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8643" r:id="rId2"/>
  </p:sldMasterIdLst>
  <p:notesMasterIdLst>
    <p:notesMasterId r:id="rId123"/>
  </p:notesMasterIdLst>
  <p:handoutMasterIdLst>
    <p:handoutMasterId r:id="rId124"/>
  </p:handoutMasterIdLst>
  <p:sldIdLst>
    <p:sldId id="479" r:id="rId3"/>
    <p:sldId id="307" r:id="rId4"/>
    <p:sldId id="894" r:id="rId5"/>
    <p:sldId id="619" r:id="rId6"/>
    <p:sldId id="620" r:id="rId7"/>
    <p:sldId id="621" r:id="rId8"/>
    <p:sldId id="622" r:id="rId9"/>
    <p:sldId id="624" r:id="rId10"/>
    <p:sldId id="628" r:id="rId11"/>
    <p:sldId id="631" r:id="rId12"/>
    <p:sldId id="629" r:id="rId13"/>
    <p:sldId id="630" r:id="rId14"/>
    <p:sldId id="635" r:id="rId15"/>
    <p:sldId id="636" r:id="rId16"/>
    <p:sldId id="865" r:id="rId17"/>
    <p:sldId id="637" r:id="rId18"/>
    <p:sldId id="638" r:id="rId19"/>
    <p:sldId id="639" r:id="rId20"/>
    <p:sldId id="640" r:id="rId21"/>
    <p:sldId id="641" r:id="rId22"/>
    <p:sldId id="642" r:id="rId23"/>
    <p:sldId id="643" r:id="rId24"/>
    <p:sldId id="644" r:id="rId25"/>
    <p:sldId id="645" r:id="rId26"/>
    <p:sldId id="646" r:id="rId27"/>
    <p:sldId id="647" r:id="rId28"/>
    <p:sldId id="648" r:id="rId29"/>
    <p:sldId id="649" r:id="rId30"/>
    <p:sldId id="849" r:id="rId31"/>
    <p:sldId id="848" r:id="rId32"/>
    <p:sldId id="806" r:id="rId33"/>
    <p:sldId id="859" r:id="rId34"/>
    <p:sldId id="860" r:id="rId35"/>
    <p:sldId id="652" r:id="rId36"/>
    <p:sldId id="746" r:id="rId37"/>
    <p:sldId id="747" r:id="rId38"/>
    <p:sldId id="748" r:id="rId39"/>
    <p:sldId id="733" r:id="rId40"/>
    <p:sldId id="615" r:id="rId41"/>
    <p:sldId id="800" r:id="rId42"/>
    <p:sldId id="653" r:id="rId43"/>
    <p:sldId id="654" r:id="rId44"/>
    <p:sldId id="655" r:id="rId45"/>
    <p:sldId id="656" r:id="rId46"/>
    <p:sldId id="657" r:id="rId47"/>
    <p:sldId id="658" r:id="rId48"/>
    <p:sldId id="862" r:id="rId49"/>
    <p:sldId id="863" r:id="rId50"/>
    <p:sldId id="768" r:id="rId51"/>
    <p:sldId id="780" r:id="rId52"/>
    <p:sldId id="811" r:id="rId53"/>
    <p:sldId id="864" r:id="rId54"/>
    <p:sldId id="838" r:id="rId55"/>
    <p:sldId id="873" r:id="rId56"/>
    <p:sldId id="893" r:id="rId57"/>
    <p:sldId id="659" r:id="rId58"/>
    <p:sldId id="874" r:id="rId59"/>
    <p:sldId id="732" r:id="rId60"/>
    <p:sldId id="856" r:id="rId61"/>
    <p:sldId id="660" r:id="rId62"/>
    <p:sldId id="661" r:id="rId63"/>
    <p:sldId id="670" r:id="rId64"/>
    <p:sldId id="735" r:id="rId65"/>
    <p:sldId id="738" r:id="rId66"/>
    <p:sldId id="671" r:id="rId67"/>
    <p:sldId id="672" r:id="rId68"/>
    <p:sldId id="673" r:id="rId69"/>
    <p:sldId id="674" r:id="rId70"/>
    <p:sldId id="675" r:id="rId71"/>
    <p:sldId id="725" r:id="rId72"/>
    <p:sldId id="726" r:id="rId73"/>
    <p:sldId id="676" r:id="rId74"/>
    <p:sldId id="887" r:id="rId75"/>
    <p:sldId id="339" r:id="rId76"/>
    <p:sldId id="498" r:id="rId77"/>
    <p:sldId id="341" r:id="rId78"/>
    <p:sldId id="342" r:id="rId79"/>
    <p:sldId id="836" r:id="rId80"/>
    <p:sldId id="834" r:id="rId81"/>
    <p:sldId id="839" r:id="rId82"/>
    <p:sldId id="855" r:id="rId83"/>
    <p:sldId id="784" r:id="rId84"/>
    <p:sldId id="785" r:id="rId85"/>
    <p:sldId id="837" r:id="rId86"/>
    <p:sldId id="679" r:id="rId87"/>
    <p:sldId id="688" r:id="rId88"/>
    <p:sldId id="782" r:id="rId89"/>
    <p:sldId id="682" r:id="rId90"/>
    <p:sldId id="683" r:id="rId91"/>
    <p:sldId id="684" r:id="rId92"/>
    <p:sldId id="685" r:id="rId93"/>
    <p:sldId id="686" r:id="rId94"/>
    <p:sldId id="687" r:id="rId95"/>
    <p:sldId id="807" r:id="rId96"/>
    <p:sldId id="809" r:id="rId97"/>
    <p:sldId id="797" r:id="rId98"/>
    <p:sldId id="691" r:id="rId99"/>
    <p:sldId id="692" r:id="rId100"/>
    <p:sldId id="693" r:id="rId101"/>
    <p:sldId id="810" r:id="rId102"/>
    <p:sldId id="705" r:id="rId103"/>
    <p:sldId id="681" r:id="rId104"/>
    <p:sldId id="694" r:id="rId105"/>
    <p:sldId id="696" r:id="rId106"/>
    <p:sldId id="698" r:id="rId107"/>
    <p:sldId id="699" r:id="rId108"/>
    <p:sldId id="700" r:id="rId109"/>
    <p:sldId id="701" r:id="rId110"/>
    <p:sldId id="702" r:id="rId111"/>
    <p:sldId id="703" r:id="rId112"/>
    <p:sldId id="704" r:id="rId113"/>
    <p:sldId id="722" r:id="rId114"/>
    <p:sldId id="739" r:id="rId115"/>
    <p:sldId id="740" r:id="rId116"/>
    <p:sldId id="835" r:id="rId117"/>
    <p:sldId id="846" r:id="rId118"/>
    <p:sldId id="801" r:id="rId119"/>
    <p:sldId id="844" r:id="rId120"/>
    <p:sldId id="858" r:id="rId121"/>
    <p:sldId id="803" r:id="rId122"/>
  </p:sldIdLst>
  <p:sldSz cx="10287000" cy="6858000" type="35mm"/>
  <p:notesSz cx="6858000" cy="9144000"/>
  <p:defaultTextStyle>
    <a:defPPr>
      <a:defRPr lang="ja-JP"/>
    </a:defPPr>
    <a:lvl1pPr algn="l" rtl="0" fontAlgn="base">
      <a:spcBef>
        <a:spcPct val="0"/>
      </a:spcBef>
      <a:spcAft>
        <a:spcPct val="0"/>
      </a:spcAft>
      <a:defRPr kumimoji="1" sz="2400" kern="1200">
        <a:solidFill>
          <a:schemeClr val="tx1"/>
        </a:solidFill>
        <a:latin typeface="Times" charset="0"/>
        <a:ea typeface="Osaka" charset="0"/>
        <a:cs typeface="Osaka" charset="0"/>
      </a:defRPr>
    </a:lvl1pPr>
    <a:lvl2pPr marL="457200" algn="l" rtl="0" fontAlgn="base">
      <a:spcBef>
        <a:spcPct val="0"/>
      </a:spcBef>
      <a:spcAft>
        <a:spcPct val="0"/>
      </a:spcAft>
      <a:defRPr kumimoji="1" sz="2400" kern="1200">
        <a:solidFill>
          <a:schemeClr val="tx1"/>
        </a:solidFill>
        <a:latin typeface="Times" charset="0"/>
        <a:ea typeface="Osaka" charset="0"/>
        <a:cs typeface="Osaka" charset="0"/>
      </a:defRPr>
    </a:lvl2pPr>
    <a:lvl3pPr marL="914400" algn="l" rtl="0" fontAlgn="base">
      <a:spcBef>
        <a:spcPct val="0"/>
      </a:spcBef>
      <a:spcAft>
        <a:spcPct val="0"/>
      </a:spcAft>
      <a:defRPr kumimoji="1" sz="2400" kern="1200">
        <a:solidFill>
          <a:schemeClr val="tx1"/>
        </a:solidFill>
        <a:latin typeface="Times" charset="0"/>
        <a:ea typeface="Osaka" charset="0"/>
        <a:cs typeface="Osaka" charset="0"/>
      </a:defRPr>
    </a:lvl3pPr>
    <a:lvl4pPr marL="1371600" algn="l" rtl="0" fontAlgn="base">
      <a:spcBef>
        <a:spcPct val="0"/>
      </a:spcBef>
      <a:spcAft>
        <a:spcPct val="0"/>
      </a:spcAft>
      <a:defRPr kumimoji="1" sz="2400" kern="1200">
        <a:solidFill>
          <a:schemeClr val="tx1"/>
        </a:solidFill>
        <a:latin typeface="Times" charset="0"/>
        <a:ea typeface="Osaka" charset="0"/>
        <a:cs typeface="Osaka" charset="0"/>
      </a:defRPr>
    </a:lvl4pPr>
    <a:lvl5pPr marL="1828800" algn="l" rtl="0" fontAlgn="base">
      <a:spcBef>
        <a:spcPct val="0"/>
      </a:spcBef>
      <a:spcAft>
        <a:spcPct val="0"/>
      </a:spcAft>
      <a:defRPr kumimoji="1" sz="2400" kern="1200">
        <a:solidFill>
          <a:schemeClr val="tx1"/>
        </a:solidFill>
        <a:latin typeface="Times" charset="0"/>
        <a:ea typeface="Osaka" charset="0"/>
        <a:cs typeface="Osaka" charset="0"/>
      </a:defRPr>
    </a:lvl5pPr>
    <a:lvl6pPr marL="2286000" algn="l" defTabSz="457200" rtl="0" eaLnBrk="1" latinLnBrk="0" hangingPunct="1">
      <a:defRPr kumimoji="1" sz="2400" kern="1200">
        <a:solidFill>
          <a:schemeClr val="tx1"/>
        </a:solidFill>
        <a:latin typeface="Times" charset="0"/>
        <a:ea typeface="Osaka" charset="0"/>
        <a:cs typeface="Osaka" charset="0"/>
      </a:defRPr>
    </a:lvl6pPr>
    <a:lvl7pPr marL="2743200" algn="l" defTabSz="457200" rtl="0" eaLnBrk="1" latinLnBrk="0" hangingPunct="1">
      <a:defRPr kumimoji="1" sz="2400" kern="1200">
        <a:solidFill>
          <a:schemeClr val="tx1"/>
        </a:solidFill>
        <a:latin typeface="Times" charset="0"/>
        <a:ea typeface="Osaka" charset="0"/>
        <a:cs typeface="Osaka" charset="0"/>
      </a:defRPr>
    </a:lvl7pPr>
    <a:lvl8pPr marL="3200400" algn="l" defTabSz="457200" rtl="0" eaLnBrk="1" latinLnBrk="0" hangingPunct="1">
      <a:defRPr kumimoji="1" sz="2400" kern="1200">
        <a:solidFill>
          <a:schemeClr val="tx1"/>
        </a:solidFill>
        <a:latin typeface="Times" charset="0"/>
        <a:ea typeface="Osaka" charset="0"/>
        <a:cs typeface="Osaka" charset="0"/>
      </a:defRPr>
    </a:lvl8pPr>
    <a:lvl9pPr marL="3657600" algn="l" defTabSz="457200" rtl="0" eaLnBrk="1" latinLnBrk="0" hangingPunct="1">
      <a:defRPr kumimoji="1" sz="2400" kern="1200">
        <a:solidFill>
          <a:schemeClr val="tx1"/>
        </a:solidFill>
        <a:latin typeface="Times" charset="0"/>
        <a:ea typeface="Osaka" charset="0"/>
        <a:cs typeface="Osaka" charset="0"/>
      </a:defRPr>
    </a:lvl9pPr>
  </p:defaultTextStyle>
  <p:extLst>
    <p:ext uri="{EFAFB233-063F-42B5-8137-9DF3F51BA10A}">
      <p15:sldGuideLst xmlns:p15="http://schemas.microsoft.com/office/powerpoint/2012/main">
        <p15:guide id="1" orient="horz" pos="3702" userDrawn="1">
          <p15:clr>
            <a:srgbClr val="A4A3A4"/>
          </p15:clr>
        </p15:guide>
        <p15:guide id="2" pos="1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434"/>
    <p:restoredTop sz="91509"/>
  </p:normalViewPr>
  <p:slideViewPr>
    <p:cSldViewPr showGuides="1">
      <p:cViewPr varScale="1">
        <p:scale>
          <a:sx n="21" d="100"/>
          <a:sy n="21" d="100"/>
        </p:scale>
        <p:origin x="192" y="1976"/>
      </p:cViewPr>
      <p:guideLst>
        <p:guide orient="horz" pos="3702"/>
        <p:guide pos="1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48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___.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_____1.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Users/satouatsuo/Downloads/z_mdr2012-2022.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診断の遅れ（初診から診断が</a:t>
            </a:r>
            <a:r>
              <a:rPr lang="en-US" altLang="ja-JP" dirty="0"/>
              <a:t>1</a:t>
            </a:r>
            <a:r>
              <a:rPr lang="ja-JP" altLang="en-US"/>
              <a:t>ヶ月以上）</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Sheet1!$H$14</c:f>
              <c:strCache>
                <c:ptCount val="1"/>
                <c:pt idx="0">
                  <c:v>京都府</c:v>
                </c:pt>
              </c:strCache>
            </c:strRef>
          </c:tx>
          <c:spPr>
            <a:ln w="28575" cap="rnd">
              <a:solidFill>
                <a:schemeClr val="accent1"/>
              </a:solidFill>
              <a:round/>
            </a:ln>
            <a:effectLst/>
          </c:spPr>
          <c:marker>
            <c:symbol val="none"/>
          </c:marker>
          <c:cat>
            <c:numRef>
              <c:f>Sheet1!$G$15:$G$24</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Sheet1!$H$15:$H$24</c:f>
              <c:numCache>
                <c:formatCode>General</c:formatCode>
                <c:ptCount val="10"/>
                <c:pt idx="0">
                  <c:v>28.5</c:v>
                </c:pt>
                <c:pt idx="1">
                  <c:v>23.1</c:v>
                </c:pt>
                <c:pt idx="2">
                  <c:v>22.7</c:v>
                </c:pt>
                <c:pt idx="3">
                  <c:v>26.9</c:v>
                </c:pt>
                <c:pt idx="4">
                  <c:v>24.1</c:v>
                </c:pt>
                <c:pt idx="5">
                  <c:v>27.9</c:v>
                </c:pt>
                <c:pt idx="6">
                  <c:v>24.6</c:v>
                </c:pt>
                <c:pt idx="7">
                  <c:v>32.4</c:v>
                </c:pt>
                <c:pt idx="8">
                  <c:v>27.3</c:v>
                </c:pt>
                <c:pt idx="9">
                  <c:v>26</c:v>
                </c:pt>
              </c:numCache>
            </c:numRef>
          </c:val>
          <c:smooth val="0"/>
          <c:extLst>
            <c:ext xmlns:c16="http://schemas.microsoft.com/office/drawing/2014/chart" uri="{C3380CC4-5D6E-409C-BE32-E72D297353CC}">
              <c16:uniqueId val="{00000000-C2D0-4742-B34A-ABFA763CA015}"/>
            </c:ext>
          </c:extLst>
        </c:ser>
        <c:ser>
          <c:idx val="1"/>
          <c:order val="1"/>
          <c:tx>
            <c:strRef>
              <c:f>Sheet1!$I$14</c:f>
              <c:strCache>
                <c:ptCount val="1"/>
                <c:pt idx="0">
                  <c:v>京都市</c:v>
                </c:pt>
              </c:strCache>
            </c:strRef>
          </c:tx>
          <c:spPr>
            <a:ln w="28575" cap="rnd">
              <a:solidFill>
                <a:schemeClr val="accent2"/>
              </a:solidFill>
              <a:round/>
            </a:ln>
            <a:effectLst/>
          </c:spPr>
          <c:marker>
            <c:symbol val="none"/>
          </c:marker>
          <c:cat>
            <c:numRef>
              <c:f>Sheet1!$G$15:$G$24</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Sheet1!$I$15:$I$24</c:f>
              <c:numCache>
                <c:formatCode>General</c:formatCode>
                <c:ptCount val="10"/>
                <c:pt idx="0">
                  <c:v>29.4</c:v>
                </c:pt>
                <c:pt idx="1">
                  <c:v>19.5</c:v>
                </c:pt>
                <c:pt idx="2">
                  <c:v>23.4</c:v>
                </c:pt>
                <c:pt idx="3">
                  <c:v>31.2</c:v>
                </c:pt>
                <c:pt idx="4">
                  <c:v>23.1</c:v>
                </c:pt>
                <c:pt idx="5">
                  <c:v>31.8</c:v>
                </c:pt>
                <c:pt idx="6">
                  <c:v>25.2</c:v>
                </c:pt>
                <c:pt idx="7">
                  <c:v>39.299999999999997</c:v>
                </c:pt>
                <c:pt idx="8">
                  <c:v>33.799999999999997</c:v>
                </c:pt>
                <c:pt idx="9">
                  <c:v>34.1</c:v>
                </c:pt>
              </c:numCache>
            </c:numRef>
          </c:val>
          <c:smooth val="0"/>
          <c:extLst>
            <c:ext xmlns:c16="http://schemas.microsoft.com/office/drawing/2014/chart" uri="{C3380CC4-5D6E-409C-BE32-E72D297353CC}">
              <c16:uniqueId val="{00000001-C2D0-4742-B34A-ABFA763CA015}"/>
            </c:ext>
          </c:extLst>
        </c:ser>
        <c:dLbls>
          <c:showLegendKey val="0"/>
          <c:showVal val="0"/>
          <c:showCatName val="0"/>
          <c:showSerName val="0"/>
          <c:showPercent val="0"/>
          <c:showBubbleSize val="0"/>
        </c:dLbls>
        <c:smooth val="0"/>
        <c:axId val="1498094880"/>
        <c:axId val="1498097152"/>
      </c:lineChart>
      <c:catAx>
        <c:axId val="149809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8097152"/>
        <c:crosses val="autoZero"/>
        <c:auto val="1"/>
        <c:lblAlgn val="ctr"/>
        <c:lblOffset val="100"/>
        <c:noMultiLvlLbl val="0"/>
      </c:catAx>
      <c:valAx>
        <c:axId val="149809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809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受診の遅れ（受診まで</a:t>
            </a:r>
            <a:r>
              <a:rPr lang="en-US" altLang="ja-JP" dirty="0"/>
              <a:t>2</a:t>
            </a:r>
            <a:r>
              <a:rPr lang="ja-JP" altLang="en-US"/>
              <a:t>ヶ月以上の割合）</a:t>
            </a:r>
          </a:p>
        </c:rich>
      </c:tx>
      <c:layout>
        <c:manualLayout>
          <c:xMode val="edge"/>
          <c:yMode val="edge"/>
          <c:x val="0.2486454035149683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Sheet1!$D$14</c:f>
              <c:strCache>
                <c:ptCount val="1"/>
                <c:pt idx="0">
                  <c:v>京都府</c:v>
                </c:pt>
              </c:strCache>
            </c:strRef>
          </c:tx>
          <c:spPr>
            <a:ln w="28575" cap="rnd">
              <a:solidFill>
                <a:schemeClr val="accent1"/>
              </a:solidFill>
              <a:round/>
            </a:ln>
            <a:effectLst/>
          </c:spPr>
          <c:marker>
            <c:symbol val="none"/>
          </c:marker>
          <c:cat>
            <c:numRef>
              <c:f>Sheet1!$C$15:$C$24</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Sheet1!$D$15:$D$24</c:f>
              <c:numCache>
                <c:formatCode>General</c:formatCode>
                <c:ptCount val="10"/>
                <c:pt idx="0">
                  <c:v>25.9</c:v>
                </c:pt>
                <c:pt idx="1">
                  <c:v>25.4</c:v>
                </c:pt>
                <c:pt idx="2">
                  <c:v>33.799999999999997</c:v>
                </c:pt>
                <c:pt idx="3">
                  <c:v>32.200000000000003</c:v>
                </c:pt>
                <c:pt idx="4">
                  <c:v>36</c:v>
                </c:pt>
                <c:pt idx="5">
                  <c:v>43.2</c:v>
                </c:pt>
                <c:pt idx="6">
                  <c:v>47.4</c:v>
                </c:pt>
                <c:pt idx="7">
                  <c:v>50</c:v>
                </c:pt>
                <c:pt idx="8">
                  <c:v>46.2</c:v>
                </c:pt>
                <c:pt idx="9">
                  <c:v>39.799999999999997</c:v>
                </c:pt>
              </c:numCache>
            </c:numRef>
          </c:val>
          <c:smooth val="0"/>
          <c:extLst>
            <c:ext xmlns:c16="http://schemas.microsoft.com/office/drawing/2014/chart" uri="{C3380CC4-5D6E-409C-BE32-E72D297353CC}">
              <c16:uniqueId val="{00000000-CB93-F244-A017-EDFB6EEEF7B8}"/>
            </c:ext>
          </c:extLst>
        </c:ser>
        <c:ser>
          <c:idx val="1"/>
          <c:order val="1"/>
          <c:tx>
            <c:strRef>
              <c:f>Sheet1!$E$14</c:f>
              <c:strCache>
                <c:ptCount val="1"/>
                <c:pt idx="0">
                  <c:v>京都市</c:v>
                </c:pt>
              </c:strCache>
            </c:strRef>
          </c:tx>
          <c:spPr>
            <a:ln w="28575" cap="rnd">
              <a:solidFill>
                <a:schemeClr val="accent2"/>
              </a:solidFill>
              <a:round/>
            </a:ln>
            <a:effectLst/>
          </c:spPr>
          <c:marker>
            <c:symbol val="none"/>
          </c:marker>
          <c:cat>
            <c:numRef>
              <c:f>Sheet1!$C$15:$C$24</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Sheet1!$E$15:$E$24</c:f>
              <c:numCache>
                <c:formatCode>General</c:formatCode>
                <c:ptCount val="10"/>
                <c:pt idx="0">
                  <c:v>30</c:v>
                </c:pt>
                <c:pt idx="1">
                  <c:v>31.7</c:v>
                </c:pt>
                <c:pt idx="2">
                  <c:v>41.5</c:v>
                </c:pt>
                <c:pt idx="3">
                  <c:v>44.7</c:v>
                </c:pt>
                <c:pt idx="4">
                  <c:v>48.8</c:v>
                </c:pt>
                <c:pt idx="5">
                  <c:v>55.7</c:v>
                </c:pt>
                <c:pt idx="6">
                  <c:v>63.3</c:v>
                </c:pt>
                <c:pt idx="7">
                  <c:v>55.4</c:v>
                </c:pt>
                <c:pt idx="8">
                  <c:v>56.5</c:v>
                </c:pt>
                <c:pt idx="9">
                  <c:v>45.1</c:v>
                </c:pt>
              </c:numCache>
            </c:numRef>
          </c:val>
          <c:smooth val="0"/>
          <c:extLst>
            <c:ext xmlns:c16="http://schemas.microsoft.com/office/drawing/2014/chart" uri="{C3380CC4-5D6E-409C-BE32-E72D297353CC}">
              <c16:uniqueId val="{00000001-CB93-F244-A017-EDFB6EEEF7B8}"/>
            </c:ext>
          </c:extLst>
        </c:ser>
        <c:dLbls>
          <c:showLegendKey val="0"/>
          <c:showVal val="0"/>
          <c:showCatName val="0"/>
          <c:showSerName val="0"/>
          <c:showPercent val="0"/>
          <c:showBubbleSize val="0"/>
        </c:dLbls>
        <c:smooth val="0"/>
        <c:axId val="614672224"/>
        <c:axId val="614674496"/>
      </c:lineChart>
      <c:catAx>
        <c:axId val="61467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4674496"/>
        <c:crosses val="autoZero"/>
        <c:auto val="1"/>
        <c:lblAlgn val="ctr"/>
        <c:lblOffset val="100"/>
        <c:noMultiLvlLbl val="0"/>
      </c:catAx>
      <c:valAx>
        <c:axId val="614674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4672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塗抹検査</c:v>
                </c:pt>
              </c:strCache>
            </c:strRef>
          </c:tx>
          <c:spPr>
            <a:pattFill prst="dkUpDiag">
              <a:fgClr>
                <a:srgbClr val="92D050"/>
              </a:fgClr>
              <a:bgClr>
                <a:schemeClr val="bg1"/>
              </a:bgClr>
            </a:pattFill>
            <a:ln>
              <a:solidFill>
                <a:schemeClr val="tx1"/>
              </a:solidFill>
            </a:ln>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1回</c:v>
                </c:pt>
                <c:pt idx="1">
                  <c:v>2回</c:v>
                </c:pt>
                <c:pt idx="2">
                  <c:v>3回</c:v>
                </c:pt>
                <c:pt idx="3">
                  <c:v>4回</c:v>
                </c:pt>
              </c:strCache>
            </c:strRef>
          </c:cat>
          <c:val>
            <c:numRef>
              <c:f>Sheet1!$B$2:$B$5</c:f>
              <c:numCache>
                <c:formatCode>General</c:formatCode>
                <c:ptCount val="4"/>
                <c:pt idx="0">
                  <c:v>64</c:v>
                </c:pt>
                <c:pt idx="1">
                  <c:v>81</c:v>
                </c:pt>
                <c:pt idx="2">
                  <c:v>91</c:v>
                </c:pt>
                <c:pt idx="3">
                  <c:v>98</c:v>
                </c:pt>
              </c:numCache>
            </c:numRef>
          </c:val>
          <c:extLst>
            <c:ext xmlns:c16="http://schemas.microsoft.com/office/drawing/2014/chart" uri="{C3380CC4-5D6E-409C-BE32-E72D297353CC}">
              <c16:uniqueId val="{00000000-1BE0-B74B-97B4-EFA18C41008A}"/>
            </c:ext>
          </c:extLst>
        </c:ser>
        <c:ser>
          <c:idx val="1"/>
          <c:order val="1"/>
          <c:tx>
            <c:strRef>
              <c:f>Sheet1!$C$1</c:f>
              <c:strCache>
                <c:ptCount val="1"/>
                <c:pt idx="0">
                  <c:v>培養検査</c:v>
                </c:pt>
              </c:strCache>
            </c:strRef>
          </c:tx>
          <c:spPr>
            <a:pattFill prst="pct20">
              <a:fgClr>
                <a:schemeClr val="tx1">
                  <a:lumMod val="75000"/>
                  <a:lumOff val="25000"/>
                </a:schemeClr>
              </a:fgClr>
              <a:bgClr>
                <a:schemeClr val="accent5">
                  <a:lumMod val="60000"/>
                  <a:lumOff val="40000"/>
                </a:schemeClr>
              </a:bgClr>
            </a:pattFill>
            <a:ln>
              <a:solidFill>
                <a:schemeClr val="tx1"/>
              </a:solidFill>
            </a:ln>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1回</c:v>
                </c:pt>
                <c:pt idx="1">
                  <c:v>2回</c:v>
                </c:pt>
                <c:pt idx="2">
                  <c:v>3回</c:v>
                </c:pt>
                <c:pt idx="3">
                  <c:v>4回</c:v>
                </c:pt>
              </c:strCache>
            </c:strRef>
          </c:cat>
          <c:val>
            <c:numRef>
              <c:f>Sheet1!$C$2:$C$5</c:f>
              <c:numCache>
                <c:formatCode>General</c:formatCode>
                <c:ptCount val="4"/>
                <c:pt idx="0">
                  <c:v>70</c:v>
                </c:pt>
                <c:pt idx="1">
                  <c:v>91</c:v>
                </c:pt>
                <c:pt idx="2">
                  <c:v>99</c:v>
                </c:pt>
                <c:pt idx="3">
                  <c:v>100</c:v>
                </c:pt>
              </c:numCache>
            </c:numRef>
          </c:val>
          <c:extLst>
            <c:ext xmlns:c16="http://schemas.microsoft.com/office/drawing/2014/chart" uri="{C3380CC4-5D6E-409C-BE32-E72D297353CC}">
              <c16:uniqueId val="{00000001-1BE0-B74B-97B4-EFA18C41008A}"/>
            </c:ext>
          </c:extLst>
        </c:ser>
        <c:dLbls>
          <c:showLegendKey val="0"/>
          <c:showVal val="0"/>
          <c:showCatName val="0"/>
          <c:showSerName val="0"/>
          <c:showPercent val="0"/>
          <c:showBubbleSize val="0"/>
        </c:dLbls>
        <c:gapWidth val="150"/>
        <c:axId val="-2096138104"/>
        <c:axId val="-2096135080"/>
      </c:barChart>
      <c:catAx>
        <c:axId val="-2096138104"/>
        <c:scaling>
          <c:orientation val="minMax"/>
        </c:scaling>
        <c:delete val="0"/>
        <c:axPos val="b"/>
        <c:numFmt formatCode="General" sourceLinked="0"/>
        <c:majorTickMark val="out"/>
        <c:minorTickMark val="none"/>
        <c:tickLblPos val="nextTo"/>
        <c:crossAx val="-2096135080"/>
        <c:crosses val="autoZero"/>
        <c:auto val="1"/>
        <c:lblAlgn val="ctr"/>
        <c:lblOffset val="100"/>
        <c:noMultiLvlLbl val="0"/>
      </c:catAx>
      <c:valAx>
        <c:axId val="-2096135080"/>
        <c:scaling>
          <c:orientation val="minMax"/>
          <c:max val="100"/>
        </c:scaling>
        <c:delete val="0"/>
        <c:axPos val="l"/>
        <c:majorGridlines>
          <c:spPr>
            <a:ln w="6350">
              <a:prstDash val="sysDot"/>
            </a:ln>
          </c:spPr>
        </c:majorGridlines>
        <c:numFmt formatCode="General" sourceLinked="1"/>
        <c:majorTickMark val="out"/>
        <c:minorTickMark val="none"/>
        <c:tickLblPos val="nextTo"/>
        <c:crossAx val="-2096138104"/>
        <c:crosses val="autoZero"/>
        <c:crossBetween val="between"/>
      </c:valAx>
    </c:plotArea>
    <c:legend>
      <c:legendPos val="b"/>
      <c:overlay val="0"/>
    </c:legend>
    <c:plotVisOnly val="1"/>
    <c:dispBlanksAs val="gap"/>
    <c:showDLblsOverMax val="0"/>
  </c:chart>
  <c:txPr>
    <a:bodyPr/>
    <a:lstStyle/>
    <a:p>
      <a:pPr>
        <a:defRPr sz="1800"/>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系列 1</c:v>
                </c:pt>
              </c:strCache>
            </c:strRef>
          </c:tx>
          <c:marker>
            <c:symbol val="none"/>
          </c:marker>
          <c:cat>
            <c:strRef>
              <c:f>Sheet1!$A$2:$A$4</c:f>
              <c:strCache>
                <c:ptCount val="3"/>
                <c:pt idx="0">
                  <c:v>2ヶ月</c:v>
                </c:pt>
                <c:pt idx="1">
                  <c:v>6ヶ月</c:v>
                </c:pt>
                <c:pt idx="2">
                  <c:v>１２ヶ月</c:v>
                </c:pt>
              </c:strCache>
            </c:strRef>
          </c:cat>
          <c:val>
            <c:numRef>
              <c:f>Sheet1!$B$2:$B$4</c:f>
              <c:numCache>
                <c:formatCode>General</c:formatCode>
                <c:ptCount val="3"/>
                <c:pt idx="0">
                  <c:v>9</c:v>
                </c:pt>
                <c:pt idx="1">
                  <c:v>13</c:v>
                </c:pt>
                <c:pt idx="2">
                  <c:v>14</c:v>
                </c:pt>
              </c:numCache>
            </c:numRef>
          </c:val>
          <c:smooth val="0"/>
          <c:extLst>
            <c:ext xmlns:c16="http://schemas.microsoft.com/office/drawing/2014/chart" uri="{C3380CC4-5D6E-409C-BE32-E72D297353CC}">
              <c16:uniqueId val="{00000000-4D65-7D44-9E51-88CF748409F9}"/>
            </c:ext>
          </c:extLst>
        </c:ser>
        <c:dLbls>
          <c:showLegendKey val="0"/>
          <c:showVal val="0"/>
          <c:showCatName val="0"/>
          <c:showSerName val="0"/>
          <c:showPercent val="0"/>
          <c:showBubbleSize val="0"/>
        </c:dLbls>
        <c:smooth val="0"/>
        <c:axId val="-2079518808"/>
        <c:axId val="-2080022824"/>
      </c:lineChart>
      <c:catAx>
        <c:axId val="-2079518808"/>
        <c:scaling>
          <c:orientation val="minMax"/>
        </c:scaling>
        <c:delete val="0"/>
        <c:axPos val="b"/>
        <c:numFmt formatCode="General" sourceLinked="0"/>
        <c:majorTickMark val="out"/>
        <c:minorTickMark val="none"/>
        <c:tickLblPos val="nextTo"/>
        <c:crossAx val="-2080022824"/>
        <c:crosses val="autoZero"/>
        <c:auto val="1"/>
        <c:lblAlgn val="ctr"/>
        <c:lblOffset val="100"/>
        <c:noMultiLvlLbl val="0"/>
      </c:catAx>
      <c:valAx>
        <c:axId val="-2080022824"/>
        <c:scaling>
          <c:orientation val="minMax"/>
        </c:scaling>
        <c:delete val="0"/>
        <c:axPos val="l"/>
        <c:majorGridlines/>
        <c:numFmt formatCode="General" sourceLinked="1"/>
        <c:majorTickMark val="out"/>
        <c:minorTickMark val="none"/>
        <c:tickLblPos val="nextTo"/>
        <c:crossAx val="-2079518808"/>
        <c:crosses val="autoZero"/>
        <c:crossBetween val="between"/>
      </c:valAx>
    </c:plotArea>
    <c:plotVisOnly val="1"/>
    <c:dispBlanksAs val="gap"/>
    <c:showDLblsOverMax val="0"/>
  </c:chart>
  <c:txPr>
    <a:bodyPr/>
    <a:lstStyle/>
    <a:p>
      <a:pPr>
        <a:defRPr sz="1800"/>
      </a:pPr>
      <a:endParaRPr lang="ja-JP"/>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ja-JP" altLang="en-US"/>
              <a:t>出身国</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人数</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605A-9941-ACF2-871B7A378204}"/>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605A-9941-ACF2-871B7A378204}"/>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605A-9941-ACF2-871B7A378204}"/>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306C-874E-BE1C-724E5F28F4C1}"/>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605A-9941-ACF2-871B7A378204}"/>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605A-9941-ACF2-871B7A378204}"/>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605A-9941-ACF2-871B7A37820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フィリピン</c:v>
                </c:pt>
                <c:pt idx="1">
                  <c:v>ベトナム</c:v>
                </c:pt>
                <c:pt idx="2">
                  <c:v>インドネシア</c:v>
                </c:pt>
                <c:pt idx="3">
                  <c:v>ネパール</c:v>
                </c:pt>
                <c:pt idx="4">
                  <c:v>中国</c:v>
                </c:pt>
                <c:pt idx="5">
                  <c:v>ミャンマー</c:v>
                </c:pt>
                <c:pt idx="6">
                  <c:v>その他</c:v>
                </c:pt>
              </c:strCache>
            </c:strRef>
          </c:cat>
          <c:val>
            <c:numRef>
              <c:f>Sheet1!$B$2:$B$8</c:f>
              <c:numCache>
                <c:formatCode>General</c:formatCode>
                <c:ptCount val="7"/>
                <c:pt idx="0">
                  <c:v>232</c:v>
                </c:pt>
                <c:pt idx="1">
                  <c:v>188</c:v>
                </c:pt>
                <c:pt idx="2">
                  <c:v>177</c:v>
                </c:pt>
                <c:pt idx="3">
                  <c:v>138</c:v>
                </c:pt>
                <c:pt idx="4">
                  <c:v>134</c:v>
                </c:pt>
                <c:pt idx="5">
                  <c:v>99</c:v>
                </c:pt>
                <c:pt idx="6">
                  <c:v>226</c:v>
                </c:pt>
              </c:numCache>
            </c:numRef>
          </c:val>
          <c:extLst>
            <c:ext xmlns:c16="http://schemas.microsoft.com/office/drawing/2014/chart" uri="{C3380CC4-5D6E-409C-BE32-E72D297353CC}">
              <c16:uniqueId val="{00000000-306C-874E-BE1C-724E5F28F4C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solidFill>
                  <a:sysClr val="windowText" lastClr="000000"/>
                </a:solidFill>
              </a:rPr>
              <a:t>出生国別多剤耐性肺結核患者、及び</a:t>
            </a:r>
            <a:endParaRPr lang="en-US" altLang="ja-JP">
              <a:solidFill>
                <a:sysClr val="windowText" lastClr="000000"/>
              </a:solidFill>
            </a:endParaRPr>
          </a:p>
          <a:p>
            <a:pPr>
              <a:defRPr/>
            </a:pPr>
            <a:r>
              <a:rPr lang="ja-JP" altLang="en-US">
                <a:solidFill>
                  <a:sysClr val="windowText" lastClr="000000"/>
                </a:solidFill>
              </a:rPr>
              <a:t>培養陽性肺結核中の多剤耐性の割合、</a:t>
            </a:r>
            <a:r>
              <a:rPr lang="en-US" altLang="ja-JP">
                <a:solidFill>
                  <a:sysClr val="windowText" lastClr="000000"/>
                </a:solidFill>
              </a:rPr>
              <a:t>2012-2022</a:t>
            </a:r>
            <a:endParaRPr lang="ja-JP" altLang="en-US">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6562962822163821E-2"/>
          <c:y val="0.24139784946236559"/>
          <c:w val="0.78995892713169458"/>
          <c:h val="0.50726380976571472"/>
        </c:manualLayout>
      </c:layout>
      <c:barChart>
        <c:barDir val="col"/>
        <c:grouping val="clustered"/>
        <c:varyColors val="0"/>
        <c:ser>
          <c:idx val="0"/>
          <c:order val="0"/>
          <c:tx>
            <c:strRef>
              <c:f>'出生国別MDR-PTB'!$A$14</c:f>
              <c:strCache>
                <c:ptCount val="1"/>
                <c:pt idx="0">
                  <c:v>MDR-PTB患者数（日本生まれ）</c:v>
                </c:pt>
              </c:strCache>
            </c:strRef>
          </c:tx>
          <c:spPr>
            <a:solidFill>
              <a:schemeClr val="tx2"/>
            </a:solidFill>
            <a:ln>
              <a:noFill/>
            </a:ln>
            <a:effectLst/>
          </c:spPr>
          <c:invertIfNegative val="0"/>
          <c:cat>
            <c:numRef>
              <c:f>'出生国別MDR-PTB'!$B$13:$L$13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'出生国別MDR-PTB'!$B$14:$L$14</c:f>
              <c:numCache>
                <c:formatCode>General</c:formatCode>
                <c:ptCount val="11"/>
                <c:pt idx="0">
                  <c:v>42</c:v>
                </c:pt>
                <c:pt idx="1">
                  <c:v>30</c:v>
                </c:pt>
                <c:pt idx="2">
                  <c:v>35</c:v>
                </c:pt>
                <c:pt idx="3">
                  <c:v>30</c:v>
                </c:pt>
                <c:pt idx="4">
                  <c:v>34</c:v>
                </c:pt>
                <c:pt idx="5">
                  <c:v>26</c:v>
                </c:pt>
                <c:pt idx="6">
                  <c:v>26</c:v>
                </c:pt>
                <c:pt idx="7">
                  <c:v>23</c:v>
                </c:pt>
                <c:pt idx="8">
                  <c:v>23</c:v>
                </c:pt>
                <c:pt idx="9">
                  <c:v>22</c:v>
                </c:pt>
                <c:pt idx="10">
                  <c:v>12</c:v>
                </c:pt>
              </c:numCache>
            </c:numRef>
          </c:val>
          <c:extLst>
            <c:ext xmlns:c16="http://schemas.microsoft.com/office/drawing/2014/chart" uri="{C3380CC4-5D6E-409C-BE32-E72D297353CC}">
              <c16:uniqueId val="{00000000-0EC1-5F4E-AC31-8B2298DB6389}"/>
            </c:ext>
          </c:extLst>
        </c:ser>
        <c:ser>
          <c:idx val="1"/>
          <c:order val="1"/>
          <c:tx>
            <c:strRef>
              <c:f>'出生国別MDR-PTB'!$A$15</c:f>
              <c:strCache>
                <c:ptCount val="1"/>
                <c:pt idx="0">
                  <c:v>MDR-PTB患者数（外国生まれ）</c:v>
                </c:pt>
              </c:strCache>
            </c:strRef>
          </c:tx>
          <c:spPr>
            <a:solidFill>
              <a:srgbClr val="C31B33"/>
            </a:solidFill>
            <a:ln>
              <a:noFill/>
            </a:ln>
            <a:effectLst/>
          </c:spPr>
          <c:invertIfNegative val="0"/>
          <c:cat>
            <c:numRef>
              <c:f>'出生国別MDR-PTB'!$B$13:$L$13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'出生国別MDR-PTB'!$B$15:$L$15</c:f>
              <c:numCache>
                <c:formatCode>General</c:formatCode>
                <c:ptCount val="11"/>
                <c:pt idx="0">
                  <c:v>14</c:v>
                </c:pt>
                <c:pt idx="1">
                  <c:v>15</c:v>
                </c:pt>
                <c:pt idx="2">
                  <c:v>19</c:v>
                </c:pt>
                <c:pt idx="3">
                  <c:v>16</c:v>
                </c:pt>
                <c:pt idx="4">
                  <c:v>15</c:v>
                </c:pt>
                <c:pt idx="5">
                  <c:v>24</c:v>
                </c:pt>
                <c:pt idx="6">
                  <c:v>29</c:v>
                </c:pt>
                <c:pt idx="7">
                  <c:v>21</c:v>
                </c:pt>
                <c:pt idx="8">
                  <c:v>23</c:v>
                </c:pt>
                <c:pt idx="9">
                  <c:v>19</c:v>
                </c:pt>
                <c:pt idx="10">
                  <c:v>14</c:v>
                </c:pt>
              </c:numCache>
            </c:numRef>
          </c:val>
          <c:extLst>
            <c:ext xmlns:c16="http://schemas.microsoft.com/office/drawing/2014/chart" uri="{C3380CC4-5D6E-409C-BE32-E72D297353CC}">
              <c16:uniqueId val="{00000001-0EC1-5F4E-AC31-8B2298DB6389}"/>
            </c:ext>
          </c:extLst>
        </c:ser>
        <c:dLbls>
          <c:showLegendKey val="0"/>
          <c:showVal val="0"/>
          <c:showCatName val="0"/>
          <c:showSerName val="0"/>
          <c:showPercent val="0"/>
          <c:showBubbleSize val="0"/>
        </c:dLbls>
        <c:gapWidth val="219"/>
        <c:overlap val="-27"/>
        <c:axId val="406733712"/>
        <c:axId val="406736152"/>
      </c:barChart>
      <c:lineChart>
        <c:grouping val="standard"/>
        <c:varyColors val="0"/>
        <c:ser>
          <c:idx val="2"/>
          <c:order val="2"/>
          <c:tx>
            <c:strRef>
              <c:f>'出生国別MDR-PTB'!$A$16</c:f>
              <c:strCache>
                <c:ptCount val="1"/>
                <c:pt idx="0">
                  <c:v>培養陽性肺結核中、MDR割合（日本生まれ）</c:v>
                </c:pt>
              </c:strCache>
            </c:strRef>
          </c:tx>
          <c:spPr>
            <a:ln w="28575" cap="rnd">
              <a:solidFill>
                <a:schemeClr val="tx2"/>
              </a:solidFill>
              <a:prstDash val="sysDot"/>
              <a:round/>
            </a:ln>
            <a:effectLst/>
          </c:spPr>
          <c:marker>
            <c:symbol val="circle"/>
            <c:size val="5"/>
            <c:spPr>
              <a:solidFill>
                <a:schemeClr val="tx2"/>
              </a:solidFill>
              <a:ln w="9525">
                <a:solidFill>
                  <a:schemeClr val="accent3"/>
                </a:solidFill>
              </a:ln>
              <a:effectLst/>
            </c:spPr>
          </c:marker>
          <c:dLbls>
            <c:spPr>
              <a:solidFill>
                <a:schemeClr val="bg1">
                  <a:alpha val="9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'出生国別MDR-PTB'!$B$13:$L$13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'出生国別MDR-PTB'!$B$16:$L$16</c:f>
              <c:numCache>
                <c:formatCode>0.0</c:formatCode>
                <c:ptCount val="11"/>
                <c:pt idx="0">
                  <c:v>0.40072512164869767</c:v>
                </c:pt>
                <c:pt idx="1">
                  <c:v>0.31104199066874028</c:v>
                </c:pt>
                <c:pt idx="2">
                  <c:v>0.3727369542066028</c:v>
                </c:pt>
                <c:pt idx="3">
                  <c:v>0.32967032967032966</c:v>
                </c:pt>
                <c:pt idx="4">
                  <c:v>0.38518182848079757</c:v>
                </c:pt>
                <c:pt idx="5" formatCode="General">
                  <c:v>0.3</c:v>
                </c:pt>
                <c:pt idx="6">
                  <c:v>0.32318210068365444</c:v>
                </c:pt>
                <c:pt idx="7">
                  <c:v>0.318118948824343</c:v>
                </c:pt>
                <c:pt idx="8">
                  <c:v>0.38969840731955269</c:v>
                </c:pt>
                <c:pt idx="9">
                  <c:v>0.42462845010615713</c:v>
                </c:pt>
                <c:pt idx="10">
                  <c:v>0.26212319790301442</c:v>
                </c:pt>
              </c:numCache>
            </c:numRef>
          </c:val>
          <c:smooth val="0"/>
          <c:extLst>
            <c:ext xmlns:c16="http://schemas.microsoft.com/office/drawing/2014/chart" uri="{C3380CC4-5D6E-409C-BE32-E72D297353CC}">
              <c16:uniqueId val="{00000002-0EC1-5F4E-AC31-8B2298DB6389}"/>
            </c:ext>
          </c:extLst>
        </c:ser>
        <c:ser>
          <c:idx val="3"/>
          <c:order val="3"/>
          <c:tx>
            <c:strRef>
              <c:f>'出生国別MDR-PTB'!$A$17</c:f>
              <c:strCache>
                <c:ptCount val="1"/>
                <c:pt idx="0">
                  <c:v>培養陽性肺結核中、MDR割合（外国生まれ）</c:v>
                </c:pt>
              </c:strCache>
            </c:strRef>
          </c:tx>
          <c:spPr>
            <a:ln w="25400" cap="rnd">
              <a:solidFill>
                <a:srgbClr val="C31B33"/>
              </a:solidFill>
              <a:prstDash val="sysDot"/>
              <a:round/>
            </a:ln>
            <a:effectLst/>
          </c:spPr>
          <c:marker>
            <c:symbol val="circle"/>
            <c:size val="5"/>
            <c:spPr>
              <a:solidFill>
                <a:srgbClr val="C31B33"/>
              </a:solidFill>
              <a:ln w="9525">
                <a:noFill/>
              </a:ln>
              <a:effectLst/>
            </c:spPr>
          </c:marker>
          <c:dLbls>
            <c:dLbl>
              <c:idx val="0"/>
              <c:layout>
                <c:manualLayout>
                  <c:x val="-1.1699791067193105E-2"/>
                  <c:y val="-3.8790621596147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C1-5F4E-AC31-8B2298DB6389}"/>
                </c:ext>
              </c:extLst>
            </c:dLbl>
            <c:dLbl>
              <c:idx val="4"/>
              <c:layout>
                <c:manualLayout>
                  <c:x val="-9.8112169406586215E-3"/>
                  <c:y val="-3.8790621596147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C1-5F4E-AC31-8B2298DB638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'出生国別MDR-PTB'!$B$13:$L$13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'出生国別MDR-PTB'!$B$17:$L$17</c:f>
              <c:numCache>
                <c:formatCode>0.0</c:formatCode>
                <c:ptCount val="11"/>
                <c:pt idx="0">
                  <c:v>3.225806451612903</c:v>
                </c:pt>
                <c:pt idx="1">
                  <c:v>3.2327586206896552</c:v>
                </c:pt>
                <c:pt idx="2">
                  <c:v>4.0169133192388999</c:v>
                </c:pt>
                <c:pt idx="3">
                  <c:v>3.007518796992481</c:v>
                </c:pt>
                <c:pt idx="4">
                  <c:v>2.4509803921568629</c:v>
                </c:pt>
                <c:pt idx="5" formatCode="General">
                  <c:v>3.3</c:v>
                </c:pt>
                <c:pt idx="6">
                  <c:v>3.6616161616161618</c:v>
                </c:pt>
                <c:pt idx="7">
                  <c:v>2.8571428571428572</c:v>
                </c:pt>
                <c:pt idx="8">
                  <c:v>3.5825545171339561</c:v>
                </c:pt>
                <c:pt idx="9">
                  <c:v>3.3333333333333335</c:v>
                </c:pt>
                <c:pt idx="10">
                  <c:v>2.7237354085603114</c:v>
                </c:pt>
              </c:numCache>
            </c:numRef>
          </c:val>
          <c:smooth val="0"/>
          <c:extLst>
            <c:ext xmlns:c16="http://schemas.microsoft.com/office/drawing/2014/chart" uri="{C3380CC4-5D6E-409C-BE32-E72D297353CC}">
              <c16:uniqueId val="{00000005-0EC1-5F4E-AC31-8B2298DB6389}"/>
            </c:ext>
          </c:extLst>
        </c:ser>
        <c:dLbls>
          <c:showLegendKey val="0"/>
          <c:showVal val="0"/>
          <c:showCatName val="0"/>
          <c:showSerName val="0"/>
          <c:showPercent val="0"/>
          <c:showBubbleSize val="0"/>
        </c:dLbls>
        <c:marker val="1"/>
        <c:smooth val="0"/>
        <c:axId val="406704344"/>
        <c:axId val="406703960"/>
      </c:lineChart>
      <c:catAx>
        <c:axId val="4067337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406736152"/>
        <c:crosses val="autoZero"/>
        <c:auto val="1"/>
        <c:lblAlgn val="ctr"/>
        <c:lblOffset val="100"/>
        <c:noMultiLvlLbl val="0"/>
      </c:catAx>
      <c:valAx>
        <c:axId val="406736152"/>
        <c:scaling>
          <c:orientation val="minMax"/>
        </c:scaling>
        <c:delete val="0"/>
        <c:axPos val="l"/>
        <c:title>
          <c:tx>
            <c:rich>
              <a:bodyPr rot="0" spcFirstLastPara="1" vertOverflow="ellipsis" vert="eaVert" wrap="square" anchor="ctr" anchorCtr="1"/>
              <a:lstStyle/>
              <a:p>
                <a:pPr>
                  <a:defRPr sz="1200" b="0" i="0" u="none" strike="noStrike" kern="1200" baseline="0">
                    <a:solidFill>
                      <a:sysClr val="windowText" lastClr="000000"/>
                    </a:solidFill>
                    <a:latin typeface="+mn-lt"/>
                    <a:ea typeface="+mn-ea"/>
                    <a:cs typeface="+mn-cs"/>
                  </a:defRPr>
                </a:pPr>
                <a:r>
                  <a:rPr lang="ja-JP" altLang="en-US" sz="1200" baseline="0">
                    <a:solidFill>
                      <a:sysClr val="windowText" lastClr="000000"/>
                    </a:solidFill>
                  </a:rPr>
                  <a:t>患者数（人）</a:t>
                </a:r>
                <a:endParaRPr lang="en-US" altLang="ja-JP" sz="1200" baseline="0">
                  <a:solidFill>
                    <a:sysClr val="windowText" lastClr="000000"/>
                  </a:solidFill>
                </a:endParaRPr>
              </a:p>
            </c:rich>
          </c:tx>
          <c:overlay val="0"/>
          <c:spPr>
            <a:noFill/>
            <a:ln>
              <a:noFill/>
            </a:ln>
            <a:effectLst/>
          </c:spPr>
          <c:txPr>
            <a:bodyPr rot="0" spcFirstLastPara="1" vertOverflow="ellipsis" vert="eaVert" wrap="square" anchor="ctr" anchorCtr="1"/>
            <a:lstStyle/>
            <a:p>
              <a:pPr>
                <a:defRPr sz="1200" b="0" i="0" u="none" strike="noStrike" kern="1200" baseline="0">
                  <a:solidFill>
                    <a:sysClr val="windowText" lastClr="000000"/>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406733712"/>
        <c:crosses val="autoZero"/>
        <c:crossBetween val="between"/>
      </c:valAx>
      <c:valAx>
        <c:axId val="406703960"/>
        <c:scaling>
          <c:orientation val="minMax"/>
        </c:scaling>
        <c:delete val="0"/>
        <c:axPos val="r"/>
        <c:title>
          <c:tx>
            <c:rich>
              <a:bodyPr rot="0" spcFirstLastPara="1" vertOverflow="ellipsis" vert="eaVert" wrap="square" anchor="ctr" anchorCtr="1"/>
              <a:lstStyle/>
              <a:p>
                <a:pPr>
                  <a:defRPr sz="1200" b="0" i="0" u="none" strike="noStrike" kern="1200" baseline="0">
                    <a:solidFill>
                      <a:schemeClr val="tx1"/>
                    </a:solidFill>
                    <a:latin typeface="+mn-lt"/>
                    <a:ea typeface="+mn-ea"/>
                    <a:cs typeface="+mn-cs"/>
                  </a:defRPr>
                </a:pPr>
                <a:r>
                  <a:rPr lang="ja-JP" altLang="en-US" sz="1200">
                    <a:solidFill>
                      <a:schemeClr val="tx1"/>
                    </a:solidFill>
                  </a:rPr>
                  <a:t>培養陽性肺結核中、多剤耐性の割合</a:t>
                </a:r>
              </a:p>
            </c:rich>
          </c:tx>
          <c:layout>
            <c:manualLayout>
              <c:xMode val="edge"/>
              <c:yMode val="edge"/>
              <c:x val="0.8994925538350238"/>
              <c:y val="0.26122417176905599"/>
            </c:manualLayout>
          </c:layout>
          <c:overlay val="0"/>
          <c:spPr>
            <a:noFill/>
            <a:ln>
              <a:noFill/>
            </a:ln>
            <a:effectLst/>
          </c:spPr>
          <c:txPr>
            <a:bodyPr rot="0" spcFirstLastPara="1" vertOverflow="ellipsis" vert="eaVert" wrap="square" anchor="ctr" anchorCtr="1"/>
            <a:lstStyle/>
            <a:p>
              <a:pPr>
                <a:defRPr sz="1200" b="0" i="0" u="none" strike="noStrike" kern="1200" baseline="0">
                  <a:solidFill>
                    <a:schemeClr val="tx1"/>
                  </a:solidFill>
                  <a:latin typeface="+mn-lt"/>
                  <a:ea typeface="+mn-ea"/>
                  <a:cs typeface="+mn-cs"/>
                </a:defRPr>
              </a:pPr>
              <a:endParaRPr lang="ja-JP"/>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406704344"/>
        <c:crosses val="max"/>
        <c:crossBetween val="between"/>
      </c:valAx>
      <c:catAx>
        <c:axId val="406704344"/>
        <c:scaling>
          <c:orientation val="minMax"/>
        </c:scaling>
        <c:delete val="1"/>
        <c:axPos val="b"/>
        <c:numFmt formatCode="General" sourceLinked="1"/>
        <c:majorTickMark val="out"/>
        <c:minorTickMark val="none"/>
        <c:tickLblPos val="nextTo"/>
        <c:crossAx val="406703960"/>
        <c:crosses val="autoZero"/>
        <c:auto val="1"/>
        <c:lblAlgn val="ctr"/>
        <c:lblOffset val="100"/>
        <c:noMultiLvlLbl val="0"/>
      </c:catAx>
      <c:spPr>
        <a:noFill/>
        <a:ln>
          <a:noFill/>
        </a:ln>
        <a:effectLst/>
      </c:spPr>
    </c:plotArea>
    <c:legend>
      <c:legendPos val="b"/>
      <c:layout>
        <c:manualLayout>
          <c:xMode val="edge"/>
          <c:yMode val="edge"/>
          <c:x val="7.3909330542384091E-2"/>
          <c:y val="0.82533698912635922"/>
          <c:w val="0.81440996929208209"/>
          <c:h val="0.1143105052006993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0.01901</cdr:x>
      <cdr:y>0.93614</cdr:y>
    </cdr:from>
    <cdr:to>
      <cdr:x>0.29023</cdr:x>
      <cdr:y>0.9931</cdr:y>
    </cdr:to>
    <cdr:sp macro="" textlink="">
      <cdr:nvSpPr>
        <cdr:cNvPr id="2" name="テキスト ボックス 1">
          <a:extLst xmlns:a="http://schemas.openxmlformats.org/drawingml/2006/main">
            <a:ext uri="{FF2B5EF4-FFF2-40B4-BE49-F238E27FC236}">
              <a16:creationId xmlns:a16="http://schemas.microsoft.com/office/drawing/2014/main" id="{C5828123-75D3-4DEC-B02E-9BA8DE3673B8}"/>
            </a:ext>
          </a:extLst>
        </cdr:cNvPr>
        <cdr:cNvSpPr txBox="1"/>
      </cdr:nvSpPr>
      <cdr:spPr>
        <a:xfrm xmlns:a="http://schemas.openxmlformats.org/drawingml/2006/main">
          <a:off x="192164" y="5034148"/>
          <a:ext cx="2741243" cy="3063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050"/>
            <a:t>MDR-PTB:</a:t>
          </a:r>
          <a:r>
            <a:rPr lang="ja-JP" altLang="en-US" sz="1050"/>
            <a:t>多剤</a:t>
          </a:r>
          <a:r>
            <a:rPr lang="ja-JP" altLang="en-US" sz="1050" baseline="0"/>
            <a:t>耐性</a:t>
          </a:r>
          <a:r>
            <a:rPr lang="ja-JP" altLang="en-US" sz="1050"/>
            <a:t>結核</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pitchFamily="-84" charset="0"/>
                <a:ea typeface="Osaka" pitchFamily="-84" charset="-128"/>
                <a:cs typeface="+mn-cs"/>
              </a:defRPr>
            </a:lvl1pPr>
          </a:lstStyle>
          <a:p>
            <a:pPr>
              <a:defRPr/>
            </a:pPr>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DB3C8523-467F-804F-941F-D0E168D0198B}" type="datetimeFigureOut">
              <a:rPr lang="ja-JP" altLang="en-US"/>
              <a:pPr>
                <a:defRPr/>
              </a:pPr>
              <a:t>2024/11/2</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pitchFamily="-84" charset="0"/>
                <a:ea typeface="Osaka" pitchFamily="-84" charset="-128"/>
                <a:cs typeface="+mn-cs"/>
              </a:defRPr>
            </a:lvl1pPr>
          </a:lstStyle>
          <a:p>
            <a:pPr>
              <a:defRPr/>
            </a:pPr>
            <a:r>
              <a:rPr lang="zh-CN" altLang="en-US"/>
              <a:t>南京都病院　</a:t>
            </a:r>
            <a:r>
              <a:rPr lang="en-US" altLang="zh-CN"/>
              <a:t>H25</a:t>
            </a:r>
            <a:r>
              <a:rPr lang="zh-CN" altLang="en-US"/>
              <a:t>年　感染研修会</a:t>
            </a:r>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F4305A7-C5E9-214E-B2C6-35E78267BB14}" type="slidenum">
              <a:rPr lang="ja-JP" altLang="en-US"/>
              <a:pPr>
                <a:defRPr/>
              </a:pPr>
              <a:t>‹#›</a:t>
            </a:fld>
            <a:endParaRPr lang="ja-JP" altLang="en-US"/>
          </a:p>
        </p:txBody>
      </p:sp>
    </p:spTree>
    <p:extLst>
      <p:ext uri="{BB962C8B-B14F-4D97-AF65-F5344CB8AC3E}">
        <p14:creationId xmlns:p14="http://schemas.microsoft.com/office/powerpoint/2010/main" val="184751706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4T03:51:36.734"/>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4T03:52:44.434"/>
    </inkml:context>
    <inkml:brush xml:id="br0">
      <inkml:brushProperty name="width" value="0.05" units="cm"/>
      <inkml:brushProperty name="height" value="0.05" units="cm"/>
      <inkml:brushProperty name="color" value="#E71224"/>
    </inkml:brush>
  </inkml:definitions>
  <inkml:trace contextRef="#ctx0" brushRef="#br0">1 144 24575,'8'0'0,"1"0"0,-1 0 0,2 0 0,-5 2 0,-1 0 0,-1 0 0,0 1 0,1-1 0,0 0 0,2 0 0,0 0 0,-1 1 0,2-1 0,1 0 0,3 1 0,3 2 0,-2 0 0,-1-1 0,-3-2 0,-2 0 0,0 0 0,0-2 0,0 0 0,-1 0 0,2 0 0,-1 0 0,3 0 0,2 0 0,4 0 0,1 0 0,0 0 0,-2 0 0,-2 0 0,-4 0 0,0 0 0,-3 0 0,1 0 0,0 0 0,2 0 0,2-2 0,3 0 0,-4-3 0,-1 0 0,-3 1 0,0 1 0,0 0 0,0 1 0,1-2 0,0 0 0,0 1 0,0-1 0,-1 0 0,2 2 0,0 2 0,3 0 0,0-2 0,0 0 0,1 1 0,-3 0 0,0 1 0,-3 0 0,1 0 0,-1 0 0,1 0 0,-1 0 0,2 0 0,2 0 0,3 2 0,3 3 0,1 1 0,-3 0 0,-2-3 0,-4-2 0,-2 1 0,-1 0 0,1 0 0,0 2 0,5 1 0,0-1 0,1 0 0,1 0 0,-1 0 0,-3-1 0,-3 0 0,-1-3 0,1 2 0,0 0 0,1-1 0,1 0 0,0 0 0,0 1 0,-1-1 0,0-1 0,1-1 0,1-1 0,-2 1 0,1-2 0,-3 0 0,1 1 0,1-1 0,1-2 0,0 0 0,-1 2 0,0-1 0,0 1 0,2 0 0,0 1 0,0 0 0,2 1 0,0-1 0,1 0 0,-2 1 0,-1 1 0,-2 0 0,1 0 0,0 0 0,0 0 0,1 0 0,-2 1 0,-1 1 0,1 1 0,-1-1 0,1 1 0,0-1 0,0 1 0,1 1 0,1 1 0,2 1 0,2-2 0,-1 0 0,-2-1 0,-3-1 0,-2-1 0,0 1 0,2-2 0,0 0 0,1 0 0,4 0 0,0 0 0,2 0 0,-3 0 0,-1 0 0,0 0 0,1 0 0,4 0 0,-2-1 0,-1-1 0,-2 0 0,-1-2 0,0-1 0,0 0 0,-1 1 0,-1 1 0,0-1 0,0 0 0,-1 2 0,0-3 0,0 1 0,0 2 0,2 0 0,2 2 0,-1 0 0,-1 0 0,-1 0 0,1 0 0,-1 0 0,-1 0 0,1 0 0,-1 0 0,2 0 0,1 0 0,-1 0 0,-1 0 0,-1 0 0,1 0 0,1 0 0,-1 2 0,0-1 0,2 2 0,2 2 0,2 1 0,0 1 0,-1 1 0,-2-4 0,0 0 0,-3-4 0,2 0 0,-1 0 0,0 0 0,3-6 0,5-4 0,1-3 0,-1 2 0,-4 3 0,-3 3 0,-3 4 0,-1-2 0,2 2 0,0 0 0,0-1 0,0 1 0,-1 0 0,2-1 0,2 1 0,-1-1 0,0 2 0,0 0 0,-1 0 0,-1 0 0,-1 0 0,1 0 0,0 0 0,-1 0 0,0 2 0,-1-1 0,-2 2 0,1 0 0,1 0 0,0 0 0,3 2 0,2 0 0,-1 1 0,0 0 0,-2 0 0,2 0 0,0 0 0,1 0 0,-1-1 0,0-2 0,-1-2 0,0 0 0,0-3 0,1 1 0,-1-1 0,0 0 0,0 1 0,0 0 0,1-1 0,-1 0 0,-2 2 0,0 0 0,2 0 0,-1 0 0,2 0 0,-1 0 0,1 0 0,-1 0 0,0 0 0,0 0 0,-2 0 0,1 0 0,0 0 0,1 2 0,1 1 0,1 1 0,0 0 0,-1 0 0,-1 1 0,1-1 0,-1 1 0,0-3 0,-3 1 0,0-2 0,2 1 0,0-1 0,7-5 0,2-6 0,1-1 0,-2 1 0,-6 5 0,-2 3 0,-2 0 0,0 0 0,1 1 0,1 1 0,1 0 0,1 0 0,-1 0 0,-1 0 0,2-1 0,-1-1 0,2-1 0,-2 0 0,1 2 0,-1-1 0,0 2 0,2 0 0,4 0 0,-2 0 0,-1 0 0,-1 1 0,-4 0 0,2 2 0,-1 1 0,1 0 0,2 3 0,3 1 0,2-1 0,-2 2 0,-1-4 0,-2-3 0,-2 0 0,0-2 0,-1 1 0,1 1 0,-2-1 0,2 1 0,3-5 0,5-2 0,5-1 0,1-4 0,0 1 0,-5 1 0,-4 0 0,-3 2 0,-3 3 0,0-1 0,0 1 0,0 1 0,0 1 0,1-1 0,0 0 0,0 0 0,1-2 0,-2 3 0,0-1 0,0 2 0,3 2 0,-1 0 0,0 2 0,-3 1 0,-1-2 0,-1 0 0,2-2 0,1 1 0,0 1 0,4-1 0,2 0 0,1-1 0,-3-1 0,-1 0 0,-2 0 0,0 0 0,1 0 0,4 0 0,2 0 0,0 0 0,-1 0 0,-2-1 0,2-3 0,-2 1 0,-2 0 0,-3 1 0,-2 0 0,1-1 0,1-2 0,5 1 0,-1-2 0,0 3 0,-2 1 0,1 0 0,1 2 0,0 2 0,-3 0 0,-1 2 0,-1 1 0,-1-1 0,0 0 0,1 0 0,-1 0 0,0 1 0,0-3 0,0 0 0,0 0 0,1-2 0,1 0 0,0 0 0,0 0 0,-1 3 0,1 0 0,0 1 0,0-1 0,1-1 0,-1-2 0,-1-2 0,1 0 0,-1 1 0,3 1 0,0 0 0,2 0 0,-3 0 0,-2-1 0,-1-1 0,0 0 0,0 1 0,1 1 0,1 0 0,1 0 0,-1-1 0,2-1 0,2 1 0,1-1 0,-2 2 0,-2 0 0,-1 0 0,-1 0 0,1 0 0,0 0 0,0 0 0,0 0 0,0 0 0,0 0 0,1 0 0,-2 0 0,1 0 0,-1 0 0,1 0 0,-1 2 0,1-1 0,-1 1 0,1-1 0,2-1 0,3 0 0,1 0 0,0 0 0,-2 0 0,2 0 0,1 0 0,1 0 0,-2 0 0,-3 0 0,-3 0 0,0 0 0,-1 0 0,-1-1 0,-3-1 0,-10 1 0,-18 0 0,-6-1 0,7-2 0,13-1 0,18 0 0,2 0 0,-1 3 0,0-1 0,-1-1 0,0 3 0,2 0 0,2 3 0,1 0 0,0 0 0,0 2 0,-4-3 0,0 0 0,-1 0 0,1 1 0,0-1 0,0 1 0,-3-1 0,3 1 0,1-1 0,2 2 0,3-1 0,-1-1 0,-3 2 0,-3-2 0,-2 2 0,0 0 0,1 0 0,2 0 0,6 2 0,5 2 0,3 2 0,-3-3 0,-1 0 0,-8-2 0,-2-1 0,-2 0 0,0-2 0,0 2 0,0-2 0,-1 2 0,0 0 0,-1-2 0,0-3 0,0-3 0,-1-2 0,2-2 0,3-2 0,2 0 0,2-1 0,2-1 0,-2 3 0,0 1 0,-3 4 0,-2 3 0,0 0 0,0 2 0,1 0 0,-1-1 0,1-1 0,1 0 0,2 1 0,1 1 0,1 0 0,-1 0 0,1 0 0,-3 0 0,-1 1 0,1 1 0,-3-1 0,1 1 0,0 0 0,0 0 0,-2 0 0,1 0 0,0 1 0,0 1 0,2 1 0,1 0 0,-1 1 0,-1-2 0,-1-1 0,1-2 0,-1-1 0,1 0 0,1 0 0,0 0 0,0 0 0,0 0 0,-1 0 0,1-1 0,4-3 0,5-4 0,3-2 0,1 1 0,-5 1 0,-5 5 0,-1 1 0,0 2 0,2 0 0,-1 0 0,-2-1 0,-1-1 0,-1-1 0,0 0 0,0 1 0,0 0 0,0 1 0,0-1 0,-1-1 0,0 1 0,-1 1 0,1 0 0,4 0 0,0 1 0,2 0 0,-1 2 0,-1 0 0,0 2 0,-1 1 0,-1-1 0,-2-2 0,1 1 0,-1-1 0,2 3 0,1 0 0,-2 1 0,0-2 0,-1-1 0,-1-2 0,2 1 0,-1-1 0,1 1 0,0-1 0,0-1 0,-1 2 0,1-1 0,0 1 0,0-1 0,-1-1 0,1 0 0,-1 0 0,1 0 0,0 0 0,1 0 0,0 0 0,1 0 0,2 0 0,-1 0 0,2 0 0,-3 0 0,0 0 0,-2 0 0,0 0 0,0 0 0,0 0 0,-1-1 0,-2-3 0,0-7 0,-1-14 0,1-9 0,0-4 0,1 5 0,0 13 0,2 12 0,4 11 0,-1 3 0,1 3 0,-1-1 0,-3-1 0,1 0 0,-3-2 0,1-1 0,1 0 0,1 0 0,0 2 0,-1-1 0,0-2 0,-2-1 0,-1 0 0,2 0 0,-2 0 0,1-1 0,1 1 0,3 0 0,1 0 0,0 0 0,-3-1 0,1 0 0,1 2 0,1 1 0,0 2 0,1 1 0,-1-2 0,-2-1 0,0-1 0,-1 1 0,-2-3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Osaka" charset="0"/>
                <a:cs typeface="Osaka" charset="0"/>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52C3724-5F8F-9B4E-B13C-DBCD2FBEA0FC}" type="datetimeFigureOut">
              <a:rPr lang="ja-JP" altLang="en-US"/>
              <a:pPr>
                <a:defRPr/>
              </a:pPr>
              <a:t>2024/11/2</a:t>
            </a:fld>
            <a:endParaRPr lang="ja-JP" altLang="en-US"/>
          </a:p>
        </p:txBody>
      </p:sp>
      <p:sp>
        <p:nvSpPr>
          <p:cNvPr id="4" name="スライド イメージ プレースホルダー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Osaka" charset="0"/>
                <a:cs typeface="Osaka" charset="0"/>
              </a:defRPr>
            </a:lvl1pPr>
          </a:lstStyle>
          <a:p>
            <a:pPr>
              <a:defRPr/>
            </a:pPr>
            <a:r>
              <a:rPr lang="zh-CN" altLang="en-US"/>
              <a:t>南京都病院　</a:t>
            </a:r>
            <a:r>
              <a:rPr lang="en-US" altLang="zh-CN"/>
              <a:t>H25</a:t>
            </a:r>
            <a:r>
              <a:rPr lang="zh-CN" altLang="en-US"/>
              <a:t>年　感染研修会</a:t>
            </a: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A461F34-8FE1-5143-A9F2-1BBA3EAFE99B}" type="slidenum">
              <a:rPr lang="ja-JP" altLang="en-US"/>
              <a:pPr>
                <a:defRPr/>
              </a:pPr>
              <a:t>‹#›</a:t>
            </a:fld>
            <a:endParaRPr lang="ja-JP" altLang="en-US"/>
          </a:p>
        </p:txBody>
      </p:sp>
    </p:spTree>
    <p:extLst>
      <p:ext uri="{BB962C8B-B14F-4D97-AF65-F5344CB8AC3E}">
        <p14:creationId xmlns:p14="http://schemas.microsoft.com/office/powerpoint/2010/main" val="1022341012"/>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eaLnBrk="0" fontAlgn="base" hangingPunct="0">
      <a:spcBef>
        <a:spcPct val="30000"/>
      </a:spcBef>
      <a:spcAft>
        <a:spcPct val="0"/>
      </a:spcAft>
      <a:defRPr kumimoji="1"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kumimoji="1"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kumimoji="1"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スライド イメージ プレースホルダ 1"/>
          <p:cNvSpPr>
            <a:spLocks noGrp="1" noRot="1" noChangeAspect="1" noTextEdit="1"/>
          </p:cNvSpPr>
          <p:nvPr>
            <p:ph type="sldImg"/>
          </p:nvPr>
        </p:nvSpPr>
        <p:spPr bwMode="auto">
          <a:xfrm>
            <a:off x="857250" y="685800"/>
            <a:ext cx="51435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ja-JP" altLang="en-US">
              <a:latin typeface="Calibri" charset="0"/>
              <a:ea typeface="ＭＳ Ｐゴシック" charset="0"/>
            </a:endParaRPr>
          </a:p>
        </p:txBody>
      </p:sp>
      <p:sp>
        <p:nvSpPr>
          <p:cNvPr id="6553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F55E1C62-C302-244C-9E7E-A7ADCAFAD249}" type="slidenum">
              <a:rPr lang="ja-JP" altLang="en-US" sz="1200"/>
              <a:pPr/>
              <a:t>1</a:t>
            </a:fld>
            <a:endParaRPr lang="ja-JP" altLang="en-US" sz="1200"/>
          </a:p>
        </p:txBody>
      </p:sp>
      <p:sp>
        <p:nvSpPr>
          <p:cNvPr id="65540" name="フッター プレースホルダ 4"/>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zh-CN" altLang="en-US" sz="1200"/>
              <a:t>南京都病院　</a:t>
            </a:r>
            <a:r>
              <a:rPr lang="en-US" altLang="zh-CN" sz="1200"/>
              <a:t>H25</a:t>
            </a:r>
            <a:r>
              <a:rPr lang="zh-CN" altLang="en-US" sz="1200"/>
              <a:t>年　感染研修会</a:t>
            </a:r>
            <a:endParaRPr lang="ja-JP"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57250" y="685800"/>
            <a:ext cx="5143500" cy="3429000"/>
          </a:xfrm>
        </p:spPr>
      </p:sp>
      <p:sp>
        <p:nvSpPr>
          <p:cNvPr id="3" name="ノート プレースホルダー 2"/>
          <p:cNvSpPr>
            <a:spLocks noGrp="1"/>
          </p:cNvSpPr>
          <p:nvPr>
            <p:ph type="body" idx="1"/>
          </p:nvPr>
        </p:nvSpPr>
        <p:spPr/>
        <p:txBody>
          <a:bodyPr/>
          <a:lstStyle/>
          <a:p>
            <a:r>
              <a:rPr lang="ja-JP" altLang="en-US" dirty="0"/>
              <a:t>当院を含めた結核専門医療機関に患者さんを移送される際の注意点についてです。</a:t>
            </a:r>
            <a:endParaRPr lang="en-US" altLang="ja-JP" dirty="0"/>
          </a:p>
          <a:p>
            <a:r>
              <a:rPr lang="ja-JP" altLang="en-US" dirty="0"/>
              <a:t>移送の際は、多数の人が乗り合わせるバスや電車を利用すると密閉空間の中で感染を拡大させるリスクが高いため、原則自家用車を利用し、接触者が最小限でかつ換気が十分にできるようにする必要があります。</a:t>
            </a:r>
            <a:endParaRPr lang="en-US" altLang="ja-JP" dirty="0"/>
          </a:p>
          <a:p>
            <a:r>
              <a:rPr lang="ja-JP" altLang="en-US" dirty="0"/>
              <a:t>移送時は、患者さん以外の同乗者は全員</a:t>
            </a:r>
            <a:r>
              <a:rPr lang="en-US" altLang="ja-JP" dirty="0"/>
              <a:t>N95</a:t>
            </a:r>
            <a:r>
              <a:rPr lang="ja-JP" altLang="en-US" dirty="0"/>
              <a:t>マスクを着用して頂き、窓をあけ車内の空気が停滞しない様にします。</a:t>
            </a:r>
            <a:endParaRPr lang="en-US" altLang="ja-JP" dirty="0"/>
          </a:p>
          <a:p>
            <a:r>
              <a:rPr lang="ja-JP" altLang="en-US" dirty="0"/>
              <a:t>稀ではあるが、電車・バスを利用し来院されたケースもあります。自家用車等での来院が困難な患者さんについては保健所に相談し、対応策を検討してください。</a:t>
            </a:r>
          </a:p>
        </p:txBody>
      </p:sp>
      <p:sp>
        <p:nvSpPr>
          <p:cNvPr id="4" name="スライド番号プレースホルダー 3"/>
          <p:cNvSpPr>
            <a:spLocks noGrp="1"/>
          </p:cNvSpPr>
          <p:nvPr>
            <p:ph type="sldNum" sz="quarter" idx="10"/>
          </p:nvPr>
        </p:nvSpPr>
        <p:spPr/>
        <p:txBody>
          <a:bodyPr/>
          <a:lstStyle/>
          <a:p>
            <a:fld id="{B5EECAF7-6447-4F4D-BC11-24C814C4D98B}" type="slidenum">
              <a:rPr kumimoji="1" lang="ja-JP" altLang="en-US" smtClean="0"/>
              <a:t>45</a:t>
            </a:fld>
            <a:endParaRPr kumimoji="1" lang="ja-JP" altLang="en-US"/>
          </a:p>
        </p:txBody>
      </p:sp>
    </p:spTree>
    <p:extLst>
      <p:ext uri="{BB962C8B-B14F-4D97-AF65-F5344CB8AC3E}">
        <p14:creationId xmlns:p14="http://schemas.microsoft.com/office/powerpoint/2010/main" val="2019502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pPr>
              <a:defRPr/>
            </a:pPr>
            <a:r>
              <a:rPr lang="zh-CN" altLang="en-US"/>
              <a:t>南京都病院　</a:t>
            </a:r>
            <a:r>
              <a:rPr lang="en-US" altLang="zh-CN"/>
              <a:t>H25</a:t>
            </a:r>
            <a:r>
              <a:rPr lang="zh-CN" altLang="en-US"/>
              <a:t>年　感染研修会</a:t>
            </a:r>
            <a:endParaRPr lang="ja-JP" altLang="en-US"/>
          </a:p>
        </p:txBody>
      </p:sp>
      <p:sp>
        <p:nvSpPr>
          <p:cNvPr id="5" name="スライド番号プレースホルダー 4"/>
          <p:cNvSpPr>
            <a:spLocks noGrp="1"/>
          </p:cNvSpPr>
          <p:nvPr>
            <p:ph type="sldNum" sz="quarter" idx="5"/>
          </p:nvPr>
        </p:nvSpPr>
        <p:spPr/>
        <p:txBody>
          <a:bodyPr/>
          <a:lstStyle/>
          <a:p>
            <a:pPr>
              <a:defRPr/>
            </a:pPr>
            <a:fld id="{DA461F34-8FE1-5143-A9F2-1BBA3EAFE99B}" type="slidenum">
              <a:rPr lang="ja-JP" altLang="en-US" smtClean="0"/>
              <a:pPr>
                <a:defRPr/>
              </a:pPr>
              <a:t>47</a:t>
            </a:fld>
            <a:endParaRPr lang="ja-JP" altLang="en-US"/>
          </a:p>
        </p:txBody>
      </p:sp>
    </p:spTree>
    <p:extLst>
      <p:ext uri="{BB962C8B-B14F-4D97-AF65-F5344CB8AC3E}">
        <p14:creationId xmlns:p14="http://schemas.microsoft.com/office/powerpoint/2010/main" val="120259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pPr>
              <a:defRPr/>
            </a:pPr>
            <a:r>
              <a:rPr lang="zh-CN" altLang="en-US"/>
              <a:t>南京都病院　</a:t>
            </a:r>
            <a:r>
              <a:rPr lang="en-US" altLang="zh-CN"/>
              <a:t>H25</a:t>
            </a:r>
            <a:r>
              <a:rPr lang="zh-CN" altLang="en-US"/>
              <a:t>年　感染研修会</a:t>
            </a:r>
            <a:endParaRPr lang="ja-JP" altLang="en-US"/>
          </a:p>
        </p:txBody>
      </p:sp>
      <p:sp>
        <p:nvSpPr>
          <p:cNvPr id="5" name="スライド番号プレースホルダー 4"/>
          <p:cNvSpPr>
            <a:spLocks noGrp="1"/>
          </p:cNvSpPr>
          <p:nvPr>
            <p:ph type="sldNum" sz="quarter" idx="5"/>
          </p:nvPr>
        </p:nvSpPr>
        <p:spPr/>
        <p:txBody>
          <a:bodyPr/>
          <a:lstStyle/>
          <a:p>
            <a:pPr>
              <a:defRPr/>
            </a:pPr>
            <a:fld id="{DA461F34-8FE1-5143-A9F2-1BBA3EAFE99B}" type="slidenum">
              <a:rPr lang="ja-JP" altLang="en-US" smtClean="0"/>
              <a:pPr>
                <a:defRPr/>
              </a:pPr>
              <a:t>50</a:t>
            </a:fld>
            <a:endParaRPr lang="ja-JP" altLang="en-US"/>
          </a:p>
        </p:txBody>
      </p:sp>
    </p:spTree>
    <p:extLst>
      <p:ext uri="{BB962C8B-B14F-4D97-AF65-F5344CB8AC3E}">
        <p14:creationId xmlns:p14="http://schemas.microsoft.com/office/powerpoint/2010/main" val="478694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0F6E201-0C47-4A4E-A3FA-224D1F5D8BD0}" type="slidenum">
              <a:rPr kumimoji="1" lang="ja-JP" altLang="en-US" smtClean="0"/>
              <a:t>55</a:t>
            </a:fld>
            <a:endParaRPr kumimoji="1" lang="ja-JP" altLang="en-US"/>
          </a:p>
        </p:txBody>
      </p:sp>
    </p:spTree>
    <p:extLst>
      <p:ext uri="{BB962C8B-B14F-4D97-AF65-F5344CB8AC3E}">
        <p14:creationId xmlns:p14="http://schemas.microsoft.com/office/powerpoint/2010/main" val="293290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6CE89445-35F8-4C44-A46D-C03BDF3095BF}" type="slidenum">
              <a:rPr lang="en-US" altLang="ja-JP" smtClean="0"/>
              <a:pPr/>
              <a:t>56</a:t>
            </a:fld>
            <a:endParaRPr lang="en-US" altLang="ja-JP"/>
          </a:p>
        </p:txBody>
      </p:sp>
      <p:sp>
        <p:nvSpPr>
          <p:cNvPr id="135171" name="Rectangle 2"/>
          <p:cNvSpPr>
            <a:spLocks noGrp="1" noRot="1" noChangeAspect="1" noChangeArrowheads="1" noTextEdit="1"/>
          </p:cNvSpPr>
          <p:nvPr>
            <p:ph type="sldImg"/>
          </p:nvPr>
        </p:nvSpPr>
        <p:spPr>
          <a:xfrm>
            <a:off x="857250" y="685800"/>
            <a:ext cx="5143500" cy="3429000"/>
          </a:xfrm>
          <a:ln/>
        </p:spPr>
      </p:sp>
      <p:sp>
        <p:nvSpPr>
          <p:cNvPr id="135172" name="Rectangle 3"/>
          <p:cNvSpPr>
            <a:spLocks noGrp="1" noChangeArrowheads="1"/>
          </p:cNvSpPr>
          <p:nvPr>
            <p:ph type="body" idx="1"/>
          </p:nvPr>
        </p:nvSpPr>
        <p:spPr>
          <a:noFill/>
          <a:ln/>
        </p:spPr>
        <p:txBody>
          <a:bodyPr/>
          <a:lstStyle/>
          <a:p>
            <a:pPr eaLnBrk="1" hangingPunct="1"/>
            <a:endParaRPr lang="ja-JP" altLang="en-US" dirty="0">
              <a:latin typeface="Times" pitchFamily="-112" charset="0"/>
              <a:ea typeface="ＭＳ Ｐ明朝" pitchFamily="1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fld id="{A444684D-1D53-724A-BB5D-C6F5C5E070DB}" type="slidenum">
              <a:rPr lang="en-US" altLang="ja-JP" sz="1200">
                <a:solidFill>
                  <a:prstClr val="black"/>
                </a:solidFill>
              </a:rPr>
              <a:pPr/>
              <a:t>57</a:t>
            </a:fld>
            <a:endParaRPr lang="en-US" altLang="ja-JP" sz="1200">
              <a:solidFill>
                <a:prstClr val="black"/>
              </a:solidFill>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extLst>
      <p:ext uri="{BB962C8B-B14F-4D97-AF65-F5344CB8AC3E}">
        <p14:creationId xmlns:p14="http://schemas.microsoft.com/office/powerpoint/2010/main" val="224692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5A620A6-51B8-40C9-B1C9-D2BEE5829635}" type="slidenum">
              <a:rPr lang="en-US" altLang="ja-JP" smtClean="0"/>
              <a:pPr/>
              <a:t>60</a:t>
            </a:fld>
            <a:endParaRPr lang="en-US" altLang="ja-JP"/>
          </a:p>
        </p:txBody>
      </p:sp>
      <p:sp>
        <p:nvSpPr>
          <p:cNvPr id="139267" name="Rectangle 2"/>
          <p:cNvSpPr>
            <a:spLocks noGrp="1" noRot="1" noChangeAspect="1" noChangeArrowheads="1" noTextEdit="1"/>
          </p:cNvSpPr>
          <p:nvPr>
            <p:ph type="sldImg"/>
          </p:nvPr>
        </p:nvSpPr>
        <p:spPr>
          <a:xfrm>
            <a:off x="857250" y="685800"/>
            <a:ext cx="5143500" cy="3429000"/>
          </a:xfrm>
          <a:ln/>
        </p:spPr>
      </p:sp>
      <p:sp>
        <p:nvSpPr>
          <p:cNvPr id="139268"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57250" y="685800"/>
            <a:ext cx="5143500" cy="3429000"/>
          </a:xfrm>
        </p:spPr>
      </p:sp>
      <p:sp>
        <p:nvSpPr>
          <p:cNvPr id="3" name="ノート プレースホルダー 2"/>
          <p:cNvSpPr>
            <a:spLocks noGrp="1"/>
          </p:cNvSpPr>
          <p:nvPr>
            <p:ph type="body" idx="1"/>
          </p:nvPr>
        </p:nvSpPr>
        <p:spPr/>
        <p:txBody>
          <a:bodyPr/>
          <a:lstStyle/>
          <a:p>
            <a:r>
              <a:rPr lang="ja-JP" altLang="en-US" sz="1400" dirty="0"/>
              <a:t>病棟での服薬確認の場面です。</a:t>
            </a:r>
            <a:endParaRPr lang="en-US" altLang="ja-JP" sz="1400" dirty="0"/>
          </a:p>
          <a:p>
            <a:r>
              <a:rPr lang="ja-JP" altLang="en-US" sz="1400" dirty="0"/>
              <a:t>ただ内服確認を行うのではなく、服薬場面を通して、内服継続の必要性や副作用のこと・薬の管理の方法・内服の習慣が理解習得できるよう、患者の理解力や身体状況を考慮しつつ段階的に教育を行う場でもあります。</a:t>
            </a:r>
          </a:p>
        </p:txBody>
      </p:sp>
      <p:sp>
        <p:nvSpPr>
          <p:cNvPr id="4" name="スライド番号プレースホルダー 3"/>
          <p:cNvSpPr>
            <a:spLocks noGrp="1"/>
          </p:cNvSpPr>
          <p:nvPr>
            <p:ph type="sldNum" sz="quarter" idx="10"/>
          </p:nvPr>
        </p:nvSpPr>
        <p:spPr/>
        <p:txBody>
          <a:bodyPr/>
          <a:lstStyle/>
          <a:p>
            <a:fld id="{B5EECAF7-6447-4F4D-BC11-24C814C4D98B}" type="slidenum">
              <a:rPr kumimoji="1" lang="ja-JP" altLang="en-US" smtClean="0"/>
              <a:t>61</a:t>
            </a:fld>
            <a:endParaRPr kumimoji="1" lang="ja-JP" altLang="en-US"/>
          </a:p>
        </p:txBody>
      </p:sp>
    </p:spTree>
    <p:extLst>
      <p:ext uri="{BB962C8B-B14F-4D97-AF65-F5344CB8AC3E}">
        <p14:creationId xmlns:p14="http://schemas.microsoft.com/office/powerpoint/2010/main" val="219055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fld id="{35690C60-E9FA-1340-BF7A-D8501DB997BC}" type="slidenum">
              <a:rPr lang="en-US" altLang="ja-JP" sz="1200">
                <a:solidFill>
                  <a:prstClr val="black"/>
                </a:solidFill>
              </a:rPr>
              <a:pPr/>
              <a:t>63</a:t>
            </a:fld>
            <a:endParaRPr lang="en-US" altLang="ja-JP" sz="1200">
              <a:solidFill>
                <a:prstClr val="black"/>
              </a:solidFill>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extLst>
      <p:ext uri="{BB962C8B-B14F-4D97-AF65-F5344CB8AC3E}">
        <p14:creationId xmlns:p14="http://schemas.microsoft.com/office/powerpoint/2010/main" val="4177913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fld id="{32EE41EB-21B7-B645-B88D-3FA3124FC236}" type="slidenum">
              <a:rPr lang="en-US" altLang="ja-JP" sz="1200">
                <a:solidFill>
                  <a:prstClr val="black"/>
                </a:solidFill>
              </a:rPr>
              <a:pPr/>
              <a:t>64</a:t>
            </a:fld>
            <a:endParaRPr lang="en-US" altLang="ja-JP" sz="1200">
              <a:solidFill>
                <a:prstClr val="black"/>
              </a:solidFill>
            </a:endParaRPr>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extLst>
      <p:ext uri="{BB962C8B-B14F-4D97-AF65-F5344CB8AC3E}">
        <p14:creationId xmlns:p14="http://schemas.microsoft.com/office/powerpoint/2010/main" val="243131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059BB63F-5B43-E743-8785-ABDF326DF0BB}" type="slidenum">
              <a:rPr lang="en-US" altLang="ja-JP" sz="1200"/>
              <a:pPr/>
              <a:t>2</a:t>
            </a:fld>
            <a:endParaRPr lang="en-US" altLang="ja-JP" sz="1200"/>
          </a:p>
        </p:txBody>
      </p:sp>
      <p:sp>
        <p:nvSpPr>
          <p:cNvPr id="67586" name="Rectangle 2"/>
          <p:cNvSpPr>
            <a:spLocks noGrp="1" noRot="1" noChangeAspect="1" noChangeArrowheads="1" noTextEdit="1"/>
          </p:cNvSpPr>
          <p:nvPr>
            <p:ph type="sldImg"/>
          </p:nvPr>
        </p:nvSpPr>
        <p:spPr bwMode="auto">
          <a:xfrm>
            <a:off x="857250" y="685800"/>
            <a:ext cx="51435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sz="2000">
              <a:latin typeface="Calibri" charset="0"/>
              <a:ea typeface="ＭＳ Ｐゴシック" charset="0"/>
            </a:endParaRPr>
          </a:p>
        </p:txBody>
      </p:sp>
      <p:sp>
        <p:nvSpPr>
          <p:cNvPr id="67588" name="フッター プレースホルダ 4"/>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zh-CN" altLang="en-US" sz="1200"/>
              <a:t>南京都病院　</a:t>
            </a:r>
            <a:r>
              <a:rPr lang="en-US" altLang="zh-CN" sz="1200"/>
              <a:t>H25</a:t>
            </a:r>
            <a:r>
              <a:rPr lang="zh-CN" altLang="en-US" sz="1200"/>
              <a:t>年　感染研修会</a:t>
            </a:r>
            <a:endParaRPr lang="ja-JP"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1F845C3-31D1-4B1C-86DE-E4006F9E8CDC}" type="slidenum">
              <a:rPr lang="en-US" altLang="ja-JP" smtClean="0"/>
              <a:pPr/>
              <a:t>72</a:t>
            </a:fld>
            <a:endParaRPr lang="en-US" altLang="ja-JP"/>
          </a:p>
        </p:txBody>
      </p:sp>
      <p:sp>
        <p:nvSpPr>
          <p:cNvPr id="82947" name="Rectangle 2"/>
          <p:cNvSpPr>
            <a:spLocks noGrp="1" noRot="1" noChangeAspect="1" noChangeArrowheads="1" noTextEdit="1"/>
          </p:cNvSpPr>
          <p:nvPr>
            <p:ph type="sldImg"/>
          </p:nvPr>
        </p:nvSpPr>
        <p:spPr>
          <a:xfrm>
            <a:off x="857250" y="685800"/>
            <a:ext cx="5143500" cy="3429000"/>
          </a:xfrm>
          <a:ln/>
        </p:spPr>
      </p:sp>
      <p:sp>
        <p:nvSpPr>
          <p:cNvPr id="82948"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 1">
            <a:extLst>
              <a:ext uri="{FF2B5EF4-FFF2-40B4-BE49-F238E27FC236}">
                <a16:creationId xmlns:a16="http://schemas.microsoft.com/office/drawing/2014/main" id="{490D37BF-8BAC-4219-7495-99771143BB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ノート プレースホルダ 2">
            <a:extLst>
              <a:ext uri="{FF2B5EF4-FFF2-40B4-BE49-F238E27FC236}">
                <a16:creationId xmlns:a16="http://schemas.microsoft.com/office/drawing/2014/main" id="{DC068F54-E37A-68BC-050D-1321FE710F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現在治療対象と考えられている潜在性結核感染症患者さんは</a:t>
            </a:r>
            <a:r>
              <a:rPr lang="en-US" altLang="ja-JP"/>
              <a:t>2005</a:t>
            </a:r>
            <a:r>
              <a:rPr lang="ja-JP" altLang="en-US"/>
              <a:t>年に結核病学会とリウマチ学会出しました共同声明が基になっております。この時期には</a:t>
            </a:r>
            <a:r>
              <a:rPr lang="en-US" altLang="ja-JP"/>
              <a:t>QFT</a:t>
            </a:r>
            <a:r>
              <a:rPr lang="ja-JP" altLang="en-US"/>
              <a:t>がまだ保険収載されておりませんでしたので、その診断根拠にツ反が用いられております。１につきましては従来の接触者検診に相当いたします。２につきましては従来経過観察となっていた患者さんであろうと考えられます。３につきましては発病リスクは高いが著しい免疫抑制状態ではない者には（　　　　）といった疾患が含まれますので、その対象者はかなり広範なものとなります。</a:t>
            </a:r>
            <a:endParaRPr lang="en-US" altLang="ja-JP"/>
          </a:p>
        </p:txBody>
      </p:sp>
      <p:sp>
        <p:nvSpPr>
          <p:cNvPr id="149508" name="スライド番号プレースホルダ 3">
            <a:extLst>
              <a:ext uri="{FF2B5EF4-FFF2-40B4-BE49-F238E27FC236}">
                <a16:creationId xmlns:a16="http://schemas.microsoft.com/office/drawing/2014/main" id="{CE0DB880-235B-96E0-2A9E-B7B59FEE75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itchFamily="-84" charset="0"/>
                <a:ea typeface="Osaka" panose="020B0600000000000000" pitchFamily="34" charset="-128"/>
              </a:defRPr>
            </a:lvl1pPr>
            <a:lvl2pPr marL="742950" indent="-285750" eaLnBrk="0" hangingPunct="0">
              <a:defRPr kumimoji="1" sz="2400">
                <a:solidFill>
                  <a:schemeClr val="tx1"/>
                </a:solidFill>
                <a:latin typeface="Times" pitchFamily="-84" charset="0"/>
                <a:ea typeface="Osaka" panose="020B0600000000000000" pitchFamily="34" charset="-128"/>
              </a:defRPr>
            </a:lvl2pPr>
            <a:lvl3pPr marL="1143000" indent="-228600" eaLnBrk="0" hangingPunct="0">
              <a:defRPr kumimoji="1" sz="2400">
                <a:solidFill>
                  <a:schemeClr val="tx1"/>
                </a:solidFill>
                <a:latin typeface="Times" pitchFamily="-84" charset="0"/>
                <a:ea typeface="Osaka" panose="020B0600000000000000" pitchFamily="34" charset="-128"/>
              </a:defRPr>
            </a:lvl3pPr>
            <a:lvl4pPr marL="1600200" indent="-228600" eaLnBrk="0" hangingPunct="0">
              <a:defRPr kumimoji="1" sz="2400">
                <a:solidFill>
                  <a:schemeClr val="tx1"/>
                </a:solidFill>
                <a:latin typeface="Times" pitchFamily="-84" charset="0"/>
                <a:ea typeface="Osaka" panose="020B0600000000000000" pitchFamily="34" charset="-128"/>
              </a:defRPr>
            </a:lvl4pPr>
            <a:lvl5pPr marL="2057400" indent="-228600" eaLnBrk="0" hangingPunct="0">
              <a:defRPr kumimoji="1" sz="2400">
                <a:solidFill>
                  <a:schemeClr val="tx1"/>
                </a:solidFill>
                <a:latin typeface="Times" pitchFamily="-84" charset="0"/>
                <a:ea typeface="Osaka" panose="020B0600000000000000" pitchFamily="34" charset="-128"/>
              </a:defRPr>
            </a:lvl5pPr>
            <a:lvl6pPr marL="25146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6pPr>
            <a:lvl7pPr marL="29718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7pPr>
            <a:lvl8pPr marL="34290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8pPr>
            <a:lvl9pPr marL="38862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9pPr>
          </a:lstStyle>
          <a:p>
            <a:pPr eaLnBrk="1" hangingPunct="1"/>
            <a:fld id="{BB20EE50-9948-2B4C-8AD2-6EE0083B4D35}" type="slidenum">
              <a:rPr lang="ja-JP" altLang="en-US" sz="1200">
                <a:solidFill>
                  <a:srgbClr val="000000"/>
                </a:solidFill>
                <a:latin typeface="Calibri" panose="020F0502020204030204" pitchFamily="34" charset="0"/>
                <a:ea typeface="ＭＳ Ｐゴシック" panose="020B0600070205080204" pitchFamily="34" charset="-128"/>
              </a:rPr>
              <a:pPr eaLnBrk="1" hangingPunct="1"/>
              <a:t>74</a:t>
            </a:fld>
            <a:endParaRPr lang="ja-JP" altLang="en-US" sz="1200">
              <a:solidFill>
                <a:srgbClr val="000000"/>
              </a:solidFill>
              <a:latin typeface="Calibri" panose="020F0502020204030204" pitchFamily="34" charset="0"/>
              <a:ea typeface="ＭＳ Ｐゴシック" panose="020B0600070205080204" pitchFamily="34" charset="-128"/>
            </a:endParaRPr>
          </a:p>
        </p:txBody>
      </p:sp>
      <p:sp>
        <p:nvSpPr>
          <p:cNvPr id="149509" name="フッター プレースホルダ 4">
            <a:extLst>
              <a:ext uri="{FF2B5EF4-FFF2-40B4-BE49-F238E27FC236}">
                <a16:creationId xmlns:a16="http://schemas.microsoft.com/office/drawing/2014/main" id="{F8A88F4D-ED6A-C57D-369E-6B7549D17B91}"/>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Times" pitchFamily="-84" charset="0"/>
                <a:ea typeface="Osaka" panose="020B0600000000000000" pitchFamily="34" charset="-128"/>
              </a:defRPr>
            </a:lvl1pPr>
            <a:lvl2pPr marL="742950" indent="-285750" eaLnBrk="0" hangingPunct="0">
              <a:defRPr kumimoji="1" sz="2400">
                <a:solidFill>
                  <a:schemeClr val="tx1"/>
                </a:solidFill>
                <a:latin typeface="Times" pitchFamily="-84" charset="0"/>
                <a:ea typeface="Osaka" panose="020B0600000000000000" pitchFamily="34" charset="-128"/>
              </a:defRPr>
            </a:lvl2pPr>
            <a:lvl3pPr marL="1143000" indent="-228600" eaLnBrk="0" hangingPunct="0">
              <a:defRPr kumimoji="1" sz="2400">
                <a:solidFill>
                  <a:schemeClr val="tx1"/>
                </a:solidFill>
                <a:latin typeface="Times" pitchFamily="-84" charset="0"/>
                <a:ea typeface="Osaka" panose="020B0600000000000000" pitchFamily="34" charset="-128"/>
              </a:defRPr>
            </a:lvl3pPr>
            <a:lvl4pPr marL="1600200" indent="-228600" eaLnBrk="0" hangingPunct="0">
              <a:defRPr kumimoji="1" sz="2400">
                <a:solidFill>
                  <a:schemeClr val="tx1"/>
                </a:solidFill>
                <a:latin typeface="Times" pitchFamily="-84" charset="0"/>
                <a:ea typeface="Osaka" panose="020B0600000000000000" pitchFamily="34" charset="-128"/>
              </a:defRPr>
            </a:lvl4pPr>
            <a:lvl5pPr marL="2057400" indent="-228600" eaLnBrk="0" hangingPunct="0">
              <a:defRPr kumimoji="1" sz="2400">
                <a:solidFill>
                  <a:schemeClr val="tx1"/>
                </a:solidFill>
                <a:latin typeface="Times" pitchFamily="-84" charset="0"/>
                <a:ea typeface="Osaka" panose="020B0600000000000000" pitchFamily="34" charset="-128"/>
              </a:defRPr>
            </a:lvl5pPr>
            <a:lvl6pPr marL="25146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6pPr>
            <a:lvl7pPr marL="29718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7pPr>
            <a:lvl8pPr marL="34290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8pPr>
            <a:lvl9pPr marL="38862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9pPr>
          </a:lstStyle>
          <a:p>
            <a:pPr eaLnBrk="1" hangingPunct="1"/>
            <a:r>
              <a:rPr lang="zh-CN" altLang="en-US" sz="1200"/>
              <a:t>南京都病院　</a:t>
            </a:r>
            <a:r>
              <a:rPr lang="en-US" altLang="zh-CN" sz="1200"/>
              <a:t>H25</a:t>
            </a:r>
            <a:r>
              <a:rPr lang="zh-CN" altLang="en-US" sz="1200"/>
              <a:t>年　感染研修会</a:t>
            </a:r>
            <a:endParaRPr lang="ja-JP"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23DC375F-BC01-EE92-377B-757A82A48B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a:extLst>
              <a:ext uri="{FF2B5EF4-FFF2-40B4-BE49-F238E27FC236}">
                <a16:creationId xmlns:a16="http://schemas.microsoft.com/office/drawing/2014/main" id="{C01F5E1F-99C3-BC37-DEB0-513479BE79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latin typeface="Times" pitchFamily="-84" charset="0"/>
              <a:ea typeface="ＭＳ Ｐ明朝" panose="02020600040205080304" pitchFamily="18" charset="-128"/>
            </a:endParaRPr>
          </a:p>
        </p:txBody>
      </p:sp>
      <p:sp>
        <p:nvSpPr>
          <p:cNvPr id="150532" name="フッター プレースホルダ 3">
            <a:extLst>
              <a:ext uri="{FF2B5EF4-FFF2-40B4-BE49-F238E27FC236}">
                <a16:creationId xmlns:a16="http://schemas.microsoft.com/office/drawing/2014/main" id="{1DEA20C9-46F3-40D0-FDC5-EE75E278FED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Times" pitchFamily="-84" charset="0"/>
                <a:ea typeface="Osaka" panose="020B0600000000000000" pitchFamily="34" charset="-128"/>
              </a:defRPr>
            </a:lvl1pPr>
            <a:lvl2pPr marL="742950" indent="-285750" eaLnBrk="0" hangingPunct="0">
              <a:defRPr kumimoji="1" sz="2400">
                <a:solidFill>
                  <a:schemeClr val="tx1"/>
                </a:solidFill>
                <a:latin typeface="Times" pitchFamily="-84" charset="0"/>
                <a:ea typeface="Osaka" panose="020B0600000000000000" pitchFamily="34" charset="-128"/>
              </a:defRPr>
            </a:lvl2pPr>
            <a:lvl3pPr marL="1143000" indent="-228600" eaLnBrk="0" hangingPunct="0">
              <a:defRPr kumimoji="1" sz="2400">
                <a:solidFill>
                  <a:schemeClr val="tx1"/>
                </a:solidFill>
                <a:latin typeface="Times" pitchFamily="-84" charset="0"/>
                <a:ea typeface="Osaka" panose="020B0600000000000000" pitchFamily="34" charset="-128"/>
              </a:defRPr>
            </a:lvl3pPr>
            <a:lvl4pPr marL="1600200" indent="-228600" eaLnBrk="0" hangingPunct="0">
              <a:defRPr kumimoji="1" sz="2400">
                <a:solidFill>
                  <a:schemeClr val="tx1"/>
                </a:solidFill>
                <a:latin typeface="Times" pitchFamily="-84" charset="0"/>
                <a:ea typeface="Osaka" panose="020B0600000000000000" pitchFamily="34" charset="-128"/>
              </a:defRPr>
            </a:lvl4pPr>
            <a:lvl5pPr marL="2057400" indent="-228600" eaLnBrk="0" hangingPunct="0">
              <a:defRPr kumimoji="1" sz="2400">
                <a:solidFill>
                  <a:schemeClr val="tx1"/>
                </a:solidFill>
                <a:latin typeface="Times" pitchFamily="-84" charset="0"/>
                <a:ea typeface="Osaka" panose="020B0600000000000000" pitchFamily="34" charset="-128"/>
              </a:defRPr>
            </a:lvl5pPr>
            <a:lvl6pPr marL="25146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6pPr>
            <a:lvl7pPr marL="29718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7pPr>
            <a:lvl8pPr marL="34290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8pPr>
            <a:lvl9pPr marL="3886200" indent="-2286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9pPr>
          </a:lstStyle>
          <a:p>
            <a:pPr eaLnBrk="1" hangingPunct="1"/>
            <a:r>
              <a:rPr lang="zh-CN" altLang="en-US" sz="1200"/>
              <a:t>南京都病院　</a:t>
            </a:r>
            <a:r>
              <a:rPr lang="en-US" altLang="zh-CN" sz="1200"/>
              <a:t>H25</a:t>
            </a:r>
            <a:r>
              <a:rPr lang="zh-CN" altLang="en-US" sz="1200"/>
              <a:t>年　感染研修会</a:t>
            </a:r>
            <a:endParaRPr lang="ja-JP"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8C32CD0-851B-4861-82B6-C85A3FE94051}" type="slidenum">
              <a:rPr kumimoji="1" lang="ja-JP" altLang="en-US" smtClean="0"/>
              <a:pPr/>
              <a:t>79</a:t>
            </a:fld>
            <a:endParaRPr kumimoji="1" lang="ja-JP" altLang="en-US"/>
          </a:p>
        </p:txBody>
      </p:sp>
    </p:spTree>
    <p:extLst>
      <p:ext uri="{BB962C8B-B14F-4D97-AF65-F5344CB8AC3E}">
        <p14:creationId xmlns:p14="http://schemas.microsoft.com/office/powerpoint/2010/main" val="3462174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250015AC-39C8-9648-AA62-7153CE24BBC4}" type="slidenum">
              <a:rPr lang="en-US" altLang="ja-JP" sz="1200"/>
              <a:pPr/>
              <a:t>86</a:t>
            </a:fld>
            <a:endParaRPr lang="en-US" altLang="ja-JP" sz="1200"/>
          </a:p>
        </p:txBody>
      </p:sp>
      <p:sp>
        <p:nvSpPr>
          <p:cNvPr id="186370" name="Rectangle 2"/>
          <p:cNvSpPr>
            <a:spLocks noGrp="1" noRot="1" noChangeAspect="1" noChangeArrowheads="1" noTextEdit="1"/>
          </p:cNvSpPr>
          <p:nvPr>
            <p:ph type="sldImg"/>
          </p:nvPr>
        </p:nvSpPr>
        <p:spPr bwMode="auto">
          <a:xfrm>
            <a:off x="857250" y="685800"/>
            <a:ext cx="51435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8637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tLang="ja-JP">
                <a:latin typeface="Times" charset="0"/>
                <a:ea typeface="ＭＳ Ｐ明朝" charset="0"/>
                <a:cs typeface="ＭＳ Ｐ明朝" charset="0"/>
              </a:rPr>
              <a:t>70</a:t>
            </a:r>
            <a:r>
              <a:rPr lang="ja-JP" altLang="en-US">
                <a:latin typeface="Times" charset="0"/>
                <a:ea typeface="ＭＳ Ｐ明朝" charset="0"/>
                <a:cs typeface="ＭＳ Ｐ明朝" charset="0"/>
              </a:rPr>
              <a:t>歳以上と</a:t>
            </a:r>
            <a:r>
              <a:rPr lang="en-US" altLang="ja-JP">
                <a:latin typeface="Times" charset="0"/>
                <a:ea typeface="ＭＳ Ｐ明朝" charset="0"/>
                <a:cs typeface="ＭＳ Ｐ明朝" charset="0"/>
              </a:rPr>
              <a:t>70</a:t>
            </a:r>
            <a:r>
              <a:rPr lang="ja-JP" altLang="en-US">
                <a:latin typeface="Times" charset="0"/>
                <a:ea typeface="ＭＳ Ｐ明朝" charset="0"/>
                <a:cs typeface="ＭＳ Ｐ明朝" charset="0"/>
              </a:rPr>
              <a:t>歳未満とで</a:t>
            </a:r>
            <a:r>
              <a:rPr lang="en-US" altLang="ja-JP">
                <a:latin typeface="Times" charset="0"/>
                <a:ea typeface="ＭＳ Ｐ明朝" charset="0"/>
                <a:cs typeface="ＭＳ Ｐ明朝" charset="0"/>
              </a:rPr>
              <a:t>PZA</a:t>
            </a:r>
            <a:r>
              <a:rPr lang="ja-JP" altLang="en-US">
                <a:latin typeface="Times" charset="0"/>
                <a:ea typeface="ＭＳ Ｐ明朝" charset="0"/>
                <a:cs typeface="ＭＳ Ｐ明朝" charset="0"/>
              </a:rPr>
              <a:t>を含む治療と含まない治療での副作用発現率を検討しました。</a:t>
            </a:r>
            <a:endParaRPr lang="en-US" altLang="ja-JP">
              <a:latin typeface="Times" charset="0"/>
              <a:ea typeface="ＭＳ Ｐ明朝" charset="0"/>
              <a:cs typeface="ＭＳ Ｐ明朝" charset="0"/>
            </a:endParaRPr>
          </a:p>
          <a:p>
            <a:r>
              <a:rPr lang="en-US" altLang="ja-JP">
                <a:latin typeface="Times" charset="0"/>
                <a:ea typeface="ＭＳ Ｐ明朝" charset="0"/>
                <a:cs typeface="ＭＳ Ｐ明朝" charset="0"/>
              </a:rPr>
              <a:t>PZA</a:t>
            </a:r>
            <a:r>
              <a:rPr lang="ja-JP" altLang="en-US">
                <a:latin typeface="Times" charset="0"/>
                <a:ea typeface="ＭＳ Ｐ明朝" charset="0"/>
                <a:cs typeface="ＭＳ Ｐ明朝" charset="0"/>
              </a:rPr>
              <a:t>なしのレジメで</a:t>
            </a:r>
            <a:r>
              <a:rPr lang="en-US" altLang="ja-JP">
                <a:latin typeface="Times" charset="0"/>
                <a:ea typeface="ＭＳ Ｐ明朝" charset="0"/>
                <a:cs typeface="ＭＳ Ｐ明朝" charset="0"/>
              </a:rPr>
              <a:t>70</a:t>
            </a:r>
            <a:r>
              <a:rPr lang="ja-JP" altLang="en-US">
                <a:latin typeface="Times" charset="0"/>
                <a:ea typeface="ＭＳ Ｐ明朝" charset="0"/>
                <a:cs typeface="ＭＳ Ｐ明朝" charset="0"/>
              </a:rPr>
              <a:t>歳未満の症例では薬剤中止を必要としたのが</a:t>
            </a:r>
            <a:r>
              <a:rPr lang="en-US" altLang="ja-JP">
                <a:latin typeface="Times" charset="0"/>
                <a:ea typeface="ＭＳ Ｐ明朝" charset="0"/>
                <a:cs typeface="ＭＳ Ｐ明朝" charset="0"/>
              </a:rPr>
              <a:t>25</a:t>
            </a:r>
            <a:r>
              <a:rPr lang="ja-JP" altLang="en-US">
                <a:latin typeface="Times" charset="0"/>
                <a:ea typeface="ＭＳ Ｐ明朝" charset="0"/>
                <a:cs typeface="ＭＳ Ｐ明朝" charset="0"/>
              </a:rPr>
              <a:t>例中</a:t>
            </a:r>
            <a:r>
              <a:rPr lang="en-US" altLang="ja-JP">
                <a:latin typeface="Times" charset="0"/>
                <a:ea typeface="ＭＳ Ｐ明朝" charset="0"/>
                <a:cs typeface="ＭＳ Ｐ明朝" charset="0"/>
              </a:rPr>
              <a:t>7</a:t>
            </a:r>
            <a:r>
              <a:rPr lang="ja-JP" altLang="en-US">
                <a:latin typeface="Times" charset="0"/>
                <a:ea typeface="ＭＳ Ｐ明朝" charset="0"/>
                <a:cs typeface="ＭＳ Ｐ明朝" charset="0"/>
              </a:rPr>
              <a:t>例</a:t>
            </a:r>
            <a:r>
              <a:rPr lang="en-US" altLang="ja-JP">
                <a:latin typeface="Times" charset="0"/>
                <a:ea typeface="ＭＳ Ｐ明朝" charset="0"/>
                <a:cs typeface="ＭＳ Ｐ明朝" charset="0"/>
              </a:rPr>
              <a:t>28%</a:t>
            </a:r>
            <a:r>
              <a:rPr lang="ja-JP" altLang="en-US">
                <a:latin typeface="Times" charset="0"/>
                <a:ea typeface="ＭＳ Ｐ明朝" charset="0"/>
                <a:cs typeface="ＭＳ Ｐ明朝" charset="0"/>
              </a:rPr>
              <a:t>であったのに対し</a:t>
            </a:r>
            <a:r>
              <a:rPr lang="en-US" altLang="ja-JP">
                <a:latin typeface="Times" charset="0"/>
                <a:ea typeface="ＭＳ Ｐ明朝" charset="0"/>
                <a:cs typeface="ＭＳ Ｐ明朝" charset="0"/>
              </a:rPr>
              <a:t>70</a:t>
            </a:r>
            <a:r>
              <a:rPr lang="ja-JP" altLang="en-US">
                <a:latin typeface="Times" charset="0"/>
                <a:ea typeface="ＭＳ Ｐ明朝" charset="0"/>
                <a:cs typeface="ＭＳ Ｐ明朝" charset="0"/>
              </a:rPr>
              <a:t>歳以上の症例では</a:t>
            </a:r>
            <a:r>
              <a:rPr lang="en-US" altLang="ja-JP">
                <a:latin typeface="Times" charset="0"/>
                <a:ea typeface="ＭＳ Ｐ明朝" charset="0"/>
                <a:cs typeface="ＭＳ Ｐ明朝" charset="0"/>
              </a:rPr>
              <a:t>60</a:t>
            </a:r>
            <a:r>
              <a:rPr lang="ja-JP" altLang="en-US">
                <a:latin typeface="Times" charset="0"/>
                <a:ea typeface="ＭＳ Ｐ明朝" charset="0"/>
                <a:cs typeface="ＭＳ Ｐ明朝" charset="0"/>
              </a:rPr>
              <a:t>例中</a:t>
            </a:r>
            <a:r>
              <a:rPr lang="en-US" altLang="ja-JP">
                <a:latin typeface="Times" charset="0"/>
                <a:ea typeface="ＭＳ Ｐ明朝" charset="0"/>
                <a:cs typeface="ＭＳ Ｐ明朝" charset="0"/>
              </a:rPr>
              <a:t>18</a:t>
            </a:r>
            <a:r>
              <a:rPr lang="ja-JP" altLang="en-US">
                <a:latin typeface="Times" charset="0"/>
                <a:ea typeface="ＭＳ Ｐ明朝" charset="0"/>
                <a:cs typeface="ＭＳ Ｐ明朝" charset="0"/>
              </a:rPr>
              <a:t>例</a:t>
            </a:r>
            <a:r>
              <a:rPr lang="en-US" altLang="ja-JP">
                <a:latin typeface="Times" charset="0"/>
                <a:ea typeface="ＭＳ Ｐ明朝" charset="0"/>
                <a:cs typeface="ＭＳ Ｐ明朝" charset="0"/>
              </a:rPr>
              <a:t>30%</a:t>
            </a:r>
            <a:r>
              <a:rPr lang="ja-JP" altLang="en-US">
                <a:latin typeface="Times" charset="0"/>
                <a:ea typeface="ＭＳ Ｐ明朝" charset="0"/>
                <a:cs typeface="ＭＳ Ｐ明朝" charset="0"/>
              </a:rPr>
              <a:t>であり有意差は認められませんでしたが、</a:t>
            </a:r>
            <a:r>
              <a:rPr lang="en-US" altLang="ja-JP">
                <a:latin typeface="Times" charset="0"/>
                <a:ea typeface="ＭＳ Ｐ明朝" charset="0"/>
                <a:cs typeface="ＭＳ Ｐ明朝" charset="0"/>
              </a:rPr>
              <a:t>PZA</a:t>
            </a:r>
            <a:r>
              <a:rPr lang="ja-JP" altLang="en-US">
                <a:latin typeface="Times" charset="0"/>
                <a:ea typeface="ＭＳ Ｐ明朝" charset="0"/>
                <a:cs typeface="ＭＳ Ｐ明朝" charset="0"/>
              </a:rPr>
              <a:t>併用のレジメでは</a:t>
            </a:r>
            <a:r>
              <a:rPr lang="en-US" altLang="ja-JP">
                <a:latin typeface="Times" charset="0"/>
                <a:ea typeface="ＭＳ Ｐ明朝" charset="0"/>
                <a:cs typeface="ＭＳ Ｐ明朝" charset="0"/>
              </a:rPr>
              <a:t>70</a:t>
            </a:r>
            <a:r>
              <a:rPr lang="ja-JP" altLang="en-US">
                <a:latin typeface="Times" charset="0"/>
                <a:ea typeface="ＭＳ Ｐ明朝" charset="0"/>
                <a:cs typeface="ＭＳ Ｐ明朝" charset="0"/>
              </a:rPr>
              <a:t>歳未満では薬剤中止を必要としたのが</a:t>
            </a:r>
            <a:r>
              <a:rPr lang="en-US" altLang="ja-JP">
                <a:latin typeface="Times" charset="0"/>
                <a:ea typeface="ＭＳ Ｐ明朝" charset="0"/>
                <a:cs typeface="ＭＳ Ｐ明朝" charset="0"/>
              </a:rPr>
              <a:t>131</a:t>
            </a:r>
            <a:r>
              <a:rPr lang="ja-JP" altLang="en-US">
                <a:latin typeface="Times" charset="0"/>
                <a:ea typeface="ＭＳ Ｐ明朝" charset="0"/>
                <a:cs typeface="ＭＳ Ｐ明朝" charset="0"/>
              </a:rPr>
              <a:t>例中</a:t>
            </a:r>
            <a:r>
              <a:rPr lang="en-US" altLang="ja-JP">
                <a:latin typeface="Times" charset="0"/>
                <a:ea typeface="ＭＳ Ｐ明朝" charset="0"/>
                <a:cs typeface="ＭＳ Ｐ明朝" charset="0"/>
              </a:rPr>
              <a:t>28</a:t>
            </a:r>
            <a:r>
              <a:rPr lang="ja-JP" altLang="en-US">
                <a:latin typeface="Times" charset="0"/>
                <a:ea typeface="ＭＳ Ｐ明朝" charset="0"/>
                <a:cs typeface="ＭＳ Ｐ明朝" charset="0"/>
              </a:rPr>
              <a:t>例</a:t>
            </a:r>
            <a:r>
              <a:rPr lang="en-US" altLang="ja-JP">
                <a:latin typeface="Times" charset="0"/>
                <a:ea typeface="ＭＳ Ｐ明朝" charset="0"/>
                <a:cs typeface="ＭＳ Ｐ明朝" charset="0"/>
              </a:rPr>
              <a:t>21%</a:t>
            </a:r>
            <a:r>
              <a:rPr lang="ja-JP" altLang="en-US">
                <a:latin typeface="Times" charset="0"/>
                <a:ea typeface="ＭＳ Ｐ明朝" charset="0"/>
                <a:cs typeface="ＭＳ Ｐ明朝" charset="0"/>
              </a:rPr>
              <a:t>であったのに対し、</a:t>
            </a:r>
            <a:r>
              <a:rPr lang="en-US" altLang="ja-JP">
                <a:latin typeface="Times" charset="0"/>
                <a:ea typeface="ＭＳ Ｐ明朝" charset="0"/>
                <a:cs typeface="ＭＳ Ｐ明朝" charset="0"/>
              </a:rPr>
              <a:t>70</a:t>
            </a:r>
            <a:r>
              <a:rPr lang="ja-JP" altLang="en-US">
                <a:latin typeface="Times" charset="0"/>
                <a:ea typeface="ＭＳ Ｐ明朝" charset="0"/>
                <a:cs typeface="ＭＳ Ｐ明朝" charset="0"/>
              </a:rPr>
              <a:t>歳以上の症例では</a:t>
            </a:r>
            <a:r>
              <a:rPr lang="en-US" altLang="ja-JP">
                <a:latin typeface="Times" charset="0"/>
                <a:ea typeface="ＭＳ Ｐ明朝" charset="0"/>
                <a:cs typeface="ＭＳ Ｐ明朝" charset="0"/>
              </a:rPr>
              <a:t>26</a:t>
            </a:r>
            <a:r>
              <a:rPr lang="ja-JP" altLang="en-US">
                <a:latin typeface="Times" charset="0"/>
                <a:ea typeface="ＭＳ Ｐ明朝" charset="0"/>
                <a:cs typeface="ＭＳ Ｐ明朝" charset="0"/>
              </a:rPr>
              <a:t>例中</a:t>
            </a:r>
            <a:r>
              <a:rPr lang="en-US" altLang="ja-JP">
                <a:latin typeface="Times" charset="0"/>
                <a:ea typeface="ＭＳ Ｐ明朝" charset="0"/>
                <a:cs typeface="ＭＳ Ｐ明朝" charset="0"/>
              </a:rPr>
              <a:t>11</a:t>
            </a:r>
            <a:r>
              <a:rPr lang="ja-JP" altLang="en-US">
                <a:latin typeface="Times" charset="0"/>
                <a:ea typeface="ＭＳ Ｐ明朝" charset="0"/>
                <a:cs typeface="ＭＳ Ｐ明朝" charset="0"/>
              </a:rPr>
              <a:t>例</a:t>
            </a:r>
            <a:r>
              <a:rPr lang="en-US" altLang="ja-JP">
                <a:latin typeface="Times" charset="0"/>
                <a:ea typeface="ＭＳ Ｐ明朝" charset="0"/>
                <a:cs typeface="ＭＳ Ｐ明朝" charset="0"/>
              </a:rPr>
              <a:t>42%</a:t>
            </a:r>
            <a:r>
              <a:rPr lang="ja-JP" altLang="en-US">
                <a:latin typeface="Times" charset="0"/>
                <a:ea typeface="ＭＳ Ｐ明朝" charset="0"/>
                <a:cs typeface="ＭＳ Ｐ明朝" charset="0"/>
              </a:rPr>
              <a:t>であり、有意差をもって</a:t>
            </a:r>
            <a:r>
              <a:rPr lang="en-US" altLang="ja-JP">
                <a:latin typeface="Times" charset="0"/>
                <a:ea typeface="ＭＳ Ｐ明朝" charset="0"/>
                <a:cs typeface="ＭＳ Ｐ明朝" charset="0"/>
              </a:rPr>
              <a:t>70</a:t>
            </a:r>
            <a:r>
              <a:rPr lang="ja-JP" altLang="en-US">
                <a:latin typeface="Times" charset="0"/>
                <a:ea typeface="ＭＳ Ｐ明朝" charset="0"/>
                <a:cs typeface="ＭＳ Ｐ明朝" charset="0"/>
              </a:rPr>
              <a:t>歳以上の症例では</a:t>
            </a:r>
            <a:r>
              <a:rPr lang="en-US" altLang="ja-JP">
                <a:latin typeface="Times" charset="0"/>
                <a:ea typeface="ＭＳ Ｐ明朝" charset="0"/>
                <a:cs typeface="ＭＳ Ｐ明朝" charset="0"/>
              </a:rPr>
              <a:t>PZA</a:t>
            </a:r>
            <a:r>
              <a:rPr lang="ja-JP" altLang="en-US">
                <a:latin typeface="Times" charset="0"/>
                <a:ea typeface="ＭＳ Ｐ明朝" charset="0"/>
                <a:cs typeface="ＭＳ Ｐ明朝" charset="0"/>
              </a:rPr>
              <a:t>併用によるレジメで副作用発現率の上昇が認められました。</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8A419A96-C221-194B-8F78-2E7E6CD098D9}" type="slidenum">
              <a:rPr lang="en-US" altLang="ja-JP" sz="1200"/>
              <a:pPr/>
              <a:t>97</a:t>
            </a:fld>
            <a:endParaRPr lang="en-US" altLang="ja-JP" sz="1200"/>
          </a:p>
        </p:txBody>
      </p:sp>
      <p:sp>
        <p:nvSpPr>
          <p:cNvPr id="188418"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84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7E67245-837C-4416-882B-C6BFF1E73D9C}" type="slidenum">
              <a:rPr lang="en-US" altLang="ja-JP" smtClean="0"/>
              <a:pPr/>
              <a:t>98</a:t>
            </a:fld>
            <a:endParaRPr lang="en-US" altLang="ja-JP"/>
          </a:p>
        </p:txBody>
      </p:sp>
      <p:sp>
        <p:nvSpPr>
          <p:cNvPr id="107523" name="Rectangle 2"/>
          <p:cNvSpPr>
            <a:spLocks noGrp="1" noRot="1" noChangeAspect="1" noChangeArrowheads="1" noTextEdit="1"/>
          </p:cNvSpPr>
          <p:nvPr>
            <p:ph type="sldImg"/>
          </p:nvPr>
        </p:nvSpPr>
        <p:spPr>
          <a:xfrm>
            <a:off x="857250" y="685800"/>
            <a:ext cx="5143500" cy="3429000"/>
          </a:xfrm>
          <a:ln/>
        </p:spPr>
      </p:sp>
      <p:sp>
        <p:nvSpPr>
          <p:cNvPr id="107524"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B08DAC5-DFCB-4E34-A678-226AFA73C57E}" type="slidenum">
              <a:rPr lang="en-US" altLang="ja-JP" smtClean="0"/>
              <a:pPr/>
              <a:t>99</a:t>
            </a:fld>
            <a:endParaRPr lang="en-US" altLang="ja-JP"/>
          </a:p>
        </p:txBody>
      </p:sp>
      <p:sp>
        <p:nvSpPr>
          <p:cNvPr id="108547" name="Rectangle 2"/>
          <p:cNvSpPr>
            <a:spLocks noGrp="1" noRot="1" noChangeAspect="1" noChangeArrowheads="1" noTextEdit="1"/>
          </p:cNvSpPr>
          <p:nvPr>
            <p:ph type="sldImg"/>
          </p:nvPr>
        </p:nvSpPr>
        <p:spPr>
          <a:xfrm>
            <a:off x="857250" y="685800"/>
            <a:ext cx="5143500" cy="3429000"/>
          </a:xfrm>
          <a:ln/>
        </p:spPr>
      </p:sp>
      <p:sp>
        <p:nvSpPr>
          <p:cNvPr id="108548"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9430F82-3B2C-40E1-9640-B5866B7A2BA3}" type="slidenum">
              <a:rPr lang="en-US" altLang="ja-JP" smtClean="0"/>
              <a:pPr/>
              <a:t>103</a:t>
            </a:fld>
            <a:endParaRPr lang="en-US" altLang="ja-JP"/>
          </a:p>
        </p:txBody>
      </p:sp>
      <p:sp>
        <p:nvSpPr>
          <p:cNvPr id="113667" name="Rectangle 2"/>
          <p:cNvSpPr>
            <a:spLocks noGrp="1" noRot="1" noChangeAspect="1" noChangeArrowheads="1" noTextEdit="1"/>
          </p:cNvSpPr>
          <p:nvPr>
            <p:ph type="sldImg"/>
          </p:nvPr>
        </p:nvSpPr>
        <p:spPr>
          <a:xfrm>
            <a:off x="857250" y="685800"/>
            <a:ext cx="5143500" cy="3429000"/>
          </a:xfrm>
          <a:ln/>
        </p:spPr>
      </p:sp>
      <p:sp>
        <p:nvSpPr>
          <p:cNvPr id="113668"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E7FFB48-52F0-47B9-B76F-545A096880E6}" type="slidenum">
              <a:rPr lang="en-US" altLang="ja-JP" smtClean="0"/>
              <a:pPr/>
              <a:t>104</a:t>
            </a:fld>
            <a:endParaRPr lang="en-US" altLang="ja-JP"/>
          </a:p>
        </p:txBody>
      </p:sp>
      <p:sp>
        <p:nvSpPr>
          <p:cNvPr id="114691" name="Rectangle 2"/>
          <p:cNvSpPr>
            <a:spLocks noGrp="1" noRot="1" noChangeAspect="1" noChangeArrowheads="1" noTextEdit="1"/>
          </p:cNvSpPr>
          <p:nvPr>
            <p:ph type="sldImg"/>
          </p:nvPr>
        </p:nvSpPr>
        <p:spPr>
          <a:xfrm>
            <a:off x="857250" y="685800"/>
            <a:ext cx="5143500" cy="3429000"/>
          </a:xfrm>
          <a:ln/>
        </p:spPr>
      </p:sp>
      <p:sp>
        <p:nvSpPr>
          <p:cNvPr id="114692"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BC1A-DF85-4116-EE28-7EF0AD4923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94F59-F921-DAF3-2819-AC3C727AB2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EA5393-1E5E-7C30-CF48-119BACBADBDF}"/>
              </a:ext>
            </a:extLst>
          </p:cNvPr>
          <p:cNvSpPr>
            <a:spLocks noGrp="1"/>
          </p:cNvSpPr>
          <p:nvPr>
            <p:ph type="body" idx="1"/>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DFA2614D-EFF3-B7E5-7BF4-2DE767BB385A}"/>
              </a:ext>
            </a:extLst>
          </p:cNvPr>
          <p:cNvSpPr>
            <a:spLocks noGrp="1"/>
          </p:cNvSpPr>
          <p:nvPr>
            <p:ph type="ftr" sz="quarter" idx="4"/>
          </p:nvPr>
        </p:nvSpPr>
        <p:spPr/>
        <p:txBody>
          <a:bodyPr/>
          <a:lstStyle/>
          <a:p>
            <a:pPr>
              <a:defRPr/>
            </a:pPr>
            <a:r>
              <a:rPr lang="zh-CN" altLang="en-US"/>
              <a:t>南京都病院　</a:t>
            </a:r>
            <a:r>
              <a:rPr lang="en-US" altLang="zh-CN"/>
              <a:t>H25</a:t>
            </a:r>
            <a:r>
              <a:rPr lang="zh-CN" altLang="en-US"/>
              <a:t>年　感染研修会</a:t>
            </a:r>
            <a:endParaRPr lang="ja-JP" altLang="en-US"/>
          </a:p>
        </p:txBody>
      </p:sp>
      <p:sp>
        <p:nvSpPr>
          <p:cNvPr id="5" name="スライド番号プレースホルダー 4">
            <a:extLst>
              <a:ext uri="{FF2B5EF4-FFF2-40B4-BE49-F238E27FC236}">
                <a16:creationId xmlns:a16="http://schemas.microsoft.com/office/drawing/2014/main" id="{DF7555DF-D8BA-0642-6172-B30B48D81FA4}"/>
              </a:ext>
            </a:extLst>
          </p:cNvPr>
          <p:cNvSpPr>
            <a:spLocks noGrp="1"/>
          </p:cNvSpPr>
          <p:nvPr>
            <p:ph type="sldNum" sz="quarter" idx="5"/>
          </p:nvPr>
        </p:nvSpPr>
        <p:spPr/>
        <p:txBody>
          <a:bodyPr/>
          <a:lstStyle/>
          <a:p>
            <a:pPr>
              <a:defRPr/>
            </a:pPr>
            <a:fld id="{DA461F34-8FE1-5143-A9F2-1BBA3EAFE99B}" type="slidenum">
              <a:rPr lang="ja-JP" altLang="en-US" smtClean="0"/>
              <a:pPr>
                <a:defRPr/>
              </a:pPr>
              <a:t>3</a:t>
            </a:fld>
            <a:endParaRPr lang="ja-JP" altLang="en-US"/>
          </a:p>
        </p:txBody>
      </p:sp>
    </p:spTree>
    <p:extLst>
      <p:ext uri="{BB962C8B-B14F-4D97-AF65-F5344CB8AC3E}">
        <p14:creationId xmlns:p14="http://schemas.microsoft.com/office/powerpoint/2010/main" val="2540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2D07B41-E150-46A5-B9B1-9D7783C02D68}" type="slidenum">
              <a:rPr lang="en-US" altLang="ja-JP" smtClean="0"/>
              <a:pPr/>
              <a:t>105</a:t>
            </a:fld>
            <a:endParaRPr lang="en-US" altLang="ja-JP"/>
          </a:p>
        </p:txBody>
      </p:sp>
      <p:sp>
        <p:nvSpPr>
          <p:cNvPr id="115715" name="Rectangle 2"/>
          <p:cNvSpPr>
            <a:spLocks noGrp="1" noRot="1" noChangeAspect="1" noChangeArrowheads="1" noTextEdit="1"/>
          </p:cNvSpPr>
          <p:nvPr>
            <p:ph type="sldImg"/>
          </p:nvPr>
        </p:nvSpPr>
        <p:spPr>
          <a:xfrm>
            <a:off x="857250" y="685800"/>
            <a:ext cx="5143500" cy="3429000"/>
          </a:xfrm>
          <a:ln/>
        </p:spPr>
      </p:sp>
      <p:sp>
        <p:nvSpPr>
          <p:cNvPr id="115716"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D9FBBA6-89EF-4162-BEE1-A513CD3A6ED1}" type="slidenum">
              <a:rPr lang="en-US" altLang="ja-JP" smtClean="0"/>
              <a:pPr/>
              <a:t>106</a:t>
            </a:fld>
            <a:endParaRPr lang="en-US" altLang="ja-JP"/>
          </a:p>
        </p:txBody>
      </p:sp>
      <p:sp>
        <p:nvSpPr>
          <p:cNvPr id="116739" name="Rectangle 2"/>
          <p:cNvSpPr>
            <a:spLocks noGrp="1" noRot="1" noChangeAspect="1" noChangeArrowheads="1" noTextEdit="1"/>
          </p:cNvSpPr>
          <p:nvPr>
            <p:ph type="sldImg"/>
          </p:nvPr>
        </p:nvSpPr>
        <p:spPr>
          <a:xfrm>
            <a:off x="857250" y="685800"/>
            <a:ext cx="5143500" cy="3429000"/>
          </a:xfrm>
          <a:ln/>
        </p:spPr>
      </p:sp>
      <p:sp>
        <p:nvSpPr>
          <p:cNvPr id="116740"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23ADF17B-8B73-6F46-99F6-6ED0E76887B4}" type="slidenum">
              <a:rPr lang="en-US" altLang="ja-JP" sz="1200"/>
              <a:pPr/>
              <a:t>107</a:t>
            </a:fld>
            <a:endParaRPr lang="en-US" altLang="ja-JP" sz="1200"/>
          </a:p>
        </p:txBody>
      </p:sp>
      <p:sp>
        <p:nvSpPr>
          <p:cNvPr id="190466"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04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655BE7B4-427A-F04B-8762-929B342CE478}" type="slidenum">
              <a:rPr lang="en-US" altLang="ja-JP" sz="1200"/>
              <a:pPr/>
              <a:t>108</a:t>
            </a:fld>
            <a:endParaRPr lang="en-US" altLang="ja-JP" sz="1200"/>
          </a:p>
        </p:txBody>
      </p:sp>
      <p:sp>
        <p:nvSpPr>
          <p:cNvPr id="192514"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25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23975CFA-7D59-D94C-9824-B3056DF47739}" type="slidenum">
              <a:rPr lang="en-US" altLang="ja-JP" sz="1200"/>
              <a:pPr/>
              <a:t>109</a:t>
            </a:fld>
            <a:endParaRPr lang="en-US" altLang="ja-JP" sz="1200"/>
          </a:p>
        </p:txBody>
      </p:sp>
      <p:sp>
        <p:nvSpPr>
          <p:cNvPr id="194562"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DE0B45FA-0CCE-4042-BFAA-9D4B478F1C4F}" type="slidenum">
              <a:rPr lang="en-US" altLang="ja-JP" sz="1200"/>
              <a:pPr/>
              <a:t>110</a:t>
            </a:fld>
            <a:endParaRPr lang="en-US" altLang="ja-JP" sz="1200"/>
          </a:p>
        </p:txBody>
      </p:sp>
      <p:sp>
        <p:nvSpPr>
          <p:cNvPr id="196610"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fld id="{829E0F95-6DC0-7243-B3D5-C7CEA4CCFFAB}" type="slidenum">
              <a:rPr lang="en-US" altLang="ja-JP" sz="1200"/>
              <a:pPr/>
              <a:t>111</a:t>
            </a:fld>
            <a:endParaRPr lang="en-US" altLang="ja-JP" sz="1200"/>
          </a:p>
        </p:txBody>
      </p:sp>
      <p:sp>
        <p:nvSpPr>
          <p:cNvPr id="198658" name="Rectangle 2"/>
          <p:cNvSpPr>
            <a:spLocks noGrp="1" noRot="1" noChangeAspect="1" noChangeArrowheads="1" noTextEdit="1"/>
          </p:cNvSpPr>
          <p:nvPr>
            <p:ph type="sldImg"/>
          </p:nvPr>
        </p:nvSpPr>
        <p:spPr bwMode="auto">
          <a:xfrm>
            <a:off x="857250" y="685800"/>
            <a:ext cx="51435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857250" y="685800"/>
            <a:ext cx="5143500" cy="3429000"/>
          </a:xfrm>
          <a:ln/>
        </p:spPr>
      </p:sp>
      <p:sp>
        <p:nvSpPr>
          <p:cNvPr id="132099" name="Rectangle 3"/>
          <p:cNvSpPr>
            <a:spLocks noGrp="1" noChangeArrowheads="1"/>
          </p:cNvSpPr>
          <p:nvPr>
            <p:ph type="body" idx="1"/>
          </p:nvPr>
        </p:nvSpPr>
        <p:spPr>
          <a:noFill/>
          <a:ln/>
        </p:spPr>
        <p:txBody>
          <a:bodyPr/>
          <a:lstStyle/>
          <a:p>
            <a:pPr eaLnBrk="1" hangingPunct="1"/>
            <a:endParaRPr lang="ja-JP" altLang="en-US">
              <a:latin typeface="Times" pitchFamily="-112" charset="0"/>
              <a:ea typeface="ＭＳ Ｐ明朝" pitchFamily="18"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fld id="{E82C8AC2-590C-9A4E-88C1-849C90256A0E}" type="slidenum">
              <a:rPr lang="en-US" altLang="ja-JP" sz="1200">
                <a:solidFill>
                  <a:prstClr val="black"/>
                </a:solidFill>
              </a:rPr>
              <a:pPr/>
              <a:t>113</a:t>
            </a:fld>
            <a:endParaRPr lang="en-US" altLang="ja-JP" sz="1200">
              <a:solidFill>
                <a:prstClr val="black"/>
              </a:solidFill>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extLst>
      <p:ext uri="{BB962C8B-B14F-4D97-AF65-F5344CB8AC3E}">
        <p14:creationId xmlns:p14="http://schemas.microsoft.com/office/powerpoint/2010/main" val="1309083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fld id="{997EE855-B8B3-DE4C-AA77-69ACE706B3DF}" type="slidenum">
              <a:rPr lang="en-US" altLang="ja-JP" sz="1200">
                <a:solidFill>
                  <a:prstClr val="black"/>
                </a:solidFill>
              </a:rPr>
              <a:pPr/>
              <a:t>114</a:t>
            </a:fld>
            <a:endParaRPr lang="en-US" altLang="ja-JP" sz="1200">
              <a:solidFill>
                <a:prstClr val="black"/>
              </a:solidFill>
            </a:endParaRPr>
          </a:p>
        </p:txBody>
      </p:sp>
      <p:sp>
        <p:nvSpPr>
          <p:cNvPr id="706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extLst>
      <p:ext uri="{BB962C8B-B14F-4D97-AF65-F5344CB8AC3E}">
        <p14:creationId xmlns:p14="http://schemas.microsoft.com/office/powerpoint/2010/main" val="2214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D98ED-B62C-43F7-A51F-14FFB56C8D8E}" type="slidenum">
              <a:rPr lang="en-US" altLang="ja-JP">
                <a:solidFill>
                  <a:srgbClr val="000000"/>
                </a:solidFill>
              </a:rPr>
              <a:pPr/>
              <a:t>5</a:t>
            </a:fld>
            <a:endParaRPr lang="en-US" altLang="ja-JP">
              <a:solidFill>
                <a:srgbClr val="000000"/>
              </a:solidFill>
            </a:endParaRPr>
          </a:p>
        </p:txBody>
      </p:sp>
      <p:sp>
        <p:nvSpPr>
          <p:cNvPr id="79874" name="Rectangle 2"/>
          <p:cNvSpPr>
            <a:spLocks noGrp="1" noRot="1" noChangeAspect="1" noChangeArrowheads="1" noTextEdit="1"/>
          </p:cNvSpPr>
          <p:nvPr>
            <p:ph type="sldImg"/>
          </p:nvPr>
        </p:nvSpPr>
        <p:spPr>
          <a:xfrm>
            <a:off x="857250" y="685800"/>
            <a:ext cx="5143500" cy="3429000"/>
          </a:xfrm>
          <a:ln/>
        </p:spPr>
      </p:sp>
      <p:sp>
        <p:nvSpPr>
          <p:cNvPr id="79875" name="Rectangle 3"/>
          <p:cNvSpPr>
            <a:spLocks noGrp="1" noChangeArrowheads="1"/>
          </p:cNvSpPr>
          <p:nvPr>
            <p:ph type="body" idx="1"/>
          </p:nvPr>
        </p:nvSpPr>
        <p:spPr/>
        <p:txBody>
          <a:bodyPr/>
          <a:lstStyle/>
          <a:p>
            <a:endParaRPr lang="ja-JP" altLang="ja-JP" sz="2000">
              <a:solidFill>
                <a:srgbClr val="0000FF"/>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Times" charset="0"/>
              <a:ea typeface="ＭＳ Ｐ明朝" charset="0"/>
              <a:cs typeface="ＭＳ Ｐ明朝" charset="0"/>
            </a:endParaRPr>
          </a:p>
        </p:txBody>
      </p:sp>
    </p:spTree>
    <p:extLst>
      <p:ext uri="{BB962C8B-B14F-4D97-AF65-F5344CB8AC3E}">
        <p14:creationId xmlns:p14="http://schemas.microsoft.com/office/powerpoint/2010/main" val="28890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9BA39B1-0D5A-EC4A-BEFD-14557D4D765F}" type="slidenum">
              <a:rPr kumimoji="1" lang="ja-JP" altLang="en-US" smtClean="0"/>
              <a:t>116</a:t>
            </a:fld>
            <a:endParaRPr kumimoji="1" lang="ja-JP" altLang="en-US"/>
          </a:p>
        </p:txBody>
      </p:sp>
    </p:spTree>
    <p:extLst>
      <p:ext uri="{BB962C8B-B14F-4D97-AF65-F5344CB8AC3E}">
        <p14:creationId xmlns:p14="http://schemas.microsoft.com/office/powerpoint/2010/main" val="23237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60BDA9-CF19-414E-8CCD-72D5A3BCF338}" type="slidenum">
              <a:rPr lang="en-US" altLang="ja-JP">
                <a:solidFill>
                  <a:srgbClr val="000000"/>
                </a:solidFill>
              </a:rPr>
              <a:pPr/>
              <a:t>6</a:t>
            </a:fld>
            <a:endParaRPr lang="en-US" altLang="ja-JP">
              <a:solidFill>
                <a:srgbClr val="000000"/>
              </a:solidFill>
            </a:endParaRPr>
          </a:p>
        </p:txBody>
      </p:sp>
      <p:sp>
        <p:nvSpPr>
          <p:cNvPr id="90114"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ja-JP"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zh-CN" altLang="en-US"/>
              <a:t>南京都病院　</a:t>
            </a:r>
            <a:r>
              <a:rPr lang="en-US" altLang="zh-CN"/>
              <a:t>H25</a:t>
            </a:r>
            <a:r>
              <a:rPr lang="zh-CN" altLang="en-US"/>
              <a:t>年　感染研修会</a:t>
            </a:r>
            <a:endParaRPr lang="ja-JP" altLang="en-US"/>
          </a:p>
        </p:txBody>
      </p:sp>
      <p:sp>
        <p:nvSpPr>
          <p:cNvPr id="5" name="スライド番号プレースホルダー 4"/>
          <p:cNvSpPr>
            <a:spLocks noGrp="1"/>
          </p:cNvSpPr>
          <p:nvPr>
            <p:ph type="sldNum" sz="quarter" idx="11"/>
          </p:nvPr>
        </p:nvSpPr>
        <p:spPr/>
        <p:txBody>
          <a:bodyPr/>
          <a:lstStyle/>
          <a:p>
            <a:pPr>
              <a:defRPr/>
            </a:pPr>
            <a:fld id="{DA461F34-8FE1-5143-A9F2-1BBA3EAFE99B}" type="slidenum">
              <a:rPr lang="ja-JP" altLang="en-US" smtClean="0"/>
              <a:pPr>
                <a:defRPr/>
              </a:pPr>
              <a:t>18</a:t>
            </a:fld>
            <a:endParaRPr lang="ja-JP" altLang="en-US"/>
          </a:p>
        </p:txBody>
      </p:sp>
    </p:spTree>
    <p:extLst>
      <p:ext uri="{BB962C8B-B14F-4D97-AF65-F5344CB8AC3E}">
        <p14:creationId xmlns:p14="http://schemas.microsoft.com/office/powerpoint/2010/main" val="415746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567DC-8FEF-4C56-8B68-6A47A5942EA8}" type="slidenum">
              <a:rPr lang="en-US" altLang="ja-JP"/>
              <a:pPr/>
              <a:t>25</a:t>
            </a:fld>
            <a:endParaRPr lang="en-US" altLang="ja-JP"/>
          </a:p>
        </p:txBody>
      </p:sp>
      <p:sp>
        <p:nvSpPr>
          <p:cNvPr id="119810"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57250" y="685800"/>
            <a:ext cx="5143500"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10816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57250" y="685800"/>
            <a:ext cx="5143500" cy="3429000"/>
          </a:xfrm>
        </p:spPr>
      </p:sp>
      <p:sp>
        <p:nvSpPr>
          <p:cNvPr id="3" name="ノート プレースホルダー 2"/>
          <p:cNvSpPr>
            <a:spLocks noGrp="1"/>
          </p:cNvSpPr>
          <p:nvPr>
            <p:ph type="body" idx="1"/>
          </p:nvPr>
        </p:nvSpPr>
        <p:spPr/>
        <p:txBody>
          <a:bodyPr/>
          <a:lstStyle/>
          <a:p>
            <a:r>
              <a:rPr lang="ja-JP" altLang="en-US" dirty="0"/>
              <a:t>次に、一般の医療機関で、万一結核の患者さんが出た場合どうすればよいのかが皆さんが一番疑問に思われていることではないでしょうか。</a:t>
            </a:r>
            <a:endParaRPr lang="en-US" altLang="ja-JP" dirty="0"/>
          </a:p>
          <a:p>
            <a:r>
              <a:rPr lang="ja-JP" altLang="en-US" dirty="0"/>
              <a:t>患者さんは個室に隔離し、廊下や他の病室への空気の流れを最小限にとどめることがとても重要です。</a:t>
            </a:r>
            <a:endParaRPr lang="en-US" altLang="ja-JP" dirty="0"/>
          </a:p>
          <a:p>
            <a:r>
              <a:rPr lang="ja-JP" altLang="en-US" dirty="0"/>
              <a:t>可能であれば陰圧管理のできる部屋を使用することがベストです。入り口のドアは、人が出入りする場合を除き閉鎖とします。陰圧個室がない場合には、</a:t>
            </a:r>
            <a:r>
              <a:rPr lang="en-US" altLang="ja-JP" dirty="0"/>
              <a:t>HEPA</a:t>
            </a:r>
            <a:r>
              <a:rPr lang="ja-JP" altLang="en-US" dirty="0"/>
              <a:t>フィルター式空気清浄機を設置します。空気清浄器の設置が難しい場合においては、窓の両端を開け、直接外への空気の流れをつくるようにして定期的な換気をします。</a:t>
            </a:r>
            <a:endParaRPr lang="en-US" altLang="ja-JP" dirty="0"/>
          </a:p>
          <a:p>
            <a:r>
              <a:rPr lang="ja-JP" altLang="en-US" dirty="0"/>
              <a:t>マスクの着用については、医療従事者及びご家族の方は、</a:t>
            </a:r>
            <a:r>
              <a:rPr lang="en-US" altLang="ja-JP" dirty="0"/>
              <a:t>N95</a:t>
            </a:r>
            <a:r>
              <a:rPr lang="ja-JP" altLang="en-US" dirty="0"/>
              <a:t>を着用します。</a:t>
            </a:r>
            <a:endParaRPr lang="en-US" altLang="ja-JP" dirty="0"/>
          </a:p>
          <a:p>
            <a:r>
              <a:rPr lang="en-US" altLang="ja-JP" dirty="0"/>
              <a:t>N95</a:t>
            </a:r>
            <a:r>
              <a:rPr lang="ja-JP" altLang="en-US" dirty="0"/>
              <a:t>マスクをされて当院に入院されてくる患者さんも時々おられますが、</a:t>
            </a:r>
            <a:r>
              <a:rPr lang="en-US" altLang="ja-JP" dirty="0"/>
              <a:t>N95</a:t>
            </a:r>
            <a:r>
              <a:rPr lang="ja-JP" altLang="en-US" dirty="0"/>
              <a:t>マスクは、本来接触者が身を守るために着用するものでかなり息苦しさを伴います。</a:t>
            </a:r>
          </a:p>
          <a:p>
            <a:r>
              <a:rPr lang="ja-JP" altLang="en-US" dirty="0"/>
              <a:t>患者さんには、痰や唾液の飛沫を減らす目的でサージカルマスクを着用して頂くようにしてください。</a:t>
            </a:r>
            <a:endParaRPr lang="en-US" altLang="ja-JP" dirty="0"/>
          </a:p>
          <a:p>
            <a:r>
              <a:rPr lang="ja-JP" altLang="en-US" dirty="0"/>
              <a:t>検査などの病室外に出ていただく必要がある場合は、他の患者との接触が少ない時間帯に調整が必要です。</a:t>
            </a:r>
            <a:endParaRPr lang="en-US" altLang="ja-JP" dirty="0"/>
          </a:p>
          <a:p>
            <a:r>
              <a:rPr lang="ja-JP" altLang="en-US" dirty="0"/>
              <a:t>また、衣類については感染源とはならないので、普通に洗濯をしていただいても構いません。</a:t>
            </a:r>
            <a:endParaRPr lang="en-US" altLang="ja-JP" dirty="0"/>
          </a:p>
        </p:txBody>
      </p:sp>
      <p:sp>
        <p:nvSpPr>
          <p:cNvPr id="4" name="スライド番号プレースホルダー 3"/>
          <p:cNvSpPr>
            <a:spLocks noGrp="1"/>
          </p:cNvSpPr>
          <p:nvPr>
            <p:ph type="sldNum" sz="quarter" idx="10"/>
          </p:nvPr>
        </p:nvSpPr>
        <p:spPr/>
        <p:txBody>
          <a:bodyPr/>
          <a:lstStyle/>
          <a:p>
            <a:fld id="{B5EECAF7-6447-4F4D-BC11-24C814C4D98B}" type="slidenum">
              <a:rPr kumimoji="1" lang="ja-JP" altLang="en-US" smtClean="0"/>
              <a:t>44</a:t>
            </a:fld>
            <a:endParaRPr kumimoji="1" lang="ja-JP" altLang="en-US"/>
          </a:p>
        </p:txBody>
      </p:sp>
    </p:spTree>
    <p:extLst>
      <p:ext uri="{BB962C8B-B14F-4D97-AF65-F5344CB8AC3E}">
        <p14:creationId xmlns:p14="http://schemas.microsoft.com/office/powerpoint/2010/main" val="139062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2"/>
      </p:bgRef>
    </p:bg>
    <p:spTree>
      <p:nvGrpSpPr>
        <p:cNvPr id="1" name=""/>
        <p:cNvGrpSpPr/>
        <p:nvPr/>
      </p:nvGrpSpPr>
      <p:grpSpPr>
        <a:xfrm>
          <a:off x="0" y="0"/>
          <a:ext cx="0" cy="0"/>
          <a:chOff x="0" y="0"/>
          <a:chExt cx="0" cy="0"/>
        </a:xfrm>
      </p:grpSpPr>
      <p:sp>
        <p:nvSpPr>
          <p:cNvPr id="4" name="正方形/長方形 3"/>
          <p:cNvSpPr/>
          <p:nvPr/>
        </p:nvSpPr>
        <p:spPr bwMode="white">
          <a:xfrm>
            <a:off x="0" y="5970588"/>
            <a:ext cx="10287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9512" y="6053168"/>
            <a:ext cx="2530475"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2654300" y="6043643"/>
            <a:ext cx="7632700"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タイトル 7"/>
          <p:cNvSpPr>
            <a:spLocks noGrp="1"/>
          </p:cNvSpPr>
          <p:nvPr>
            <p:ph type="ctrTitle"/>
          </p:nvPr>
        </p:nvSpPr>
        <p:spPr>
          <a:xfrm>
            <a:off x="2657491" y="4038600"/>
            <a:ext cx="7286625" cy="1828800"/>
          </a:xfrm>
        </p:spPr>
        <p:txBody>
          <a:bodyPr anchor="b"/>
          <a:lstStyle>
            <a:lvl1pPr>
              <a:defRPr cap="all" baseline="0"/>
            </a:lvl1pPr>
          </a:lstStyle>
          <a:p>
            <a:r>
              <a:rPr lang="ja-JP" altLang="en-US"/>
              <a:t>マスター タイトルの書式設定</a:t>
            </a:r>
            <a:endParaRPr lang="en-US"/>
          </a:p>
        </p:txBody>
      </p:sp>
      <p:sp>
        <p:nvSpPr>
          <p:cNvPr id="9" name="サブタイトル 8"/>
          <p:cNvSpPr>
            <a:spLocks noGrp="1"/>
          </p:cNvSpPr>
          <p:nvPr>
            <p:ph type="subTitle" idx="1"/>
          </p:nvPr>
        </p:nvSpPr>
        <p:spPr>
          <a:xfrm>
            <a:off x="2657489" y="6050037"/>
            <a:ext cx="7543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マスター サブタイトルの書式設定</a:t>
            </a:r>
            <a:endParaRPr lang="en-US"/>
          </a:p>
        </p:txBody>
      </p:sp>
      <p:sp>
        <p:nvSpPr>
          <p:cNvPr id="7" name="日付プレースホルダー 27"/>
          <p:cNvSpPr>
            <a:spLocks noGrp="1"/>
          </p:cNvSpPr>
          <p:nvPr>
            <p:ph type="dt" sz="half" idx="10"/>
          </p:nvPr>
        </p:nvSpPr>
        <p:spPr>
          <a:xfrm>
            <a:off x="85741" y="6069013"/>
            <a:ext cx="2314575" cy="685800"/>
          </a:xfrm>
        </p:spPr>
        <p:txBody>
          <a:bodyPr>
            <a:noAutofit/>
          </a:bodyPr>
          <a:lstStyle>
            <a:lvl1pPr algn="ctr">
              <a:defRPr sz="2000">
                <a:solidFill>
                  <a:srgbClr val="FFFFFF"/>
                </a:solidFill>
              </a:defRPr>
            </a:lvl1pPr>
          </a:lstStyle>
          <a:p>
            <a:pPr>
              <a:defRPr/>
            </a:pPr>
            <a:endParaRPr lang="en-US" altLang="ja-JP"/>
          </a:p>
        </p:txBody>
      </p:sp>
      <p:sp>
        <p:nvSpPr>
          <p:cNvPr id="10" name="フッター プレースホルダー 16"/>
          <p:cNvSpPr>
            <a:spLocks noGrp="1"/>
          </p:cNvSpPr>
          <p:nvPr>
            <p:ph type="ftr" sz="quarter" idx="11"/>
          </p:nvPr>
        </p:nvSpPr>
        <p:spPr>
          <a:xfrm>
            <a:off x="2346341" y="236568"/>
            <a:ext cx="6600825" cy="365125"/>
          </a:xfrm>
        </p:spPr>
        <p:txBody>
          <a:bodyPr/>
          <a:lstStyle>
            <a:lvl1pPr algn="r">
              <a:defRPr>
                <a:solidFill>
                  <a:schemeClr val="tx2"/>
                </a:solidFill>
              </a:defRPr>
            </a:lvl1pPr>
          </a:lstStyle>
          <a:p>
            <a:pPr>
              <a:defRPr/>
            </a:pPr>
            <a:endParaRPr lang="en-US" altLang="ja-JP"/>
          </a:p>
        </p:txBody>
      </p:sp>
      <p:sp>
        <p:nvSpPr>
          <p:cNvPr id="11" name="スライド番号プレースホルダー 28"/>
          <p:cNvSpPr>
            <a:spLocks noGrp="1"/>
          </p:cNvSpPr>
          <p:nvPr>
            <p:ph type="sldNum" sz="quarter" idx="12"/>
          </p:nvPr>
        </p:nvSpPr>
        <p:spPr>
          <a:xfrm>
            <a:off x="9001133" y="228600"/>
            <a:ext cx="942975" cy="381000"/>
          </a:xfrm>
        </p:spPr>
        <p:txBody>
          <a:bodyPr/>
          <a:lstStyle>
            <a:lvl1pPr>
              <a:defRPr>
                <a:solidFill>
                  <a:schemeClr val="tx2"/>
                </a:solidFill>
              </a:defRPr>
            </a:lvl1pPr>
          </a:lstStyle>
          <a:p>
            <a:pPr>
              <a:defRPr/>
            </a:pPr>
            <a:fld id="{1A0544FF-C7F8-484F-B61D-26064155D21B}" type="slidenum">
              <a:rPr lang="en-US" altLang="ja-JP"/>
              <a:pPr>
                <a:defRPr/>
              </a:pPr>
              <a:t>‹#›</a:t>
            </a:fld>
            <a:endParaRPr lang="en-US" altLang="ja-JP"/>
          </a:p>
        </p:txBody>
      </p:sp>
    </p:spTree>
    <p:extLst>
      <p:ext uri="{BB962C8B-B14F-4D97-AF65-F5344CB8AC3E}">
        <p14:creationId xmlns:p14="http://schemas.microsoft.com/office/powerpoint/2010/main" val="13536641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22"/>
          <p:cNvSpPr>
            <a:spLocks noGrp="1"/>
          </p:cNvSpPr>
          <p:nvPr>
            <p:ph type="sldNum" sz="quarter" idx="12"/>
          </p:nvPr>
        </p:nvSpPr>
        <p:spPr/>
        <p:txBody>
          <a:bodyPr/>
          <a:lstStyle>
            <a:lvl1pPr>
              <a:defRPr/>
            </a:lvl1pPr>
          </a:lstStyle>
          <a:p>
            <a:pPr>
              <a:defRPr/>
            </a:pPr>
            <a:fld id="{F5EB5473-BA7A-E04D-ABFB-DD9567B158A0}" type="slidenum">
              <a:rPr lang="en-US" altLang="ja-JP"/>
              <a:pPr>
                <a:defRPr/>
              </a:pPr>
              <a:t>‹#›</a:t>
            </a:fld>
            <a:endParaRPr lang="en-US" altLang="ja-JP"/>
          </a:p>
        </p:txBody>
      </p:sp>
    </p:spTree>
    <p:extLst>
      <p:ext uri="{BB962C8B-B14F-4D97-AF65-F5344CB8AC3E}">
        <p14:creationId xmlns:p14="http://schemas.microsoft.com/office/powerpoint/2010/main" val="2445186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4" name="正方形/長方形 3"/>
          <p:cNvSpPr/>
          <p:nvPr/>
        </p:nvSpPr>
        <p:spPr bwMode="white">
          <a:xfrm>
            <a:off x="6858000" y="0"/>
            <a:ext cx="360363"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6910396" y="609600"/>
            <a:ext cx="257175"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6910396" y="0"/>
            <a:ext cx="257175"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2" name="縦書きタイトル 1"/>
          <p:cNvSpPr>
            <a:spLocks noGrp="1"/>
          </p:cNvSpPr>
          <p:nvPr>
            <p:ph type="title" orient="vert"/>
          </p:nvPr>
        </p:nvSpPr>
        <p:spPr>
          <a:xfrm>
            <a:off x="7372366" y="609685"/>
            <a:ext cx="2314575" cy="5516563"/>
          </a:xfrm>
        </p:spPr>
        <p:txBody>
          <a:bodyPr vert="eaVert"/>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a:xfrm>
            <a:off x="514361" y="609600"/>
            <a:ext cx="6257925" cy="551656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3"/>
          <p:cNvSpPr>
            <a:spLocks noGrp="1"/>
          </p:cNvSpPr>
          <p:nvPr>
            <p:ph type="dt" sz="half" idx="10"/>
          </p:nvPr>
        </p:nvSpPr>
        <p:spPr>
          <a:xfrm>
            <a:off x="7372350" y="6248430"/>
            <a:ext cx="2486025" cy="365125"/>
          </a:xfrm>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a:xfrm>
            <a:off x="514356" y="6248430"/>
            <a:ext cx="6270625" cy="365125"/>
          </a:xfrm>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a:xfrm rot="5400000">
            <a:off x="6771482" y="129396"/>
            <a:ext cx="533400" cy="274637"/>
          </a:xfrm>
        </p:spPr>
        <p:txBody>
          <a:bodyPr/>
          <a:lstStyle>
            <a:lvl1pPr>
              <a:defRPr/>
            </a:lvl1pPr>
          </a:lstStyle>
          <a:p>
            <a:pPr>
              <a:defRPr/>
            </a:pPr>
            <a:fld id="{B06128D5-5D76-3C4E-A752-07DCE515EF6A}" type="slidenum">
              <a:rPr lang="en-US" altLang="ja-JP"/>
              <a:pPr>
                <a:defRPr/>
              </a:pPr>
              <a:t>‹#›</a:t>
            </a:fld>
            <a:endParaRPr lang="en-US" altLang="ja-JP"/>
          </a:p>
        </p:txBody>
      </p:sp>
    </p:spTree>
    <p:extLst>
      <p:ext uri="{BB962C8B-B14F-4D97-AF65-F5344CB8AC3E}">
        <p14:creationId xmlns:p14="http://schemas.microsoft.com/office/powerpoint/2010/main" val="421413169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760823" y="304800"/>
            <a:ext cx="8765381" cy="5638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9861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1" y="274638"/>
            <a:ext cx="92583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514351" y="1600206"/>
            <a:ext cx="9258300" cy="4530725"/>
          </a:xfrm>
        </p:spPr>
        <p:txBody>
          <a:bodyPr/>
          <a:lstStyle/>
          <a:p>
            <a:pPr lvl="0"/>
            <a:endParaRPr lang="ja-JP" altLang="en-US" noProof="0"/>
          </a:p>
        </p:txBody>
      </p:sp>
      <p:sp>
        <p:nvSpPr>
          <p:cNvPr id="4" name="Rectangle 9"/>
          <p:cNvSpPr>
            <a:spLocks noGrp="1" noChangeArrowheads="1"/>
          </p:cNvSpPr>
          <p:nvPr>
            <p:ph type="dt" sz="half" idx="10"/>
          </p:nvPr>
        </p:nvSpPr>
        <p:spPr/>
        <p:txBody>
          <a:bodyPr/>
          <a:lstStyle>
            <a:lvl1pPr>
              <a:defRPr/>
            </a:lvl1pPr>
          </a:lstStyle>
          <a:p>
            <a:pPr>
              <a:defRPr/>
            </a:pPr>
            <a:endParaRPr lang="en-US" altLang="ja-JP"/>
          </a:p>
        </p:txBody>
      </p:sp>
      <p:sp>
        <p:nvSpPr>
          <p:cNvPr id="5" name="Rectangle 10"/>
          <p:cNvSpPr>
            <a:spLocks noGrp="1" noChangeArrowheads="1"/>
          </p:cNvSpPr>
          <p:nvPr>
            <p:ph type="ftr" sz="quarter" idx="11"/>
          </p:nvPr>
        </p:nvSpPr>
        <p:spPr/>
        <p:txBody>
          <a:bodyPr/>
          <a:lstStyle>
            <a:lvl1pPr>
              <a:defRPr/>
            </a:lvl1pPr>
          </a:lstStyle>
          <a:p>
            <a:pPr>
              <a:defRPr/>
            </a:pPr>
            <a:r>
              <a:rPr lang="ja-JP" altLang="en-US"/>
              <a:t>結核講習会</a:t>
            </a:r>
            <a:r>
              <a:rPr lang="en-US" altLang="ja-JP"/>
              <a:t>2009</a:t>
            </a:r>
          </a:p>
        </p:txBody>
      </p:sp>
      <p:sp>
        <p:nvSpPr>
          <p:cNvPr id="6" name="Rectangle 11"/>
          <p:cNvSpPr>
            <a:spLocks noGrp="1" noChangeArrowheads="1"/>
          </p:cNvSpPr>
          <p:nvPr>
            <p:ph type="sldNum" sz="quarter" idx="12"/>
          </p:nvPr>
        </p:nvSpPr>
        <p:spPr/>
        <p:txBody>
          <a:bodyPr/>
          <a:lstStyle>
            <a:lvl1pPr>
              <a:defRPr/>
            </a:lvl1pPr>
          </a:lstStyle>
          <a:p>
            <a:pPr>
              <a:defRPr/>
            </a:pPr>
            <a:fld id="{3ADECFFC-43EC-9B4A-8066-467F2BE6EB19}" type="slidenum">
              <a:rPr lang="en-US" altLang="ja-JP"/>
              <a:pPr>
                <a:defRPr/>
              </a:pPr>
              <a:t>‹#›</a:t>
            </a:fld>
            <a:endParaRPr lang="en-US" altLang="ja-JP"/>
          </a:p>
        </p:txBody>
      </p:sp>
    </p:spTree>
    <p:extLst>
      <p:ext uri="{BB962C8B-B14F-4D97-AF65-F5344CB8AC3E}">
        <p14:creationId xmlns:p14="http://schemas.microsoft.com/office/powerpoint/2010/main" val="2174484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514350" y="1600206"/>
            <a:ext cx="4543425"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229225" y="1600221"/>
            <a:ext cx="4543425"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229225" y="3941763"/>
            <a:ext cx="4543425"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9"/>
          <p:cNvSpPr>
            <a:spLocks noGrp="1" noChangeArrowheads="1"/>
          </p:cNvSpPr>
          <p:nvPr>
            <p:ph type="dt" sz="half" idx="10"/>
          </p:nvPr>
        </p:nvSpPr>
        <p:spPr/>
        <p:txBody>
          <a:bodyPr/>
          <a:lstStyle>
            <a:lvl1pPr>
              <a:defRPr/>
            </a:lvl1pPr>
          </a:lstStyle>
          <a:p>
            <a:pPr>
              <a:defRPr/>
            </a:pPr>
            <a:endParaRPr lang="en-US" altLang="ja-JP"/>
          </a:p>
        </p:txBody>
      </p:sp>
      <p:sp>
        <p:nvSpPr>
          <p:cNvPr id="7" name="Rectangle 10"/>
          <p:cNvSpPr>
            <a:spLocks noGrp="1" noChangeArrowheads="1"/>
          </p:cNvSpPr>
          <p:nvPr>
            <p:ph type="ftr" sz="quarter" idx="11"/>
          </p:nvPr>
        </p:nvSpPr>
        <p:spPr/>
        <p:txBody>
          <a:bodyPr/>
          <a:lstStyle>
            <a:lvl1pPr>
              <a:defRPr/>
            </a:lvl1pPr>
          </a:lstStyle>
          <a:p>
            <a:pPr>
              <a:defRPr/>
            </a:pPr>
            <a:r>
              <a:rPr lang="ja-JP" altLang="en-US"/>
              <a:t>結核講習会</a:t>
            </a:r>
            <a:r>
              <a:rPr lang="en-US" altLang="ja-JP"/>
              <a:t>2009</a:t>
            </a:r>
          </a:p>
        </p:txBody>
      </p:sp>
      <p:sp>
        <p:nvSpPr>
          <p:cNvPr id="8" name="Rectangle 11"/>
          <p:cNvSpPr>
            <a:spLocks noGrp="1" noChangeArrowheads="1"/>
          </p:cNvSpPr>
          <p:nvPr>
            <p:ph type="sldNum" sz="quarter" idx="12"/>
          </p:nvPr>
        </p:nvSpPr>
        <p:spPr/>
        <p:txBody>
          <a:bodyPr/>
          <a:lstStyle>
            <a:lvl1pPr>
              <a:defRPr/>
            </a:lvl1pPr>
          </a:lstStyle>
          <a:p>
            <a:pPr>
              <a:defRPr/>
            </a:pPr>
            <a:fld id="{39CA8AF9-82EE-7E4B-B103-792925D825C8}" type="slidenum">
              <a:rPr lang="en-US" altLang="ja-JP"/>
              <a:pPr>
                <a:defRPr/>
              </a:pPr>
              <a:t>‹#›</a:t>
            </a:fld>
            <a:endParaRPr lang="en-US" altLang="ja-JP"/>
          </a:p>
        </p:txBody>
      </p:sp>
    </p:spTree>
    <p:extLst>
      <p:ext uri="{BB962C8B-B14F-4D97-AF65-F5344CB8AC3E}">
        <p14:creationId xmlns:p14="http://schemas.microsoft.com/office/powerpoint/2010/main" val="548409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2"/>
      </p:bgRef>
    </p:bg>
    <p:spTree>
      <p:nvGrpSpPr>
        <p:cNvPr id="1" name=""/>
        <p:cNvGrpSpPr/>
        <p:nvPr/>
      </p:nvGrpSpPr>
      <p:grpSpPr>
        <a:xfrm>
          <a:off x="0" y="0"/>
          <a:ext cx="0" cy="0"/>
          <a:chOff x="0" y="0"/>
          <a:chExt cx="0" cy="0"/>
        </a:xfrm>
      </p:grpSpPr>
      <p:sp>
        <p:nvSpPr>
          <p:cNvPr id="4" name="正方形/長方形 3"/>
          <p:cNvSpPr/>
          <p:nvPr/>
        </p:nvSpPr>
        <p:spPr bwMode="white">
          <a:xfrm>
            <a:off x="0" y="5970588"/>
            <a:ext cx="10287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5" name="正方形/長方形 4"/>
          <p:cNvSpPr/>
          <p:nvPr/>
        </p:nvSpPr>
        <p:spPr>
          <a:xfrm>
            <a:off x="-9512" y="6053174"/>
            <a:ext cx="2530475"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6" name="正方形/長方形 5"/>
          <p:cNvSpPr/>
          <p:nvPr/>
        </p:nvSpPr>
        <p:spPr>
          <a:xfrm>
            <a:off x="2654300" y="6043649"/>
            <a:ext cx="7632700"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8" name="タイトル 7"/>
          <p:cNvSpPr>
            <a:spLocks noGrp="1"/>
          </p:cNvSpPr>
          <p:nvPr>
            <p:ph type="ctrTitle"/>
          </p:nvPr>
        </p:nvSpPr>
        <p:spPr>
          <a:xfrm>
            <a:off x="2657494" y="4038600"/>
            <a:ext cx="7286625" cy="1828800"/>
          </a:xfrm>
        </p:spPr>
        <p:txBody>
          <a:bodyPr anchor="b"/>
          <a:lstStyle>
            <a:lvl1pPr>
              <a:defRPr cap="all" baseline="0"/>
            </a:lvl1pPr>
          </a:lstStyle>
          <a:p>
            <a:r>
              <a:rPr lang="ja-JP" altLang="en-US"/>
              <a:t>マスター タイトルの書式設定</a:t>
            </a:r>
            <a:endParaRPr lang="en-US"/>
          </a:p>
        </p:txBody>
      </p:sp>
      <p:sp>
        <p:nvSpPr>
          <p:cNvPr id="9" name="サブタイトル 8"/>
          <p:cNvSpPr>
            <a:spLocks noGrp="1"/>
          </p:cNvSpPr>
          <p:nvPr>
            <p:ph type="subTitle" idx="1"/>
          </p:nvPr>
        </p:nvSpPr>
        <p:spPr>
          <a:xfrm>
            <a:off x="2657489" y="6050037"/>
            <a:ext cx="7543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マスター サブタイトルの書式設定</a:t>
            </a:r>
            <a:endParaRPr lang="en-US"/>
          </a:p>
        </p:txBody>
      </p:sp>
      <p:sp>
        <p:nvSpPr>
          <p:cNvPr id="7" name="日付プレースホルダー 27"/>
          <p:cNvSpPr>
            <a:spLocks noGrp="1"/>
          </p:cNvSpPr>
          <p:nvPr>
            <p:ph type="dt" sz="half" idx="10"/>
          </p:nvPr>
        </p:nvSpPr>
        <p:spPr>
          <a:xfrm>
            <a:off x="85744" y="6069013"/>
            <a:ext cx="2314575" cy="685800"/>
          </a:xfrm>
        </p:spPr>
        <p:txBody>
          <a:bodyPr>
            <a:noAutofit/>
          </a:bodyPr>
          <a:lstStyle>
            <a:lvl1pPr algn="ctr">
              <a:defRPr sz="2000">
                <a:solidFill>
                  <a:srgbClr val="FFFFFF"/>
                </a:solidFill>
              </a:defRPr>
            </a:lvl1pPr>
          </a:lstStyle>
          <a:p>
            <a:pPr>
              <a:defRPr/>
            </a:pPr>
            <a:endParaRPr lang="en-US" altLang="ja-JP"/>
          </a:p>
        </p:txBody>
      </p:sp>
      <p:sp>
        <p:nvSpPr>
          <p:cNvPr id="10" name="フッター プレースホルダー 16"/>
          <p:cNvSpPr>
            <a:spLocks noGrp="1"/>
          </p:cNvSpPr>
          <p:nvPr>
            <p:ph type="ftr" sz="quarter" idx="11"/>
          </p:nvPr>
        </p:nvSpPr>
        <p:spPr>
          <a:xfrm>
            <a:off x="2346344" y="236574"/>
            <a:ext cx="6600825" cy="365125"/>
          </a:xfrm>
        </p:spPr>
        <p:txBody>
          <a:bodyPr/>
          <a:lstStyle>
            <a:lvl1pPr algn="r">
              <a:defRPr>
                <a:solidFill>
                  <a:schemeClr val="tx2"/>
                </a:solidFill>
              </a:defRPr>
            </a:lvl1pPr>
          </a:lstStyle>
          <a:p>
            <a:pPr>
              <a:defRPr/>
            </a:pPr>
            <a:endParaRPr lang="en-US" altLang="ja-JP">
              <a:solidFill>
                <a:srgbClr val="EBDDC3"/>
              </a:solidFill>
            </a:endParaRPr>
          </a:p>
        </p:txBody>
      </p:sp>
      <p:sp>
        <p:nvSpPr>
          <p:cNvPr id="11" name="スライド番号プレースホルダー 28"/>
          <p:cNvSpPr>
            <a:spLocks noGrp="1"/>
          </p:cNvSpPr>
          <p:nvPr>
            <p:ph type="sldNum" sz="quarter" idx="12"/>
          </p:nvPr>
        </p:nvSpPr>
        <p:spPr>
          <a:xfrm>
            <a:off x="9001133" y="228600"/>
            <a:ext cx="942975" cy="381000"/>
          </a:xfrm>
        </p:spPr>
        <p:txBody>
          <a:bodyPr/>
          <a:lstStyle>
            <a:lvl1pPr>
              <a:defRPr>
                <a:solidFill>
                  <a:schemeClr val="tx2"/>
                </a:solidFill>
              </a:defRPr>
            </a:lvl1pPr>
          </a:lstStyle>
          <a:p>
            <a:pPr>
              <a:defRPr/>
            </a:pPr>
            <a:fld id="{1A0544FF-C7F8-484F-B61D-26064155D21B}" type="slidenum">
              <a:rPr lang="en-US" altLang="ja-JP">
                <a:solidFill>
                  <a:srgbClr val="EBDDC3"/>
                </a:solidFill>
              </a:rPr>
              <a:pPr>
                <a:defRPr/>
              </a:pPr>
              <a:t>‹#›</a:t>
            </a:fld>
            <a:endParaRPr lang="en-US" altLang="ja-JP">
              <a:solidFill>
                <a:srgbClr val="EBDDC3"/>
              </a:solidFill>
            </a:endParaRPr>
          </a:p>
        </p:txBody>
      </p:sp>
    </p:spTree>
    <p:extLst>
      <p:ext uri="{BB962C8B-B14F-4D97-AF65-F5344CB8AC3E}">
        <p14:creationId xmlns:p14="http://schemas.microsoft.com/office/powerpoint/2010/main" val="135366416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9239" y="228600"/>
            <a:ext cx="9172575" cy="990600"/>
          </a:xfrm>
        </p:spPr>
        <p:txBody>
          <a:bodyPr/>
          <a:lstStyle/>
          <a:p>
            <a:r>
              <a:rPr lang="ja-JP" altLang="en-US"/>
              <a:t>マスター タイトルの書式設定</a:t>
            </a:r>
            <a:endParaRPr lang="en-US"/>
          </a:p>
        </p:txBody>
      </p:sp>
      <p:sp>
        <p:nvSpPr>
          <p:cNvPr id="8" name="コンテンツ プレースホルダー 7"/>
          <p:cNvSpPr>
            <a:spLocks noGrp="1"/>
          </p:cNvSpPr>
          <p:nvPr>
            <p:ph sz="quarter" idx="1"/>
          </p:nvPr>
        </p:nvSpPr>
        <p:spPr>
          <a:xfrm>
            <a:off x="689239" y="1600200"/>
            <a:ext cx="9172575" cy="4495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solidFill>
                <a:srgbClr val="775F55"/>
              </a:solidFill>
            </a:endParaRPr>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solidFill>
                <a:srgbClr val="775F55"/>
              </a:solidFill>
            </a:endParaRPr>
          </a:p>
        </p:txBody>
      </p:sp>
      <p:sp>
        <p:nvSpPr>
          <p:cNvPr id="6" name="スライド番号プレースホルダー 22"/>
          <p:cNvSpPr>
            <a:spLocks noGrp="1"/>
          </p:cNvSpPr>
          <p:nvPr>
            <p:ph type="sldNum" sz="quarter" idx="12"/>
          </p:nvPr>
        </p:nvSpPr>
        <p:spPr/>
        <p:txBody>
          <a:bodyPr/>
          <a:lstStyle>
            <a:lvl1pPr>
              <a:defRPr/>
            </a:lvl1pPr>
          </a:lstStyle>
          <a:p>
            <a:pPr>
              <a:defRPr/>
            </a:pPr>
            <a:fld id="{8990F55E-87CC-7E44-8590-5FFF66936B49}" type="slidenum">
              <a:rPr lang="en-US" altLang="ja-JP"/>
              <a:pPr>
                <a:defRPr/>
              </a:pPr>
              <a:t>‹#›</a:t>
            </a:fld>
            <a:endParaRPr lang="en-US" altLang="ja-JP"/>
          </a:p>
        </p:txBody>
      </p:sp>
    </p:spTree>
    <p:extLst>
      <p:ext uri="{BB962C8B-B14F-4D97-AF65-F5344CB8AC3E}">
        <p14:creationId xmlns:p14="http://schemas.microsoft.com/office/powerpoint/2010/main" val="1211924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4" name="正方形/長方形 3"/>
          <p:cNvSpPr/>
          <p:nvPr/>
        </p:nvSpPr>
        <p:spPr bwMode="white">
          <a:xfrm>
            <a:off x="0" y="1524000"/>
            <a:ext cx="10287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5" name="正方形/長方形 4"/>
          <p:cNvSpPr/>
          <p:nvPr/>
        </p:nvSpPr>
        <p:spPr>
          <a:xfrm>
            <a:off x="18" y="1600200"/>
            <a:ext cx="1457325"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6" name="正方形/長方形 5"/>
          <p:cNvSpPr/>
          <p:nvPr/>
        </p:nvSpPr>
        <p:spPr>
          <a:xfrm>
            <a:off x="1543050" y="1600200"/>
            <a:ext cx="874395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3" name="テキスト プレースホルダー 2"/>
          <p:cNvSpPr>
            <a:spLocks noGrp="1"/>
          </p:cNvSpPr>
          <p:nvPr>
            <p:ph type="body" idx="1"/>
          </p:nvPr>
        </p:nvSpPr>
        <p:spPr>
          <a:xfrm>
            <a:off x="1543065" y="2743200"/>
            <a:ext cx="8013502"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マスター テキストの書式設定</a:t>
            </a:r>
          </a:p>
        </p:txBody>
      </p:sp>
      <p:sp>
        <p:nvSpPr>
          <p:cNvPr id="2" name="タイトル 1"/>
          <p:cNvSpPr>
            <a:spLocks noGrp="1"/>
          </p:cNvSpPr>
          <p:nvPr>
            <p:ph type="title"/>
          </p:nvPr>
        </p:nvSpPr>
        <p:spPr>
          <a:xfrm>
            <a:off x="1543050" y="1600200"/>
            <a:ext cx="8572500" cy="990600"/>
          </a:xfrm>
        </p:spPr>
        <p:txBody>
          <a:bodyPr/>
          <a:lstStyle>
            <a:lvl1pPr algn="l">
              <a:buNone/>
              <a:defRPr sz="4400" b="0" cap="none">
                <a:solidFill>
                  <a:srgbClr val="FFFFFF"/>
                </a:solidFill>
              </a:defRPr>
            </a:lvl1pPr>
          </a:lstStyle>
          <a:p>
            <a:r>
              <a:rPr lang="ja-JP" altLang="en-US"/>
              <a:t>マスター タイトルの書式設定</a:t>
            </a:r>
            <a:endParaRPr lang="en-US"/>
          </a:p>
        </p:txBody>
      </p:sp>
      <p:sp>
        <p:nvSpPr>
          <p:cNvPr id="7" name="日付プレースホルダー 11"/>
          <p:cNvSpPr>
            <a:spLocks noGrp="1"/>
          </p:cNvSpPr>
          <p:nvPr>
            <p:ph type="dt" sz="half" idx="10"/>
          </p:nvPr>
        </p:nvSpPr>
        <p:spPr/>
        <p:txBody>
          <a:bodyPr/>
          <a:lstStyle>
            <a:lvl1pPr>
              <a:defRPr/>
            </a:lvl1pPr>
          </a:lstStyle>
          <a:p>
            <a:pPr>
              <a:defRPr/>
            </a:pPr>
            <a:endParaRPr lang="en-US" altLang="ja-JP">
              <a:solidFill>
                <a:srgbClr val="775F55"/>
              </a:solidFill>
            </a:endParaRPr>
          </a:p>
        </p:txBody>
      </p:sp>
      <p:sp>
        <p:nvSpPr>
          <p:cNvPr id="8" name="スライド番号プレースホルダー 12"/>
          <p:cNvSpPr>
            <a:spLocks noGrp="1"/>
          </p:cNvSpPr>
          <p:nvPr>
            <p:ph type="sldNum" sz="quarter" idx="11"/>
          </p:nvPr>
        </p:nvSpPr>
        <p:spPr>
          <a:xfrm>
            <a:off x="18" y="1752636"/>
            <a:ext cx="1457325" cy="701675"/>
          </a:xfrm>
        </p:spPr>
        <p:txBody>
          <a:bodyPr>
            <a:noAutofit/>
          </a:bodyPr>
          <a:lstStyle>
            <a:lvl1pPr>
              <a:defRPr sz="2400"/>
            </a:lvl1pPr>
          </a:lstStyle>
          <a:p>
            <a:pPr>
              <a:defRPr/>
            </a:pPr>
            <a:fld id="{EF366194-C8DE-F248-8BEB-13E2B6230896}"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a:lstStyle>
            <a:lvl1pPr>
              <a:defRPr/>
            </a:lvl1pPr>
          </a:lstStyle>
          <a:p>
            <a:pPr>
              <a:defRPr/>
            </a:pPr>
            <a:endParaRPr lang="en-US" altLang="ja-JP">
              <a:solidFill>
                <a:srgbClr val="775F55"/>
              </a:solidFill>
            </a:endParaRPr>
          </a:p>
        </p:txBody>
      </p:sp>
    </p:spTree>
    <p:extLst>
      <p:ext uri="{BB962C8B-B14F-4D97-AF65-F5344CB8AC3E}">
        <p14:creationId xmlns:p14="http://schemas.microsoft.com/office/powerpoint/2010/main" val="3740333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9" name="コンテンツ プレースホルダー 8"/>
          <p:cNvSpPr>
            <a:spLocks noGrp="1"/>
          </p:cNvSpPr>
          <p:nvPr>
            <p:ph sz="quarter" idx="1"/>
          </p:nvPr>
        </p:nvSpPr>
        <p:spPr>
          <a:xfrm>
            <a:off x="685818" y="1589567"/>
            <a:ext cx="4371975"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コンテンツ プレースホルダー 10"/>
          <p:cNvSpPr>
            <a:spLocks noGrp="1"/>
          </p:cNvSpPr>
          <p:nvPr>
            <p:ph sz="quarter" idx="2"/>
          </p:nvPr>
        </p:nvSpPr>
        <p:spPr>
          <a:xfrm>
            <a:off x="5450536" y="1589567"/>
            <a:ext cx="4371975"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7"/>
          <p:cNvSpPr>
            <a:spLocks noGrp="1"/>
          </p:cNvSpPr>
          <p:nvPr>
            <p:ph type="dt" sz="half" idx="10"/>
          </p:nvPr>
        </p:nvSpPr>
        <p:spPr/>
        <p:txBody>
          <a:bodyPr rtlCol="0"/>
          <a:lstStyle>
            <a:lvl1pPr>
              <a:defRPr/>
            </a:lvl1pPr>
          </a:lstStyle>
          <a:p>
            <a:pPr>
              <a:defRPr/>
            </a:pPr>
            <a:endParaRPr lang="en-US" altLang="ja-JP">
              <a:solidFill>
                <a:srgbClr val="775F55"/>
              </a:solidFill>
            </a:endParaRPr>
          </a:p>
        </p:txBody>
      </p:sp>
      <p:sp>
        <p:nvSpPr>
          <p:cNvPr id="6" name="スライド番号プレースホルダー 9"/>
          <p:cNvSpPr>
            <a:spLocks noGrp="1"/>
          </p:cNvSpPr>
          <p:nvPr>
            <p:ph type="sldNum" sz="quarter" idx="11"/>
          </p:nvPr>
        </p:nvSpPr>
        <p:spPr/>
        <p:txBody>
          <a:bodyPr/>
          <a:lstStyle>
            <a:lvl1pPr>
              <a:defRPr/>
            </a:lvl1pPr>
          </a:lstStyle>
          <a:p>
            <a:pPr>
              <a:defRPr/>
            </a:pPr>
            <a:fld id="{DBE7C1EC-5CB6-1B40-8DAC-7110F42B4F97}" type="slidenum">
              <a:rPr lang="en-US" altLang="ja-JP"/>
              <a:pPr>
                <a:defRPr/>
              </a:pPr>
              <a:t>‹#›</a:t>
            </a:fld>
            <a:endParaRPr lang="en-US" altLang="ja-JP"/>
          </a:p>
        </p:txBody>
      </p:sp>
      <p:sp>
        <p:nvSpPr>
          <p:cNvPr id="7" name="フッター プレースホルダー 11"/>
          <p:cNvSpPr>
            <a:spLocks noGrp="1"/>
          </p:cNvSpPr>
          <p:nvPr>
            <p:ph type="ftr" sz="quarter" idx="12"/>
          </p:nvPr>
        </p:nvSpPr>
        <p:spPr/>
        <p:txBody>
          <a:bodyPr rtlCol="0"/>
          <a:lstStyle>
            <a:lvl1pPr>
              <a:defRPr/>
            </a:lvl1pPr>
          </a:lstStyle>
          <a:p>
            <a:pPr>
              <a:defRPr/>
            </a:pPr>
            <a:endParaRPr lang="en-US" altLang="ja-JP">
              <a:solidFill>
                <a:srgbClr val="775F55"/>
              </a:solidFill>
            </a:endParaRPr>
          </a:p>
        </p:txBody>
      </p:sp>
    </p:spTree>
    <p:extLst>
      <p:ext uri="{BB962C8B-B14F-4D97-AF65-F5344CB8AC3E}">
        <p14:creationId xmlns:p14="http://schemas.microsoft.com/office/powerpoint/2010/main" val="260398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0075" y="273050"/>
            <a:ext cx="9172575" cy="869950"/>
          </a:xfrm>
        </p:spPr>
        <p:txBody>
          <a:bodyPr/>
          <a:lstStyle>
            <a:lvl1pPr>
              <a:defRPr/>
            </a:lvl1pPr>
          </a:lstStyle>
          <a:p>
            <a:r>
              <a:rPr lang="ja-JP" altLang="en-US"/>
              <a:t>マスター タイトルの書式設定</a:t>
            </a:r>
            <a:endParaRPr lang="en-US"/>
          </a:p>
        </p:txBody>
      </p:sp>
      <p:sp>
        <p:nvSpPr>
          <p:cNvPr id="11" name="コンテンツ プレースホルダー 10"/>
          <p:cNvSpPr>
            <a:spLocks noGrp="1"/>
          </p:cNvSpPr>
          <p:nvPr>
            <p:ph sz="quarter" idx="2"/>
          </p:nvPr>
        </p:nvSpPr>
        <p:spPr>
          <a:xfrm>
            <a:off x="685818" y="2438400"/>
            <a:ext cx="4371975"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コンテンツ プレースホルダー 12"/>
          <p:cNvSpPr>
            <a:spLocks noGrp="1"/>
          </p:cNvSpPr>
          <p:nvPr>
            <p:ph sz="quarter" idx="4"/>
          </p:nvPr>
        </p:nvSpPr>
        <p:spPr>
          <a:xfrm>
            <a:off x="5400694" y="2438400"/>
            <a:ext cx="4371975"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6" name="テキスト プレースホルダー 15"/>
          <p:cNvSpPr>
            <a:spLocks noGrp="1"/>
          </p:cNvSpPr>
          <p:nvPr>
            <p:ph type="body" sz="quarter" idx="1"/>
          </p:nvPr>
        </p:nvSpPr>
        <p:spPr>
          <a:xfrm>
            <a:off x="685818" y="1752600"/>
            <a:ext cx="4371975" cy="640080"/>
          </a:xfrm>
          <a:solidFill>
            <a:schemeClr val="accent2"/>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15" name="テキスト プレースホルダー 14"/>
          <p:cNvSpPr>
            <a:spLocks noGrp="1"/>
          </p:cNvSpPr>
          <p:nvPr>
            <p:ph type="body" sz="quarter" idx="3"/>
          </p:nvPr>
        </p:nvSpPr>
        <p:spPr>
          <a:xfrm>
            <a:off x="5400694" y="1752600"/>
            <a:ext cx="4371975" cy="640080"/>
          </a:xfrm>
          <a:solidFill>
            <a:schemeClr val="accent4"/>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7" name="日付プレースホルダー 9"/>
          <p:cNvSpPr>
            <a:spLocks noGrp="1"/>
          </p:cNvSpPr>
          <p:nvPr>
            <p:ph type="dt" sz="half" idx="10"/>
          </p:nvPr>
        </p:nvSpPr>
        <p:spPr/>
        <p:txBody>
          <a:bodyPr rtlCol="0"/>
          <a:lstStyle>
            <a:lvl1pPr>
              <a:defRPr/>
            </a:lvl1pPr>
          </a:lstStyle>
          <a:p>
            <a:pPr>
              <a:defRPr/>
            </a:pPr>
            <a:endParaRPr lang="en-US" altLang="ja-JP">
              <a:solidFill>
                <a:srgbClr val="775F55"/>
              </a:solidFill>
            </a:endParaRPr>
          </a:p>
        </p:txBody>
      </p:sp>
      <p:sp>
        <p:nvSpPr>
          <p:cNvPr id="8" name="スライド番号プレースホルダー 11"/>
          <p:cNvSpPr>
            <a:spLocks noGrp="1"/>
          </p:cNvSpPr>
          <p:nvPr>
            <p:ph type="sldNum" sz="quarter" idx="11"/>
          </p:nvPr>
        </p:nvSpPr>
        <p:spPr/>
        <p:txBody>
          <a:bodyPr/>
          <a:lstStyle>
            <a:lvl1pPr>
              <a:defRPr/>
            </a:lvl1pPr>
          </a:lstStyle>
          <a:p>
            <a:pPr>
              <a:defRPr/>
            </a:pPr>
            <a:fld id="{2E42A8AD-003A-AC45-8F58-FC8156EF584A}"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rtlCol="0"/>
          <a:lstStyle>
            <a:lvl1pPr>
              <a:defRPr/>
            </a:lvl1pPr>
          </a:lstStyle>
          <a:p>
            <a:pPr>
              <a:defRPr/>
            </a:pPr>
            <a:endParaRPr lang="en-US" altLang="ja-JP">
              <a:solidFill>
                <a:srgbClr val="775F55"/>
              </a:solidFill>
            </a:endParaRPr>
          </a:p>
        </p:txBody>
      </p:sp>
    </p:spTree>
    <p:extLst>
      <p:ext uri="{BB962C8B-B14F-4D97-AF65-F5344CB8AC3E}">
        <p14:creationId xmlns:p14="http://schemas.microsoft.com/office/powerpoint/2010/main" val="160191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9239" y="228600"/>
            <a:ext cx="9172575" cy="990600"/>
          </a:xfrm>
        </p:spPr>
        <p:txBody>
          <a:bodyPr/>
          <a:lstStyle/>
          <a:p>
            <a:r>
              <a:rPr lang="ja-JP" altLang="en-US"/>
              <a:t>マスター タイトルの書式設定</a:t>
            </a:r>
            <a:endParaRPr lang="en-US"/>
          </a:p>
        </p:txBody>
      </p:sp>
      <p:sp>
        <p:nvSpPr>
          <p:cNvPr id="8" name="コンテンツ プレースホルダー 7"/>
          <p:cNvSpPr>
            <a:spLocks noGrp="1"/>
          </p:cNvSpPr>
          <p:nvPr>
            <p:ph sz="quarter" idx="1"/>
          </p:nvPr>
        </p:nvSpPr>
        <p:spPr>
          <a:xfrm>
            <a:off x="689239" y="1600200"/>
            <a:ext cx="9172575" cy="4495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22"/>
          <p:cNvSpPr>
            <a:spLocks noGrp="1"/>
          </p:cNvSpPr>
          <p:nvPr>
            <p:ph type="sldNum" sz="quarter" idx="12"/>
          </p:nvPr>
        </p:nvSpPr>
        <p:spPr/>
        <p:txBody>
          <a:bodyPr/>
          <a:lstStyle>
            <a:lvl1pPr>
              <a:defRPr/>
            </a:lvl1pPr>
          </a:lstStyle>
          <a:p>
            <a:pPr>
              <a:defRPr/>
            </a:pPr>
            <a:fld id="{8990F55E-87CC-7E44-8590-5FFF66936B49}" type="slidenum">
              <a:rPr lang="en-US" altLang="ja-JP"/>
              <a:pPr>
                <a:defRPr/>
              </a:pPr>
              <a:t>‹#›</a:t>
            </a:fld>
            <a:endParaRPr lang="en-US" altLang="ja-JP"/>
          </a:p>
        </p:txBody>
      </p:sp>
    </p:spTree>
    <p:extLst>
      <p:ext uri="{BB962C8B-B14F-4D97-AF65-F5344CB8AC3E}">
        <p14:creationId xmlns:p14="http://schemas.microsoft.com/office/powerpoint/2010/main" val="1211924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日付プレースホルダー 13"/>
          <p:cNvSpPr>
            <a:spLocks noGrp="1"/>
          </p:cNvSpPr>
          <p:nvPr>
            <p:ph type="dt" sz="half" idx="10"/>
          </p:nvPr>
        </p:nvSpPr>
        <p:spPr/>
        <p:txBody>
          <a:bodyPr/>
          <a:lstStyle>
            <a:lvl1pPr>
              <a:defRPr/>
            </a:lvl1pPr>
          </a:lstStyle>
          <a:p>
            <a:pPr>
              <a:defRPr/>
            </a:pPr>
            <a:endParaRPr lang="en-US" altLang="ja-JP">
              <a:solidFill>
                <a:srgbClr val="775F55"/>
              </a:solidFill>
            </a:endParaRPr>
          </a:p>
        </p:txBody>
      </p:sp>
      <p:sp>
        <p:nvSpPr>
          <p:cNvPr id="4" name="フッター プレースホルダー 2"/>
          <p:cNvSpPr>
            <a:spLocks noGrp="1"/>
          </p:cNvSpPr>
          <p:nvPr>
            <p:ph type="ftr" sz="quarter" idx="11"/>
          </p:nvPr>
        </p:nvSpPr>
        <p:spPr/>
        <p:txBody>
          <a:bodyPr/>
          <a:lstStyle>
            <a:lvl1pPr>
              <a:defRPr/>
            </a:lvl1pPr>
          </a:lstStyle>
          <a:p>
            <a:pPr>
              <a:defRPr/>
            </a:pPr>
            <a:endParaRPr lang="en-US" altLang="ja-JP">
              <a:solidFill>
                <a:srgbClr val="775F55"/>
              </a:solidFill>
            </a:endParaRPr>
          </a:p>
        </p:txBody>
      </p:sp>
      <p:sp>
        <p:nvSpPr>
          <p:cNvPr id="5" name="スライド番号プレースホルダー 22"/>
          <p:cNvSpPr>
            <a:spLocks noGrp="1"/>
          </p:cNvSpPr>
          <p:nvPr>
            <p:ph type="sldNum" sz="quarter" idx="12"/>
          </p:nvPr>
        </p:nvSpPr>
        <p:spPr/>
        <p:txBody>
          <a:bodyPr/>
          <a:lstStyle>
            <a:lvl1pPr>
              <a:defRPr/>
            </a:lvl1pPr>
          </a:lstStyle>
          <a:p>
            <a:pPr>
              <a:defRPr/>
            </a:pPr>
            <a:fld id="{9AF6D741-7EAC-2D4F-9353-BF6A0AA6E8FC}" type="slidenum">
              <a:rPr lang="en-US" altLang="ja-JP"/>
              <a:pPr>
                <a:defRPr/>
              </a:pPr>
              <a:t>‹#›</a:t>
            </a:fld>
            <a:endParaRPr lang="en-US" altLang="ja-JP"/>
          </a:p>
        </p:txBody>
      </p:sp>
    </p:spTree>
    <p:extLst>
      <p:ext uri="{BB962C8B-B14F-4D97-AF65-F5344CB8AC3E}">
        <p14:creationId xmlns:p14="http://schemas.microsoft.com/office/powerpoint/2010/main" val="3783990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solidFill>
                <a:srgbClr val="775F55"/>
              </a:solidFill>
            </a:endParaRPr>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solidFill>
                <a:srgbClr val="775F55"/>
              </a:solidFill>
            </a:endParaRPr>
          </a:p>
        </p:txBody>
      </p:sp>
      <p:sp>
        <p:nvSpPr>
          <p:cNvPr id="4" name="スライド番号プレースホルダー 3"/>
          <p:cNvSpPr>
            <a:spLocks noGrp="1"/>
          </p:cNvSpPr>
          <p:nvPr>
            <p:ph type="sldNum" sz="quarter" idx="12"/>
          </p:nvPr>
        </p:nvSpPr>
        <p:spPr>
          <a:xfrm>
            <a:off x="18" y="6248400"/>
            <a:ext cx="600075" cy="381000"/>
          </a:xfrm>
        </p:spPr>
        <p:txBody>
          <a:bodyPr/>
          <a:lstStyle>
            <a:lvl1pPr>
              <a:defRPr>
                <a:solidFill>
                  <a:schemeClr val="tx2"/>
                </a:solidFill>
              </a:defRPr>
            </a:lvl1pPr>
          </a:lstStyle>
          <a:p>
            <a:pPr>
              <a:defRPr/>
            </a:pPr>
            <a:fld id="{B23BF164-946E-FD43-B753-1083B44406AA}" type="slidenum">
              <a:rPr lang="en-US" altLang="ja-JP">
                <a:solidFill>
                  <a:srgbClr val="775F55"/>
                </a:solidFill>
              </a:rPr>
              <a:pPr>
                <a:defRPr/>
              </a:pPr>
              <a:t>‹#›</a:t>
            </a:fld>
            <a:endParaRPr lang="en-US" altLang="ja-JP">
              <a:solidFill>
                <a:srgbClr val="775F55"/>
              </a:solidFill>
            </a:endParaRPr>
          </a:p>
        </p:txBody>
      </p:sp>
    </p:spTree>
    <p:extLst>
      <p:ext uri="{BB962C8B-B14F-4D97-AF65-F5344CB8AC3E}">
        <p14:creationId xmlns:p14="http://schemas.microsoft.com/office/powerpoint/2010/main" val="132107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7" y="273050"/>
            <a:ext cx="9086850" cy="869950"/>
          </a:xfrm>
        </p:spPr>
        <p:txBody>
          <a:bodyPr/>
          <a:lstStyle>
            <a:lvl1pPr algn="l">
              <a:buNone/>
              <a:defRPr sz="4400" b="0"/>
            </a:lvl1pPr>
          </a:lstStyle>
          <a:p>
            <a:r>
              <a:rPr lang="ja-JP" altLang="en-US"/>
              <a:t>マスター タイトルの書式設定</a:t>
            </a:r>
            <a:endParaRPr lang="en-US"/>
          </a:p>
        </p:txBody>
      </p:sp>
      <p:sp>
        <p:nvSpPr>
          <p:cNvPr id="3" name="テキスト プレースホルダー 2"/>
          <p:cNvSpPr>
            <a:spLocks noGrp="1"/>
          </p:cNvSpPr>
          <p:nvPr>
            <p:ph type="body" idx="2"/>
          </p:nvPr>
        </p:nvSpPr>
        <p:spPr>
          <a:xfrm>
            <a:off x="685800" y="1752600"/>
            <a:ext cx="1800225"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ja-JP" altLang="en-US"/>
              <a:t>マスター テキストの書式設定</a:t>
            </a:r>
          </a:p>
        </p:txBody>
      </p:sp>
      <p:sp>
        <p:nvSpPr>
          <p:cNvPr id="9" name="コンテンツ プレースホルダー 8"/>
          <p:cNvSpPr>
            <a:spLocks noGrp="1"/>
          </p:cNvSpPr>
          <p:nvPr>
            <p:ph sz="quarter" idx="1"/>
          </p:nvPr>
        </p:nvSpPr>
        <p:spPr>
          <a:xfrm>
            <a:off x="2657475" y="1752600"/>
            <a:ext cx="7200900" cy="4419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13"/>
          <p:cNvSpPr>
            <a:spLocks noGrp="1"/>
          </p:cNvSpPr>
          <p:nvPr>
            <p:ph type="dt" sz="half" idx="10"/>
          </p:nvPr>
        </p:nvSpPr>
        <p:spPr/>
        <p:txBody>
          <a:bodyPr/>
          <a:lstStyle>
            <a:lvl1pPr>
              <a:defRPr/>
            </a:lvl1pPr>
          </a:lstStyle>
          <a:p>
            <a:pPr>
              <a:defRPr/>
            </a:pPr>
            <a:endParaRPr lang="en-US" altLang="ja-JP">
              <a:solidFill>
                <a:srgbClr val="775F55"/>
              </a:solidFill>
            </a:endParaRPr>
          </a:p>
        </p:txBody>
      </p:sp>
      <p:sp>
        <p:nvSpPr>
          <p:cNvPr id="6" name="フッター プレースホルダー 2"/>
          <p:cNvSpPr>
            <a:spLocks noGrp="1"/>
          </p:cNvSpPr>
          <p:nvPr>
            <p:ph type="ftr" sz="quarter" idx="11"/>
          </p:nvPr>
        </p:nvSpPr>
        <p:spPr/>
        <p:txBody>
          <a:bodyPr/>
          <a:lstStyle>
            <a:lvl1pPr>
              <a:defRPr/>
            </a:lvl1pPr>
          </a:lstStyle>
          <a:p>
            <a:pPr>
              <a:defRPr/>
            </a:pPr>
            <a:endParaRPr lang="en-US" altLang="ja-JP">
              <a:solidFill>
                <a:srgbClr val="775F55"/>
              </a:solidFill>
            </a:endParaRPr>
          </a:p>
        </p:txBody>
      </p:sp>
      <p:sp>
        <p:nvSpPr>
          <p:cNvPr id="7" name="スライド番号プレースホルダー 22"/>
          <p:cNvSpPr>
            <a:spLocks noGrp="1"/>
          </p:cNvSpPr>
          <p:nvPr>
            <p:ph type="sldNum" sz="quarter" idx="12"/>
          </p:nvPr>
        </p:nvSpPr>
        <p:spPr/>
        <p:txBody>
          <a:bodyPr/>
          <a:lstStyle>
            <a:lvl1pPr>
              <a:defRPr/>
            </a:lvl1pPr>
          </a:lstStyle>
          <a:p>
            <a:pPr>
              <a:defRPr/>
            </a:pPr>
            <a:fld id="{FC280ED2-9EFB-8D4E-9F6C-C93103CCF1C0}" type="slidenum">
              <a:rPr lang="en-US" altLang="ja-JP"/>
              <a:pPr>
                <a:defRPr/>
              </a:pPr>
              <a:t>‹#›</a:t>
            </a:fld>
            <a:endParaRPr lang="en-US" altLang="ja-JP"/>
          </a:p>
        </p:txBody>
      </p:sp>
    </p:spTree>
    <p:extLst>
      <p:ext uri="{BB962C8B-B14F-4D97-AF65-F5344CB8AC3E}">
        <p14:creationId xmlns:p14="http://schemas.microsoft.com/office/powerpoint/2010/main" val="3659605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3">
        <a:schemeClr val="bg2"/>
      </p:bgRef>
    </p:bg>
    <p:spTree>
      <p:nvGrpSpPr>
        <p:cNvPr id="1" name=""/>
        <p:cNvGrpSpPr/>
        <p:nvPr/>
      </p:nvGrpSpPr>
      <p:grpSpPr>
        <a:xfrm>
          <a:off x="0" y="0"/>
          <a:ext cx="0" cy="0"/>
          <a:chOff x="0" y="0"/>
          <a:chExt cx="0" cy="0"/>
        </a:xfrm>
      </p:grpSpPr>
      <p:sp>
        <p:nvSpPr>
          <p:cNvPr id="5" name="正方形/長方形 4"/>
          <p:cNvSpPr/>
          <p:nvPr/>
        </p:nvSpPr>
        <p:spPr bwMode="white">
          <a:xfrm>
            <a:off x="-9525" y="4572036"/>
            <a:ext cx="10287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6" name="正方形/長方形 5"/>
          <p:cNvSpPr/>
          <p:nvPr/>
        </p:nvSpPr>
        <p:spPr>
          <a:xfrm>
            <a:off x="-9525" y="4664075"/>
            <a:ext cx="1644650"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7" name="正方形/長方形 6"/>
          <p:cNvSpPr/>
          <p:nvPr/>
        </p:nvSpPr>
        <p:spPr>
          <a:xfrm>
            <a:off x="1738332" y="4654550"/>
            <a:ext cx="8548687"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8" name="正方形/長方形 7"/>
          <p:cNvSpPr/>
          <p:nvPr/>
        </p:nvSpPr>
        <p:spPr bwMode="white">
          <a:xfrm>
            <a:off x="1628785" y="3"/>
            <a:ext cx="1127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4" name="テキスト プレースホルダー 3"/>
          <p:cNvSpPr>
            <a:spLocks noGrp="1"/>
          </p:cNvSpPr>
          <p:nvPr>
            <p:ph type="body" sz="half" idx="2"/>
          </p:nvPr>
        </p:nvSpPr>
        <p:spPr>
          <a:xfrm>
            <a:off x="1800225" y="5486400"/>
            <a:ext cx="8229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ja-JP" altLang="en-US"/>
              <a:t>マスター テキストの書式設定</a:t>
            </a:r>
          </a:p>
        </p:txBody>
      </p:sp>
      <p:sp>
        <p:nvSpPr>
          <p:cNvPr id="2" name="タイトル 1"/>
          <p:cNvSpPr>
            <a:spLocks noGrp="1"/>
          </p:cNvSpPr>
          <p:nvPr>
            <p:ph type="title"/>
          </p:nvPr>
        </p:nvSpPr>
        <p:spPr>
          <a:xfrm>
            <a:off x="1800225" y="4648200"/>
            <a:ext cx="8229600" cy="685800"/>
          </a:xfrm>
        </p:spPr>
        <p:txBody>
          <a:bodyPr/>
          <a:lstStyle>
            <a:lvl1pPr algn="l">
              <a:buNone/>
              <a:defRPr sz="2800" b="0">
                <a:solidFill>
                  <a:srgbClr val="FFFFFF"/>
                </a:solidFill>
              </a:defRPr>
            </a:lvl1pPr>
          </a:lstStyle>
          <a:p>
            <a:r>
              <a:rPr lang="ja-JP" altLang="en-US"/>
              <a:t>マスター タイトルの書式設定</a:t>
            </a:r>
            <a:endParaRPr lang="en-US"/>
          </a:p>
        </p:txBody>
      </p:sp>
      <p:sp>
        <p:nvSpPr>
          <p:cNvPr id="3" name="図プレースホルダー 2"/>
          <p:cNvSpPr>
            <a:spLocks noGrp="1"/>
          </p:cNvSpPr>
          <p:nvPr>
            <p:ph type="pic" idx="1"/>
          </p:nvPr>
        </p:nvSpPr>
        <p:spPr>
          <a:xfrm>
            <a:off x="1755662" y="0"/>
            <a:ext cx="8531352" cy="4568952"/>
          </a:xfrm>
          <a:solidFill>
            <a:schemeClr val="accent1">
              <a:tint val="40000"/>
            </a:schemeClr>
          </a:solidFill>
          <a:ln>
            <a:noFill/>
          </a:ln>
        </p:spPr>
        <p:txBody>
          <a:bodyPr>
            <a:normAutofit/>
          </a:bodyPr>
          <a:lstStyle>
            <a:lvl1pPr marL="0" indent="0">
              <a:buNone/>
              <a:defRPr sz="3200"/>
            </a:lvl1pPr>
          </a:lstStyle>
          <a:p>
            <a:pPr lvl="0"/>
            <a:r>
              <a:rPr lang="ja-JP" altLang="en-US" noProof="0"/>
              <a:t>プレースホルダーまでドラッグするかアイコンをクリックして図を追加</a:t>
            </a:r>
            <a:endParaRPr lang="en-US" noProof="0" dirty="0"/>
          </a:p>
        </p:txBody>
      </p:sp>
      <p:sp>
        <p:nvSpPr>
          <p:cNvPr id="9" name="日付プレースホルダー 11"/>
          <p:cNvSpPr>
            <a:spLocks noGrp="1"/>
          </p:cNvSpPr>
          <p:nvPr>
            <p:ph type="dt" sz="half" idx="10"/>
          </p:nvPr>
        </p:nvSpPr>
        <p:spPr>
          <a:xfrm>
            <a:off x="7029469" y="6248436"/>
            <a:ext cx="3000375" cy="365125"/>
          </a:xfrm>
        </p:spPr>
        <p:txBody>
          <a:bodyPr rtlCol="0"/>
          <a:lstStyle>
            <a:lvl1pPr>
              <a:defRPr/>
            </a:lvl1pPr>
          </a:lstStyle>
          <a:p>
            <a:pPr>
              <a:defRPr/>
            </a:pPr>
            <a:endParaRPr lang="en-US" altLang="ja-JP">
              <a:solidFill>
                <a:srgbClr val="775F55"/>
              </a:solidFill>
            </a:endParaRPr>
          </a:p>
        </p:txBody>
      </p:sp>
      <p:sp>
        <p:nvSpPr>
          <p:cNvPr id="10" name="スライド番号プレースホルダー 12"/>
          <p:cNvSpPr>
            <a:spLocks noGrp="1"/>
          </p:cNvSpPr>
          <p:nvPr>
            <p:ph type="sldNum" sz="quarter" idx="11"/>
          </p:nvPr>
        </p:nvSpPr>
        <p:spPr>
          <a:xfrm>
            <a:off x="19" y="4667286"/>
            <a:ext cx="1628775" cy="663575"/>
          </a:xfrm>
        </p:spPr>
        <p:txBody>
          <a:bodyPr/>
          <a:lstStyle>
            <a:lvl1pPr>
              <a:defRPr sz="2800"/>
            </a:lvl1pPr>
          </a:lstStyle>
          <a:p>
            <a:pPr>
              <a:defRPr/>
            </a:pPr>
            <a:fld id="{5793648B-66E2-D74B-A1D6-8CA227EE7A78}" type="slidenum">
              <a:rPr lang="en-US" altLang="ja-JP"/>
              <a:pPr>
                <a:defRPr/>
              </a:pPr>
              <a:t>‹#›</a:t>
            </a:fld>
            <a:endParaRPr lang="en-US" altLang="ja-JP"/>
          </a:p>
        </p:txBody>
      </p:sp>
      <p:sp>
        <p:nvSpPr>
          <p:cNvPr id="11" name="フッター プレースホルダー 13"/>
          <p:cNvSpPr>
            <a:spLocks noGrp="1"/>
          </p:cNvSpPr>
          <p:nvPr>
            <p:ph type="ftr" sz="quarter" idx="12"/>
          </p:nvPr>
        </p:nvSpPr>
        <p:spPr>
          <a:xfrm>
            <a:off x="1800225" y="6248436"/>
            <a:ext cx="5143500" cy="365125"/>
          </a:xfrm>
        </p:spPr>
        <p:txBody>
          <a:bodyPr rtlCol="0"/>
          <a:lstStyle>
            <a:lvl1pPr>
              <a:defRPr/>
            </a:lvl1pPr>
          </a:lstStyle>
          <a:p>
            <a:pPr>
              <a:defRPr/>
            </a:pPr>
            <a:endParaRPr lang="en-US" altLang="ja-JP">
              <a:solidFill>
                <a:srgbClr val="775F55"/>
              </a:solidFill>
            </a:endParaRPr>
          </a:p>
        </p:txBody>
      </p:sp>
    </p:spTree>
    <p:extLst>
      <p:ext uri="{BB962C8B-B14F-4D97-AF65-F5344CB8AC3E}">
        <p14:creationId xmlns:p14="http://schemas.microsoft.com/office/powerpoint/2010/main" val="2722173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solidFill>
                <a:srgbClr val="775F55"/>
              </a:solidFill>
            </a:endParaRPr>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solidFill>
                <a:srgbClr val="775F55"/>
              </a:solidFill>
            </a:endParaRPr>
          </a:p>
        </p:txBody>
      </p:sp>
      <p:sp>
        <p:nvSpPr>
          <p:cNvPr id="6" name="スライド番号プレースホルダー 22"/>
          <p:cNvSpPr>
            <a:spLocks noGrp="1"/>
          </p:cNvSpPr>
          <p:nvPr>
            <p:ph type="sldNum" sz="quarter" idx="12"/>
          </p:nvPr>
        </p:nvSpPr>
        <p:spPr/>
        <p:txBody>
          <a:bodyPr/>
          <a:lstStyle>
            <a:lvl1pPr>
              <a:defRPr/>
            </a:lvl1pPr>
          </a:lstStyle>
          <a:p>
            <a:pPr>
              <a:defRPr/>
            </a:pPr>
            <a:fld id="{F5EB5473-BA7A-E04D-ABFB-DD9567B158A0}" type="slidenum">
              <a:rPr lang="en-US" altLang="ja-JP"/>
              <a:pPr>
                <a:defRPr/>
              </a:pPr>
              <a:t>‹#›</a:t>
            </a:fld>
            <a:endParaRPr lang="en-US" altLang="ja-JP"/>
          </a:p>
        </p:txBody>
      </p:sp>
    </p:spTree>
    <p:extLst>
      <p:ext uri="{BB962C8B-B14F-4D97-AF65-F5344CB8AC3E}">
        <p14:creationId xmlns:p14="http://schemas.microsoft.com/office/powerpoint/2010/main" val="2445186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4" name="正方形/長方形 3"/>
          <p:cNvSpPr/>
          <p:nvPr/>
        </p:nvSpPr>
        <p:spPr bwMode="white">
          <a:xfrm>
            <a:off x="6858000" y="0"/>
            <a:ext cx="360363"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5" name="正方形/長方形 4"/>
          <p:cNvSpPr/>
          <p:nvPr/>
        </p:nvSpPr>
        <p:spPr>
          <a:xfrm>
            <a:off x="6910396" y="609600"/>
            <a:ext cx="257175"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6" name="正方形/長方形 5"/>
          <p:cNvSpPr/>
          <p:nvPr/>
        </p:nvSpPr>
        <p:spPr>
          <a:xfrm>
            <a:off x="6910396" y="0"/>
            <a:ext cx="257175"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2" name="縦書きタイトル 1"/>
          <p:cNvSpPr>
            <a:spLocks noGrp="1"/>
          </p:cNvSpPr>
          <p:nvPr>
            <p:ph type="title" orient="vert"/>
          </p:nvPr>
        </p:nvSpPr>
        <p:spPr>
          <a:xfrm>
            <a:off x="7372369" y="609691"/>
            <a:ext cx="2314575" cy="5516563"/>
          </a:xfrm>
        </p:spPr>
        <p:txBody>
          <a:bodyPr vert="eaVert"/>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a:xfrm>
            <a:off x="514361" y="609600"/>
            <a:ext cx="6257925" cy="551656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3"/>
          <p:cNvSpPr>
            <a:spLocks noGrp="1"/>
          </p:cNvSpPr>
          <p:nvPr>
            <p:ph type="dt" sz="half" idx="10"/>
          </p:nvPr>
        </p:nvSpPr>
        <p:spPr>
          <a:xfrm>
            <a:off x="7372350" y="6248436"/>
            <a:ext cx="2486025" cy="365125"/>
          </a:xfrm>
        </p:spPr>
        <p:txBody>
          <a:bodyPr/>
          <a:lstStyle>
            <a:lvl1pPr>
              <a:defRPr/>
            </a:lvl1pPr>
          </a:lstStyle>
          <a:p>
            <a:pPr>
              <a:defRPr/>
            </a:pPr>
            <a:endParaRPr lang="en-US" altLang="ja-JP">
              <a:solidFill>
                <a:srgbClr val="775F55"/>
              </a:solidFill>
            </a:endParaRPr>
          </a:p>
        </p:txBody>
      </p:sp>
      <p:sp>
        <p:nvSpPr>
          <p:cNvPr id="8" name="フッター プレースホルダー 4"/>
          <p:cNvSpPr>
            <a:spLocks noGrp="1"/>
          </p:cNvSpPr>
          <p:nvPr>
            <p:ph type="ftr" sz="quarter" idx="11"/>
          </p:nvPr>
        </p:nvSpPr>
        <p:spPr>
          <a:xfrm>
            <a:off x="514356" y="6248436"/>
            <a:ext cx="6270625" cy="365125"/>
          </a:xfrm>
        </p:spPr>
        <p:txBody>
          <a:bodyPr/>
          <a:lstStyle>
            <a:lvl1pPr>
              <a:defRPr/>
            </a:lvl1pPr>
          </a:lstStyle>
          <a:p>
            <a:pPr>
              <a:defRPr/>
            </a:pPr>
            <a:endParaRPr lang="en-US" altLang="ja-JP">
              <a:solidFill>
                <a:srgbClr val="775F55"/>
              </a:solidFill>
            </a:endParaRPr>
          </a:p>
        </p:txBody>
      </p:sp>
      <p:sp>
        <p:nvSpPr>
          <p:cNvPr id="9" name="スライド番号プレースホルダー 5"/>
          <p:cNvSpPr>
            <a:spLocks noGrp="1"/>
          </p:cNvSpPr>
          <p:nvPr>
            <p:ph type="sldNum" sz="quarter" idx="12"/>
          </p:nvPr>
        </p:nvSpPr>
        <p:spPr>
          <a:xfrm rot="5400000">
            <a:off x="6771482" y="129399"/>
            <a:ext cx="533400" cy="274637"/>
          </a:xfrm>
        </p:spPr>
        <p:txBody>
          <a:bodyPr/>
          <a:lstStyle>
            <a:lvl1pPr>
              <a:defRPr/>
            </a:lvl1pPr>
          </a:lstStyle>
          <a:p>
            <a:pPr>
              <a:defRPr/>
            </a:pPr>
            <a:fld id="{B06128D5-5D76-3C4E-A752-07DCE515EF6A}" type="slidenum">
              <a:rPr lang="en-US" altLang="ja-JP"/>
              <a:pPr>
                <a:defRPr/>
              </a:pPr>
              <a:t>‹#›</a:t>
            </a:fld>
            <a:endParaRPr lang="en-US" altLang="ja-JP"/>
          </a:p>
        </p:txBody>
      </p:sp>
    </p:spTree>
    <p:extLst>
      <p:ext uri="{BB962C8B-B14F-4D97-AF65-F5344CB8AC3E}">
        <p14:creationId xmlns:p14="http://schemas.microsoft.com/office/powerpoint/2010/main" val="42141316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760823" y="304800"/>
            <a:ext cx="8765381" cy="5638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98619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1" y="274638"/>
            <a:ext cx="92583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514351" y="1600206"/>
            <a:ext cx="9258300" cy="4530725"/>
          </a:xfrm>
        </p:spPr>
        <p:txBody>
          <a:bodyPr/>
          <a:lstStyle/>
          <a:p>
            <a:pPr lvl="0"/>
            <a:endParaRPr lang="ja-JP" altLang="en-US" noProof="0"/>
          </a:p>
        </p:txBody>
      </p:sp>
      <p:sp>
        <p:nvSpPr>
          <p:cNvPr id="4" name="Rectangle 9"/>
          <p:cNvSpPr>
            <a:spLocks noGrp="1" noChangeArrowheads="1"/>
          </p:cNvSpPr>
          <p:nvPr>
            <p:ph type="dt" sz="half" idx="10"/>
          </p:nvPr>
        </p:nvSpPr>
        <p:spPr/>
        <p:txBody>
          <a:bodyPr/>
          <a:lstStyle>
            <a:lvl1pPr>
              <a:defRPr/>
            </a:lvl1pPr>
          </a:lstStyle>
          <a:p>
            <a:pPr>
              <a:defRPr/>
            </a:pPr>
            <a:endParaRPr lang="en-US" altLang="ja-JP">
              <a:solidFill>
                <a:srgbClr val="775F55"/>
              </a:solidFill>
            </a:endParaRPr>
          </a:p>
        </p:txBody>
      </p:sp>
      <p:sp>
        <p:nvSpPr>
          <p:cNvPr id="5" name="Rectangle 10"/>
          <p:cNvSpPr>
            <a:spLocks noGrp="1" noChangeArrowheads="1"/>
          </p:cNvSpPr>
          <p:nvPr>
            <p:ph type="ftr" sz="quarter" idx="11"/>
          </p:nvPr>
        </p:nvSpPr>
        <p:spPr/>
        <p:txBody>
          <a:bodyPr/>
          <a:lstStyle>
            <a:lvl1pPr>
              <a:defRPr/>
            </a:lvl1pPr>
          </a:lstStyle>
          <a:p>
            <a:pPr>
              <a:defRPr/>
            </a:pPr>
            <a:r>
              <a:rPr lang="ja-JP" altLang="en-US">
                <a:solidFill>
                  <a:srgbClr val="775F55"/>
                </a:solidFill>
              </a:rPr>
              <a:t>結核講習会</a:t>
            </a:r>
            <a:r>
              <a:rPr lang="en-US" altLang="ja-JP">
                <a:solidFill>
                  <a:srgbClr val="775F55"/>
                </a:solidFill>
              </a:rPr>
              <a:t>2009</a:t>
            </a:r>
          </a:p>
        </p:txBody>
      </p:sp>
      <p:sp>
        <p:nvSpPr>
          <p:cNvPr id="6" name="Rectangle 11"/>
          <p:cNvSpPr>
            <a:spLocks noGrp="1" noChangeArrowheads="1"/>
          </p:cNvSpPr>
          <p:nvPr>
            <p:ph type="sldNum" sz="quarter" idx="12"/>
          </p:nvPr>
        </p:nvSpPr>
        <p:spPr/>
        <p:txBody>
          <a:bodyPr/>
          <a:lstStyle>
            <a:lvl1pPr>
              <a:defRPr/>
            </a:lvl1pPr>
          </a:lstStyle>
          <a:p>
            <a:pPr>
              <a:defRPr/>
            </a:pPr>
            <a:fld id="{3ADECFFC-43EC-9B4A-8066-467F2BE6EB19}" type="slidenum">
              <a:rPr lang="en-US" altLang="ja-JP"/>
              <a:pPr>
                <a:defRPr/>
              </a:pPr>
              <a:t>‹#›</a:t>
            </a:fld>
            <a:endParaRPr lang="en-US" altLang="ja-JP"/>
          </a:p>
        </p:txBody>
      </p:sp>
    </p:spTree>
    <p:extLst>
      <p:ext uri="{BB962C8B-B14F-4D97-AF65-F5344CB8AC3E}">
        <p14:creationId xmlns:p14="http://schemas.microsoft.com/office/powerpoint/2010/main" val="217448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4" name="正方形/長方形 3"/>
          <p:cNvSpPr/>
          <p:nvPr/>
        </p:nvSpPr>
        <p:spPr bwMode="white">
          <a:xfrm>
            <a:off x="0" y="1524000"/>
            <a:ext cx="10287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15" y="1600200"/>
            <a:ext cx="1457325"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1543050" y="1600200"/>
            <a:ext cx="874395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3" name="テキスト プレースホルダー 2"/>
          <p:cNvSpPr>
            <a:spLocks noGrp="1"/>
          </p:cNvSpPr>
          <p:nvPr>
            <p:ph type="body" idx="1"/>
          </p:nvPr>
        </p:nvSpPr>
        <p:spPr>
          <a:xfrm>
            <a:off x="1543065" y="2743200"/>
            <a:ext cx="8013502"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マスター テキストの書式設定</a:t>
            </a:r>
          </a:p>
        </p:txBody>
      </p:sp>
      <p:sp>
        <p:nvSpPr>
          <p:cNvPr id="2" name="タイトル 1"/>
          <p:cNvSpPr>
            <a:spLocks noGrp="1"/>
          </p:cNvSpPr>
          <p:nvPr>
            <p:ph type="title"/>
          </p:nvPr>
        </p:nvSpPr>
        <p:spPr>
          <a:xfrm>
            <a:off x="1543050" y="1600200"/>
            <a:ext cx="8572500" cy="990600"/>
          </a:xfrm>
        </p:spPr>
        <p:txBody>
          <a:bodyPr/>
          <a:lstStyle>
            <a:lvl1pPr algn="l">
              <a:buNone/>
              <a:defRPr sz="4400" b="0" cap="none">
                <a:solidFill>
                  <a:srgbClr val="FFFFFF"/>
                </a:solidFill>
              </a:defRPr>
            </a:lvl1pPr>
          </a:lstStyle>
          <a:p>
            <a:r>
              <a:rPr lang="ja-JP" altLang="en-US"/>
              <a:t>マスター タイトルの書式設定</a:t>
            </a:r>
            <a:endParaRPr lang="en-US"/>
          </a:p>
        </p:txBody>
      </p:sp>
      <p:sp>
        <p:nvSpPr>
          <p:cNvPr id="7" name="日付プレースホルダー 11"/>
          <p:cNvSpPr>
            <a:spLocks noGrp="1"/>
          </p:cNvSpPr>
          <p:nvPr>
            <p:ph type="dt" sz="half" idx="10"/>
          </p:nvPr>
        </p:nvSpPr>
        <p:spPr/>
        <p:txBody>
          <a:bodyPr/>
          <a:lstStyle>
            <a:lvl1pPr>
              <a:defRPr/>
            </a:lvl1pPr>
          </a:lstStyle>
          <a:p>
            <a:pPr>
              <a:defRPr/>
            </a:pPr>
            <a:endParaRPr lang="en-US" altLang="ja-JP"/>
          </a:p>
        </p:txBody>
      </p:sp>
      <p:sp>
        <p:nvSpPr>
          <p:cNvPr id="8" name="スライド番号プレースホルダー 12"/>
          <p:cNvSpPr>
            <a:spLocks noGrp="1"/>
          </p:cNvSpPr>
          <p:nvPr>
            <p:ph type="sldNum" sz="quarter" idx="11"/>
          </p:nvPr>
        </p:nvSpPr>
        <p:spPr>
          <a:xfrm>
            <a:off x="15" y="1752630"/>
            <a:ext cx="1457325" cy="701675"/>
          </a:xfrm>
        </p:spPr>
        <p:txBody>
          <a:bodyPr>
            <a:noAutofit/>
          </a:bodyPr>
          <a:lstStyle>
            <a:lvl1pPr>
              <a:defRPr sz="2400"/>
            </a:lvl1pPr>
          </a:lstStyle>
          <a:p>
            <a:pPr>
              <a:defRPr/>
            </a:pPr>
            <a:fld id="{EF366194-C8DE-F248-8BEB-13E2B6230896}"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3740333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9" name="コンテンツ プレースホルダー 8"/>
          <p:cNvSpPr>
            <a:spLocks noGrp="1"/>
          </p:cNvSpPr>
          <p:nvPr>
            <p:ph sz="quarter" idx="1"/>
          </p:nvPr>
        </p:nvSpPr>
        <p:spPr>
          <a:xfrm>
            <a:off x="685815" y="1589567"/>
            <a:ext cx="4371975"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コンテンツ プレースホルダー 10"/>
          <p:cNvSpPr>
            <a:spLocks noGrp="1"/>
          </p:cNvSpPr>
          <p:nvPr>
            <p:ph sz="quarter" idx="2"/>
          </p:nvPr>
        </p:nvSpPr>
        <p:spPr>
          <a:xfrm>
            <a:off x="5450533" y="1589567"/>
            <a:ext cx="4371975"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7"/>
          <p:cNvSpPr>
            <a:spLocks noGrp="1"/>
          </p:cNvSpPr>
          <p:nvPr>
            <p:ph type="dt" sz="half" idx="10"/>
          </p:nvPr>
        </p:nvSpPr>
        <p:spPr/>
        <p:txBody>
          <a:bodyPr rtlCol="0"/>
          <a:lstStyle>
            <a:lvl1pPr>
              <a:defRPr/>
            </a:lvl1pPr>
          </a:lstStyle>
          <a:p>
            <a:pPr>
              <a:defRPr/>
            </a:pPr>
            <a:endParaRPr lang="en-US" altLang="ja-JP"/>
          </a:p>
        </p:txBody>
      </p:sp>
      <p:sp>
        <p:nvSpPr>
          <p:cNvPr id="6" name="スライド番号プレースホルダー 9"/>
          <p:cNvSpPr>
            <a:spLocks noGrp="1"/>
          </p:cNvSpPr>
          <p:nvPr>
            <p:ph type="sldNum" sz="quarter" idx="11"/>
          </p:nvPr>
        </p:nvSpPr>
        <p:spPr/>
        <p:txBody>
          <a:bodyPr/>
          <a:lstStyle>
            <a:lvl1pPr>
              <a:defRPr/>
            </a:lvl1pPr>
          </a:lstStyle>
          <a:p>
            <a:pPr>
              <a:defRPr/>
            </a:pPr>
            <a:fld id="{DBE7C1EC-5CB6-1B40-8DAC-7110F42B4F97}" type="slidenum">
              <a:rPr lang="en-US" altLang="ja-JP"/>
              <a:pPr>
                <a:defRPr/>
              </a:pPr>
              <a:t>‹#›</a:t>
            </a:fld>
            <a:endParaRPr lang="en-US" altLang="ja-JP"/>
          </a:p>
        </p:txBody>
      </p:sp>
      <p:sp>
        <p:nvSpPr>
          <p:cNvPr id="7" name="フッター プレースホルダー 11"/>
          <p:cNvSpPr>
            <a:spLocks noGrp="1"/>
          </p:cNvSpPr>
          <p:nvPr>
            <p:ph type="ftr" sz="quarter" idx="12"/>
          </p:nvPr>
        </p:nvSpPr>
        <p:spPr/>
        <p:txBody>
          <a:bodyPr rtlCol="0"/>
          <a:lstStyle>
            <a:lvl1pPr>
              <a:defRPr/>
            </a:lvl1pPr>
          </a:lstStyle>
          <a:p>
            <a:pPr>
              <a:defRPr/>
            </a:pPr>
            <a:endParaRPr lang="en-US" altLang="ja-JP"/>
          </a:p>
        </p:txBody>
      </p:sp>
    </p:spTree>
    <p:extLst>
      <p:ext uri="{BB962C8B-B14F-4D97-AF65-F5344CB8AC3E}">
        <p14:creationId xmlns:p14="http://schemas.microsoft.com/office/powerpoint/2010/main" val="2603981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0075" y="273050"/>
            <a:ext cx="9172575" cy="869950"/>
          </a:xfrm>
        </p:spPr>
        <p:txBody>
          <a:bodyPr/>
          <a:lstStyle>
            <a:lvl1pPr>
              <a:defRPr/>
            </a:lvl1pPr>
          </a:lstStyle>
          <a:p>
            <a:r>
              <a:rPr lang="ja-JP" altLang="en-US"/>
              <a:t>マスター タイトルの書式設定</a:t>
            </a:r>
            <a:endParaRPr lang="en-US"/>
          </a:p>
        </p:txBody>
      </p:sp>
      <p:sp>
        <p:nvSpPr>
          <p:cNvPr id="11" name="コンテンツ プレースホルダー 10"/>
          <p:cNvSpPr>
            <a:spLocks noGrp="1"/>
          </p:cNvSpPr>
          <p:nvPr>
            <p:ph sz="quarter" idx="2"/>
          </p:nvPr>
        </p:nvSpPr>
        <p:spPr>
          <a:xfrm>
            <a:off x="685815" y="2438400"/>
            <a:ext cx="4371975"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コンテンツ プレースホルダー 12"/>
          <p:cNvSpPr>
            <a:spLocks noGrp="1"/>
          </p:cNvSpPr>
          <p:nvPr>
            <p:ph sz="quarter" idx="4"/>
          </p:nvPr>
        </p:nvSpPr>
        <p:spPr>
          <a:xfrm>
            <a:off x="5400690" y="2438400"/>
            <a:ext cx="4371975"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6" name="テキスト プレースホルダー 15"/>
          <p:cNvSpPr>
            <a:spLocks noGrp="1"/>
          </p:cNvSpPr>
          <p:nvPr>
            <p:ph type="body" sz="quarter" idx="1"/>
          </p:nvPr>
        </p:nvSpPr>
        <p:spPr>
          <a:xfrm>
            <a:off x="685815" y="1752600"/>
            <a:ext cx="4371975" cy="640080"/>
          </a:xfrm>
          <a:solidFill>
            <a:schemeClr val="accent2"/>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15" name="テキスト プレースホルダー 14"/>
          <p:cNvSpPr>
            <a:spLocks noGrp="1"/>
          </p:cNvSpPr>
          <p:nvPr>
            <p:ph type="body" sz="quarter" idx="3"/>
          </p:nvPr>
        </p:nvSpPr>
        <p:spPr>
          <a:xfrm>
            <a:off x="5400690" y="1752600"/>
            <a:ext cx="4371975" cy="640080"/>
          </a:xfrm>
          <a:solidFill>
            <a:schemeClr val="accent4"/>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7" name="日付プレースホルダー 9"/>
          <p:cNvSpPr>
            <a:spLocks noGrp="1"/>
          </p:cNvSpPr>
          <p:nvPr>
            <p:ph type="dt" sz="half" idx="10"/>
          </p:nvPr>
        </p:nvSpPr>
        <p:spPr/>
        <p:txBody>
          <a:bodyPr rtlCol="0"/>
          <a:lstStyle>
            <a:lvl1pPr>
              <a:defRPr/>
            </a:lvl1pPr>
          </a:lstStyle>
          <a:p>
            <a:pPr>
              <a:defRPr/>
            </a:pPr>
            <a:endParaRPr lang="en-US" altLang="ja-JP"/>
          </a:p>
        </p:txBody>
      </p:sp>
      <p:sp>
        <p:nvSpPr>
          <p:cNvPr id="8" name="スライド番号プレースホルダー 11"/>
          <p:cNvSpPr>
            <a:spLocks noGrp="1"/>
          </p:cNvSpPr>
          <p:nvPr>
            <p:ph type="sldNum" sz="quarter" idx="11"/>
          </p:nvPr>
        </p:nvSpPr>
        <p:spPr/>
        <p:txBody>
          <a:bodyPr/>
          <a:lstStyle>
            <a:lvl1pPr>
              <a:defRPr/>
            </a:lvl1pPr>
          </a:lstStyle>
          <a:p>
            <a:pPr>
              <a:defRPr/>
            </a:pPr>
            <a:fld id="{2E42A8AD-003A-AC45-8F58-FC8156EF584A}"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rtlCol="0"/>
          <a:lstStyle>
            <a:lvl1pPr>
              <a:defRPr/>
            </a:lvl1pPr>
          </a:lstStyle>
          <a:p>
            <a:pPr>
              <a:defRPr/>
            </a:pPr>
            <a:endParaRPr lang="en-US" altLang="ja-JP"/>
          </a:p>
        </p:txBody>
      </p:sp>
    </p:spTree>
    <p:extLst>
      <p:ext uri="{BB962C8B-B14F-4D97-AF65-F5344CB8AC3E}">
        <p14:creationId xmlns:p14="http://schemas.microsoft.com/office/powerpoint/2010/main" val="160191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日付プレースホルダー 1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22"/>
          <p:cNvSpPr>
            <a:spLocks noGrp="1"/>
          </p:cNvSpPr>
          <p:nvPr>
            <p:ph type="sldNum" sz="quarter" idx="12"/>
          </p:nvPr>
        </p:nvSpPr>
        <p:spPr/>
        <p:txBody>
          <a:bodyPr/>
          <a:lstStyle>
            <a:lvl1pPr>
              <a:defRPr/>
            </a:lvl1pPr>
          </a:lstStyle>
          <a:p>
            <a:pPr>
              <a:defRPr/>
            </a:pPr>
            <a:fld id="{9AF6D741-7EAC-2D4F-9353-BF6A0AA6E8FC}" type="slidenum">
              <a:rPr lang="en-US" altLang="ja-JP"/>
              <a:pPr>
                <a:defRPr/>
              </a:pPr>
              <a:t>‹#›</a:t>
            </a:fld>
            <a:endParaRPr lang="en-US" altLang="ja-JP"/>
          </a:p>
        </p:txBody>
      </p:sp>
    </p:spTree>
    <p:extLst>
      <p:ext uri="{BB962C8B-B14F-4D97-AF65-F5344CB8AC3E}">
        <p14:creationId xmlns:p14="http://schemas.microsoft.com/office/powerpoint/2010/main" val="378399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3"/>
          <p:cNvSpPr>
            <a:spLocks noGrp="1"/>
          </p:cNvSpPr>
          <p:nvPr>
            <p:ph type="sldNum" sz="quarter" idx="12"/>
          </p:nvPr>
        </p:nvSpPr>
        <p:spPr>
          <a:xfrm>
            <a:off x="15" y="6248400"/>
            <a:ext cx="600075" cy="381000"/>
          </a:xfrm>
        </p:spPr>
        <p:txBody>
          <a:bodyPr/>
          <a:lstStyle>
            <a:lvl1pPr>
              <a:defRPr>
                <a:solidFill>
                  <a:schemeClr val="tx2"/>
                </a:solidFill>
              </a:defRPr>
            </a:lvl1pPr>
          </a:lstStyle>
          <a:p>
            <a:pPr>
              <a:defRPr/>
            </a:pPr>
            <a:fld id="{B23BF164-946E-FD43-B753-1083B44406AA}" type="slidenum">
              <a:rPr lang="en-US" altLang="ja-JP"/>
              <a:pPr>
                <a:defRPr/>
              </a:pPr>
              <a:t>‹#›</a:t>
            </a:fld>
            <a:endParaRPr lang="en-US" altLang="ja-JP"/>
          </a:p>
        </p:txBody>
      </p:sp>
    </p:spTree>
    <p:extLst>
      <p:ext uri="{BB962C8B-B14F-4D97-AF65-F5344CB8AC3E}">
        <p14:creationId xmlns:p14="http://schemas.microsoft.com/office/powerpoint/2010/main" val="132107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7" y="273050"/>
            <a:ext cx="9086850" cy="869950"/>
          </a:xfrm>
        </p:spPr>
        <p:txBody>
          <a:bodyPr/>
          <a:lstStyle>
            <a:lvl1pPr algn="l">
              <a:buNone/>
              <a:defRPr sz="4400" b="0"/>
            </a:lvl1pPr>
          </a:lstStyle>
          <a:p>
            <a:r>
              <a:rPr lang="ja-JP" altLang="en-US"/>
              <a:t>マスター タイトルの書式設定</a:t>
            </a:r>
            <a:endParaRPr lang="en-US"/>
          </a:p>
        </p:txBody>
      </p:sp>
      <p:sp>
        <p:nvSpPr>
          <p:cNvPr id="3" name="テキスト プレースホルダー 2"/>
          <p:cNvSpPr>
            <a:spLocks noGrp="1"/>
          </p:cNvSpPr>
          <p:nvPr>
            <p:ph type="body" idx="2"/>
          </p:nvPr>
        </p:nvSpPr>
        <p:spPr>
          <a:xfrm>
            <a:off x="685800" y="1752600"/>
            <a:ext cx="1800225"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ja-JP" altLang="en-US"/>
              <a:t>マスター テキストの書式設定</a:t>
            </a:r>
          </a:p>
        </p:txBody>
      </p:sp>
      <p:sp>
        <p:nvSpPr>
          <p:cNvPr id="9" name="コンテンツ プレースホルダー 8"/>
          <p:cNvSpPr>
            <a:spLocks noGrp="1"/>
          </p:cNvSpPr>
          <p:nvPr>
            <p:ph sz="quarter" idx="1"/>
          </p:nvPr>
        </p:nvSpPr>
        <p:spPr>
          <a:xfrm>
            <a:off x="2657475" y="1752600"/>
            <a:ext cx="7200900" cy="4419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1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22"/>
          <p:cNvSpPr>
            <a:spLocks noGrp="1"/>
          </p:cNvSpPr>
          <p:nvPr>
            <p:ph type="sldNum" sz="quarter" idx="12"/>
          </p:nvPr>
        </p:nvSpPr>
        <p:spPr/>
        <p:txBody>
          <a:bodyPr/>
          <a:lstStyle>
            <a:lvl1pPr>
              <a:defRPr/>
            </a:lvl1pPr>
          </a:lstStyle>
          <a:p>
            <a:pPr>
              <a:defRPr/>
            </a:pPr>
            <a:fld id="{FC280ED2-9EFB-8D4E-9F6C-C93103CCF1C0}" type="slidenum">
              <a:rPr lang="en-US" altLang="ja-JP"/>
              <a:pPr>
                <a:defRPr/>
              </a:pPr>
              <a:t>‹#›</a:t>
            </a:fld>
            <a:endParaRPr lang="en-US" altLang="ja-JP"/>
          </a:p>
        </p:txBody>
      </p:sp>
    </p:spTree>
    <p:extLst>
      <p:ext uri="{BB962C8B-B14F-4D97-AF65-F5344CB8AC3E}">
        <p14:creationId xmlns:p14="http://schemas.microsoft.com/office/powerpoint/2010/main" val="365960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3">
        <a:schemeClr val="bg2"/>
      </p:bgRef>
    </p:bg>
    <p:spTree>
      <p:nvGrpSpPr>
        <p:cNvPr id="1" name=""/>
        <p:cNvGrpSpPr/>
        <p:nvPr/>
      </p:nvGrpSpPr>
      <p:grpSpPr>
        <a:xfrm>
          <a:off x="0" y="0"/>
          <a:ext cx="0" cy="0"/>
          <a:chOff x="0" y="0"/>
          <a:chExt cx="0" cy="0"/>
        </a:xfrm>
      </p:grpSpPr>
      <p:sp>
        <p:nvSpPr>
          <p:cNvPr id="5" name="正方形/長方形 4"/>
          <p:cNvSpPr/>
          <p:nvPr/>
        </p:nvSpPr>
        <p:spPr bwMode="white">
          <a:xfrm>
            <a:off x="-9525" y="4572030"/>
            <a:ext cx="10287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9525" y="4664075"/>
            <a:ext cx="1644650"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正方形/長方形 6"/>
          <p:cNvSpPr/>
          <p:nvPr/>
        </p:nvSpPr>
        <p:spPr>
          <a:xfrm>
            <a:off x="1738329" y="4654550"/>
            <a:ext cx="8548687"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正方形/長方形 7"/>
          <p:cNvSpPr/>
          <p:nvPr/>
        </p:nvSpPr>
        <p:spPr bwMode="white">
          <a:xfrm>
            <a:off x="1628785" y="3"/>
            <a:ext cx="1127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4" name="テキスト プレースホルダー 3"/>
          <p:cNvSpPr>
            <a:spLocks noGrp="1"/>
          </p:cNvSpPr>
          <p:nvPr>
            <p:ph type="body" sz="half" idx="2"/>
          </p:nvPr>
        </p:nvSpPr>
        <p:spPr>
          <a:xfrm>
            <a:off x="1800225" y="5486400"/>
            <a:ext cx="8229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ja-JP" altLang="en-US"/>
              <a:t>マスター テキストの書式設定</a:t>
            </a:r>
          </a:p>
        </p:txBody>
      </p:sp>
      <p:sp>
        <p:nvSpPr>
          <p:cNvPr id="2" name="タイトル 1"/>
          <p:cNvSpPr>
            <a:spLocks noGrp="1"/>
          </p:cNvSpPr>
          <p:nvPr>
            <p:ph type="title"/>
          </p:nvPr>
        </p:nvSpPr>
        <p:spPr>
          <a:xfrm>
            <a:off x="1800225" y="4648200"/>
            <a:ext cx="8229600" cy="685800"/>
          </a:xfrm>
        </p:spPr>
        <p:txBody>
          <a:bodyPr/>
          <a:lstStyle>
            <a:lvl1pPr algn="l">
              <a:buNone/>
              <a:defRPr sz="2800" b="0">
                <a:solidFill>
                  <a:srgbClr val="FFFFFF"/>
                </a:solidFill>
              </a:defRPr>
            </a:lvl1pPr>
          </a:lstStyle>
          <a:p>
            <a:r>
              <a:rPr lang="ja-JP" altLang="en-US"/>
              <a:t>マスター タイトルの書式設定</a:t>
            </a:r>
            <a:endParaRPr lang="en-US"/>
          </a:p>
        </p:txBody>
      </p:sp>
      <p:sp>
        <p:nvSpPr>
          <p:cNvPr id="3" name="図プレースホルダー 2"/>
          <p:cNvSpPr>
            <a:spLocks noGrp="1"/>
          </p:cNvSpPr>
          <p:nvPr>
            <p:ph type="pic" idx="1"/>
          </p:nvPr>
        </p:nvSpPr>
        <p:spPr>
          <a:xfrm>
            <a:off x="1755662" y="0"/>
            <a:ext cx="8531352" cy="4568952"/>
          </a:xfrm>
          <a:solidFill>
            <a:schemeClr val="accent1">
              <a:tint val="40000"/>
            </a:schemeClr>
          </a:solidFill>
          <a:ln>
            <a:noFill/>
          </a:ln>
        </p:spPr>
        <p:txBody>
          <a:bodyPr>
            <a:normAutofit/>
          </a:bodyPr>
          <a:lstStyle>
            <a:lvl1pPr marL="0" indent="0">
              <a:buNone/>
              <a:defRPr sz="3200"/>
            </a:lvl1pPr>
          </a:lstStyle>
          <a:p>
            <a:pPr lvl="0"/>
            <a:r>
              <a:rPr lang="ja-JP" altLang="en-US" noProof="0"/>
              <a:t>プレースホルダーまでドラッグするかアイコンをクリックして図を追加</a:t>
            </a:r>
            <a:endParaRPr lang="en-US" noProof="0" dirty="0"/>
          </a:p>
        </p:txBody>
      </p:sp>
      <p:sp>
        <p:nvSpPr>
          <p:cNvPr id="9" name="日付プレースホルダー 11"/>
          <p:cNvSpPr>
            <a:spLocks noGrp="1"/>
          </p:cNvSpPr>
          <p:nvPr>
            <p:ph type="dt" sz="half" idx="10"/>
          </p:nvPr>
        </p:nvSpPr>
        <p:spPr>
          <a:xfrm>
            <a:off x="7029466" y="6248430"/>
            <a:ext cx="3000375" cy="365125"/>
          </a:xfrm>
        </p:spPr>
        <p:txBody>
          <a:bodyPr rtlCol="0"/>
          <a:lstStyle>
            <a:lvl1pPr>
              <a:defRPr/>
            </a:lvl1pPr>
          </a:lstStyle>
          <a:p>
            <a:pPr>
              <a:defRPr/>
            </a:pPr>
            <a:endParaRPr lang="en-US" altLang="ja-JP"/>
          </a:p>
        </p:txBody>
      </p:sp>
      <p:sp>
        <p:nvSpPr>
          <p:cNvPr id="10" name="スライド番号プレースホルダー 12"/>
          <p:cNvSpPr>
            <a:spLocks noGrp="1"/>
          </p:cNvSpPr>
          <p:nvPr>
            <p:ph type="sldNum" sz="quarter" idx="11"/>
          </p:nvPr>
        </p:nvSpPr>
        <p:spPr>
          <a:xfrm>
            <a:off x="16" y="4667280"/>
            <a:ext cx="1628775" cy="663575"/>
          </a:xfrm>
        </p:spPr>
        <p:txBody>
          <a:bodyPr/>
          <a:lstStyle>
            <a:lvl1pPr>
              <a:defRPr sz="2800"/>
            </a:lvl1pPr>
          </a:lstStyle>
          <a:p>
            <a:pPr>
              <a:defRPr/>
            </a:pPr>
            <a:fld id="{5793648B-66E2-D74B-A1D6-8CA227EE7A78}" type="slidenum">
              <a:rPr lang="en-US" altLang="ja-JP"/>
              <a:pPr>
                <a:defRPr/>
              </a:pPr>
              <a:t>‹#›</a:t>
            </a:fld>
            <a:endParaRPr lang="en-US" altLang="ja-JP"/>
          </a:p>
        </p:txBody>
      </p:sp>
      <p:sp>
        <p:nvSpPr>
          <p:cNvPr id="11" name="フッター プレースホルダー 13"/>
          <p:cNvSpPr>
            <a:spLocks noGrp="1"/>
          </p:cNvSpPr>
          <p:nvPr>
            <p:ph type="ftr" sz="quarter" idx="12"/>
          </p:nvPr>
        </p:nvSpPr>
        <p:spPr>
          <a:xfrm>
            <a:off x="1800225" y="6248430"/>
            <a:ext cx="5143500" cy="365125"/>
          </a:xfrm>
        </p:spPr>
        <p:txBody>
          <a:bodyPr rtlCol="0"/>
          <a:lstStyle>
            <a:lvl1pPr>
              <a:defRPr/>
            </a:lvl1pPr>
          </a:lstStyle>
          <a:p>
            <a:pPr>
              <a:defRPr/>
            </a:pPr>
            <a:endParaRPr lang="en-US" altLang="ja-JP"/>
          </a:p>
        </p:txBody>
      </p:sp>
    </p:spTree>
    <p:extLst>
      <p:ext uri="{BB962C8B-B14F-4D97-AF65-F5344CB8AC3E}">
        <p14:creationId xmlns:p14="http://schemas.microsoft.com/office/powerpoint/2010/main" val="2722173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21"/>
          <p:cNvSpPr>
            <a:spLocks noGrp="1"/>
          </p:cNvSpPr>
          <p:nvPr>
            <p:ph type="title"/>
          </p:nvPr>
        </p:nvSpPr>
        <p:spPr bwMode="auto">
          <a:xfrm>
            <a:off x="685800" y="228600"/>
            <a:ext cx="917257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p>
        </p:txBody>
      </p:sp>
      <p:sp>
        <p:nvSpPr>
          <p:cNvPr id="1027" name="テキスト プレースホルダー 12"/>
          <p:cNvSpPr>
            <a:spLocks noGrp="1"/>
          </p:cNvSpPr>
          <p:nvPr>
            <p:ph type="body" idx="1"/>
          </p:nvPr>
        </p:nvSpPr>
        <p:spPr bwMode="auto">
          <a:xfrm>
            <a:off x="688975" y="1600206"/>
            <a:ext cx="9172575"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4" name="日付プレースホルダー 13"/>
          <p:cNvSpPr>
            <a:spLocks noGrp="1"/>
          </p:cNvSpPr>
          <p:nvPr>
            <p:ph type="dt" sz="half" idx="2"/>
          </p:nvPr>
        </p:nvSpPr>
        <p:spPr>
          <a:xfrm>
            <a:off x="6858015" y="6248430"/>
            <a:ext cx="3000375" cy="365125"/>
          </a:xfrm>
          <a:prstGeom prst="rect">
            <a:avLst/>
          </a:prstGeom>
        </p:spPr>
        <p:txBody>
          <a:bodyPr vert="horz" anchor="ctr" anchorCtr="0"/>
          <a:lstStyle>
            <a:lvl1pPr algn="l" eaLnBrk="1" latinLnBrk="0" hangingPunct="1">
              <a:defRPr kumimoji="0" sz="1400">
                <a:solidFill>
                  <a:schemeClr val="tx2"/>
                </a:solidFill>
                <a:latin typeface="Times" charset="0"/>
                <a:ea typeface="Osaka" charset="0"/>
                <a:cs typeface="Osaka" charset="0"/>
              </a:defRPr>
            </a:lvl1pPr>
          </a:lstStyle>
          <a:p>
            <a:pPr>
              <a:defRPr/>
            </a:pPr>
            <a:endParaRPr lang="en-US" altLang="ja-JP"/>
          </a:p>
        </p:txBody>
      </p:sp>
      <p:sp>
        <p:nvSpPr>
          <p:cNvPr id="3" name="フッター プレースホルダー 2"/>
          <p:cNvSpPr>
            <a:spLocks noGrp="1"/>
          </p:cNvSpPr>
          <p:nvPr>
            <p:ph type="ftr" sz="quarter" idx="3"/>
          </p:nvPr>
        </p:nvSpPr>
        <p:spPr>
          <a:xfrm>
            <a:off x="685815" y="6248430"/>
            <a:ext cx="6099175" cy="365125"/>
          </a:xfrm>
          <a:prstGeom prst="rect">
            <a:avLst/>
          </a:prstGeom>
        </p:spPr>
        <p:txBody>
          <a:bodyPr vert="horz" anchor="ctr"/>
          <a:lstStyle>
            <a:lvl1pPr algn="r" eaLnBrk="1" latinLnBrk="0" hangingPunct="1">
              <a:defRPr kumimoji="0" sz="1400">
                <a:solidFill>
                  <a:schemeClr val="tx2"/>
                </a:solidFill>
                <a:latin typeface="Times" charset="0"/>
                <a:ea typeface="Osaka" charset="0"/>
                <a:cs typeface="Osaka" charset="0"/>
              </a:defRPr>
            </a:lvl1pPr>
          </a:lstStyle>
          <a:p>
            <a:pPr>
              <a:defRPr/>
            </a:pPr>
            <a:endParaRPr lang="en-US" altLang="ja-JP"/>
          </a:p>
        </p:txBody>
      </p:sp>
      <p:sp>
        <p:nvSpPr>
          <p:cNvPr id="7" name="正方形/長方形 6"/>
          <p:cNvSpPr/>
          <p:nvPr/>
        </p:nvSpPr>
        <p:spPr bwMode="white">
          <a:xfrm>
            <a:off x="0" y="1235075"/>
            <a:ext cx="10287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正方形/長方形 7"/>
          <p:cNvSpPr/>
          <p:nvPr/>
        </p:nvSpPr>
        <p:spPr>
          <a:xfrm>
            <a:off x="15" y="1279525"/>
            <a:ext cx="60007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正方形/長方形 8"/>
          <p:cNvSpPr/>
          <p:nvPr/>
        </p:nvSpPr>
        <p:spPr>
          <a:xfrm>
            <a:off x="665163" y="1279525"/>
            <a:ext cx="9621837"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23" name="スライド番号プレースホルダー 22"/>
          <p:cNvSpPr>
            <a:spLocks noGrp="1"/>
          </p:cNvSpPr>
          <p:nvPr>
            <p:ph type="sldNum" sz="quarter" idx="4"/>
          </p:nvPr>
        </p:nvSpPr>
        <p:spPr>
          <a:xfrm>
            <a:off x="15" y="1271618"/>
            <a:ext cx="600075" cy="244475"/>
          </a:xfrm>
          <a:prstGeom prst="rect">
            <a:avLst/>
          </a:prstGeom>
        </p:spPr>
        <p:txBody>
          <a:bodyPr vert="horz" wrap="square" lIns="91440" tIns="45720" rIns="91440" bIns="45720" numCol="1" anchor="ctr" anchorCtr="0" compatLnSpc="1">
            <a:prstTxWarp prst="textNoShape">
              <a:avLst/>
            </a:prstTxWarp>
            <a:normAutofit/>
          </a:bodyPr>
          <a:lstStyle>
            <a:lvl1pPr algn="ctr">
              <a:defRPr kumimoji="0" sz="1400" b="1">
                <a:solidFill>
                  <a:srgbClr val="FFFFFF"/>
                </a:solidFill>
              </a:defRPr>
            </a:lvl1pPr>
          </a:lstStyle>
          <a:p>
            <a:pPr>
              <a:defRPr/>
            </a:pPr>
            <a:fld id="{24B47133-360C-CF42-888E-88CB1C41C33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8611" r:id="rId1"/>
    <p:sldLayoutId id="2147488596" r:id="rId2"/>
    <p:sldLayoutId id="2147488612" r:id="rId3"/>
    <p:sldLayoutId id="2147488613" r:id="rId4"/>
    <p:sldLayoutId id="2147488614" r:id="rId5"/>
    <p:sldLayoutId id="2147488597" r:id="rId6"/>
    <p:sldLayoutId id="2147488615" r:id="rId7"/>
    <p:sldLayoutId id="2147488598" r:id="rId8"/>
    <p:sldLayoutId id="2147488616" r:id="rId9"/>
    <p:sldLayoutId id="2147488599" r:id="rId10"/>
    <p:sldLayoutId id="2147488617" r:id="rId11"/>
    <p:sldLayoutId id="2147488618" r:id="rId12"/>
    <p:sldLayoutId id="2147488642" r:id="rId13"/>
    <p:sldLayoutId id="2147488669" r:id="rId14"/>
  </p:sldLayoutIdLst>
  <p:txStyles>
    <p:titleStyle>
      <a:lvl1pPr algn="l" rtl="0" eaLnBrk="0" fontAlgn="base" hangingPunct="0">
        <a:spcBef>
          <a:spcPct val="0"/>
        </a:spcBef>
        <a:spcAft>
          <a:spcPct val="0"/>
        </a:spcAft>
        <a:defRPr kumimoji="1" sz="4400" kern="12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kumimoji="1" sz="2900" kern="1200">
          <a:solidFill>
            <a:schemeClr val="tx1"/>
          </a:solidFill>
          <a:latin typeface="+mn-lt"/>
          <a:ea typeface="+mn-ea"/>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kumimoji="1"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kumimoji="1"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kumimoji="1"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kumimoji="1"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1"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1"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1"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1" sz="18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21"/>
          <p:cNvSpPr>
            <a:spLocks noGrp="1"/>
          </p:cNvSpPr>
          <p:nvPr>
            <p:ph type="title"/>
          </p:nvPr>
        </p:nvSpPr>
        <p:spPr bwMode="auto">
          <a:xfrm>
            <a:off x="685800" y="228600"/>
            <a:ext cx="917257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p>
        </p:txBody>
      </p:sp>
      <p:sp>
        <p:nvSpPr>
          <p:cNvPr id="1027" name="テキスト プレースホルダー 12"/>
          <p:cNvSpPr>
            <a:spLocks noGrp="1"/>
          </p:cNvSpPr>
          <p:nvPr>
            <p:ph type="body" idx="1"/>
          </p:nvPr>
        </p:nvSpPr>
        <p:spPr bwMode="auto">
          <a:xfrm>
            <a:off x="688975" y="1600206"/>
            <a:ext cx="9172575"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4" name="日付プレースホルダー 13"/>
          <p:cNvSpPr>
            <a:spLocks noGrp="1"/>
          </p:cNvSpPr>
          <p:nvPr>
            <p:ph type="dt" sz="half" idx="2"/>
          </p:nvPr>
        </p:nvSpPr>
        <p:spPr>
          <a:xfrm>
            <a:off x="6858018" y="6248436"/>
            <a:ext cx="3000375" cy="365125"/>
          </a:xfrm>
          <a:prstGeom prst="rect">
            <a:avLst/>
          </a:prstGeom>
        </p:spPr>
        <p:txBody>
          <a:bodyPr vert="horz" anchor="ctr" anchorCtr="0"/>
          <a:lstStyle>
            <a:lvl1pPr algn="l" eaLnBrk="1" latinLnBrk="0" hangingPunct="1">
              <a:defRPr kumimoji="0" sz="1400">
                <a:solidFill>
                  <a:schemeClr val="tx2"/>
                </a:solidFill>
                <a:latin typeface="Times" charset="0"/>
                <a:ea typeface="Osaka" charset="0"/>
                <a:cs typeface="Osaka" charset="0"/>
              </a:defRPr>
            </a:lvl1pPr>
          </a:lstStyle>
          <a:p>
            <a:pPr>
              <a:defRPr/>
            </a:pPr>
            <a:endParaRPr lang="en-US" altLang="ja-JP">
              <a:solidFill>
                <a:srgbClr val="775F55"/>
              </a:solidFill>
            </a:endParaRPr>
          </a:p>
        </p:txBody>
      </p:sp>
      <p:sp>
        <p:nvSpPr>
          <p:cNvPr id="3" name="フッター プレースホルダー 2"/>
          <p:cNvSpPr>
            <a:spLocks noGrp="1"/>
          </p:cNvSpPr>
          <p:nvPr>
            <p:ph type="ftr" sz="quarter" idx="3"/>
          </p:nvPr>
        </p:nvSpPr>
        <p:spPr>
          <a:xfrm>
            <a:off x="685818" y="6248436"/>
            <a:ext cx="6099175" cy="365125"/>
          </a:xfrm>
          <a:prstGeom prst="rect">
            <a:avLst/>
          </a:prstGeom>
        </p:spPr>
        <p:txBody>
          <a:bodyPr vert="horz" anchor="ctr"/>
          <a:lstStyle>
            <a:lvl1pPr algn="r" eaLnBrk="1" latinLnBrk="0" hangingPunct="1">
              <a:defRPr kumimoji="0" sz="1400">
                <a:solidFill>
                  <a:schemeClr val="tx2"/>
                </a:solidFill>
                <a:latin typeface="Times" charset="0"/>
                <a:ea typeface="Osaka" charset="0"/>
                <a:cs typeface="Osaka" charset="0"/>
              </a:defRPr>
            </a:lvl1pPr>
          </a:lstStyle>
          <a:p>
            <a:pPr>
              <a:defRPr/>
            </a:pPr>
            <a:endParaRPr lang="en-US" altLang="ja-JP">
              <a:solidFill>
                <a:srgbClr val="775F55"/>
              </a:solidFill>
            </a:endParaRPr>
          </a:p>
        </p:txBody>
      </p:sp>
      <p:sp>
        <p:nvSpPr>
          <p:cNvPr id="7" name="正方形/長方形 6"/>
          <p:cNvSpPr/>
          <p:nvPr/>
        </p:nvSpPr>
        <p:spPr bwMode="white">
          <a:xfrm>
            <a:off x="0" y="1235075"/>
            <a:ext cx="10287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8" name="正方形/長方形 7"/>
          <p:cNvSpPr/>
          <p:nvPr/>
        </p:nvSpPr>
        <p:spPr>
          <a:xfrm>
            <a:off x="18" y="1279525"/>
            <a:ext cx="60007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9" name="正方形/長方形 8"/>
          <p:cNvSpPr/>
          <p:nvPr/>
        </p:nvSpPr>
        <p:spPr>
          <a:xfrm>
            <a:off x="665163" y="1279525"/>
            <a:ext cx="9621837"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solidFill>
                <a:prstClr val="white"/>
              </a:solidFill>
              <a:latin typeface="Tw Cen MT"/>
            </a:endParaRPr>
          </a:p>
        </p:txBody>
      </p:sp>
      <p:sp>
        <p:nvSpPr>
          <p:cNvPr id="23" name="スライド番号プレースホルダー 22"/>
          <p:cNvSpPr>
            <a:spLocks noGrp="1"/>
          </p:cNvSpPr>
          <p:nvPr>
            <p:ph type="sldNum" sz="quarter" idx="4"/>
          </p:nvPr>
        </p:nvSpPr>
        <p:spPr>
          <a:xfrm>
            <a:off x="18" y="1271624"/>
            <a:ext cx="600075" cy="244475"/>
          </a:xfrm>
          <a:prstGeom prst="rect">
            <a:avLst/>
          </a:prstGeom>
        </p:spPr>
        <p:txBody>
          <a:bodyPr vert="horz" wrap="square" lIns="91440" tIns="45720" rIns="91440" bIns="45720" numCol="1" anchor="ctr" anchorCtr="0" compatLnSpc="1">
            <a:prstTxWarp prst="textNoShape">
              <a:avLst/>
            </a:prstTxWarp>
            <a:normAutofit/>
          </a:bodyPr>
          <a:lstStyle>
            <a:lvl1pPr algn="ctr">
              <a:defRPr kumimoji="0" sz="1400" b="1">
                <a:solidFill>
                  <a:srgbClr val="FFFFFF"/>
                </a:solidFill>
              </a:defRPr>
            </a:lvl1pPr>
          </a:lstStyle>
          <a:p>
            <a:pPr>
              <a:defRPr/>
            </a:pPr>
            <a:fld id="{24B47133-360C-CF42-888E-88CB1C41C33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8644" r:id="rId1"/>
    <p:sldLayoutId id="2147488645" r:id="rId2"/>
    <p:sldLayoutId id="2147488646" r:id="rId3"/>
    <p:sldLayoutId id="2147488647" r:id="rId4"/>
    <p:sldLayoutId id="2147488648" r:id="rId5"/>
    <p:sldLayoutId id="2147488649" r:id="rId6"/>
    <p:sldLayoutId id="2147488650" r:id="rId7"/>
    <p:sldLayoutId id="2147488651" r:id="rId8"/>
    <p:sldLayoutId id="2147488652" r:id="rId9"/>
    <p:sldLayoutId id="2147488653" r:id="rId10"/>
    <p:sldLayoutId id="2147488654" r:id="rId11"/>
    <p:sldLayoutId id="2147488655" r:id="rId12"/>
    <p:sldLayoutId id="2147488656" r:id="rId13"/>
  </p:sldLayoutIdLst>
  <p:txStyles>
    <p:titleStyle>
      <a:lvl1pPr algn="l" rtl="0" eaLnBrk="0" fontAlgn="base" hangingPunct="0">
        <a:spcBef>
          <a:spcPct val="0"/>
        </a:spcBef>
        <a:spcAft>
          <a:spcPct val="0"/>
        </a:spcAft>
        <a:defRPr kumimoji="1" sz="4400" kern="12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kumimoji="1" sz="2900" kern="1200">
          <a:solidFill>
            <a:schemeClr val="tx1"/>
          </a:solidFill>
          <a:latin typeface="+mn-lt"/>
          <a:ea typeface="+mn-ea"/>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kumimoji="1"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kumimoji="1"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kumimoji="1"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kumimoji="1"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1"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1"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1"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1" sz="18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customXml" Target="../ink/ink2.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hyperlink" Target="http://www.fumira.jp/cut/kazoku/file10.ht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テキスト プレースホルダー 1"/>
          <p:cNvSpPr>
            <a:spLocks noGrp="1"/>
          </p:cNvSpPr>
          <p:nvPr>
            <p:ph type="body" idx="1"/>
          </p:nvPr>
        </p:nvSpPr>
        <p:spPr>
          <a:xfrm>
            <a:off x="1543050" y="2743200"/>
            <a:ext cx="8013700" cy="1673225"/>
          </a:xfrm>
        </p:spPr>
        <p:txBody>
          <a:bodyPr/>
          <a:lstStyle/>
          <a:p>
            <a:pPr eaLnBrk="1" hangingPunct="1"/>
            <a:endParaRPr lang="ja-JP" altLang="en-US">
              <a:latin typeface="Tw Cen MT" charset="0"/>
              <a:ea typeface="ＭＳ Ｐゴシック" charset="0"/>
            </a:endParaRPr>
          </a:p>
        </p:txBody>
      </p:sp>
      <p:sp>
        <p:nvSpPr>
          <p:cNvPr id="64514" name="タイトル 2"/>
          <p:cNvSpPr>
            <a:spLocks noGrp="1"/>
          </p:cNvSpPr>
          <p:nvPr>
            <p:ph type="title"/>
          </p:nvPr>
        </p:nvSpPr>
        <p:spPr/>
        <p:txBody>
          <a:bodyPr/>
          <a:lstStyle/>
          <a:p>
            <a:pPr eaLnBrk="1" hangingPunct="1"/>
            <a:r>
              <a:rPr lang="ja-JP" altLang="en-US" dirty="0">
                <a:latin typeface="Tw Cen MT" charset="0"/>
                <a:ea typeface="ＭＳ Ｐゴシック" charset="0"/>
              </a:rPr>
              <a:t>結核の</a:t>
            </a:r>
            <a:r>
              <a:rPr lang="en-US" altLang="en-US" dirty="0">
                <a:latin typeface="Tw Cen MT" charset="0"/>
                <a:ea typeface="ＭＳ Ｐゴシック" charset="0"/>
              </a:rPr>
              <a:t>診断と治療</a:t>
            </a:r>
            <a:endParaRPr lang="ja-JP" altLang="en-US" dirty="0">
              <a:latin typeface="Tw Cen MT"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タイトル 1"/>
          <p:cNvSpPr>
            <a:spLocks noGrp="1"/>
          </p:cNvSpPr>
          <p:nvPr>
            <p:ph type="title"/>
          </p:nvPr>
        </p:nvSpPr>
        <p:spPr/>
        <p:txBody>
          <a:bodyPr>
            <a:normAutofit/>
          </a:bodyPr>
          <a:lstStyle/>
          <a:p>
            <a:r>
              <a:rPr lang="ja-JP" altLang="en-US" sz="4000">
                <a:latin typeface="Tw Cen MT" charset="0"/>
                <a:ea typeface="ＭＳ Ｐゴシック" charset="0"/>
                <a:cs typeface="ＭＳ Ｐゴシック" charset="0"/>
              </a:rPr>
              <a:t>受診から登録までの遅れ</a:t>
            </a:r>
          </a:p>
        </p:txBody>
      </p:sp>
      <p:graphicFrame>
        <p:nvGraphicFramePr>
          <p:cNvPr id="10" name="グラフ 9">
            <a:extLst>
              <a:ext uri="{FF2B5EF4-FFF2-40B4-BE49-F238E27FC236}">
                <a16:creationId xmlns:a16="http://schemas.microsoft.com/office/drawing/2014/main" id="{78B8DF98-5775-A71E-333A-BAD1082C55AE}"/>
              </a:ext>
            </a:extLst>
          </p:cNvPr>
          <p:cNvGraphicFramePr/>
          <p:nvPr>
            <p:extLst>
              <p:ext uri="{D42A27DB-BD31-4B8C-83A1-F6EECF244321}">
                <p14:modId xmlns:p14="http://schemas.microsoft.com/office/powerpoint/2010/main" val="3188700152"/>
              </p:ext>
            </p:extLst>
          </p:nvPr>
        </p:nvGraphicFramePr>
        <p:xfrm>
          <a:off x="102940" y="2057399"/>
          <a:ext cx="4896544" cy="3819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BC713B22-93CF-EE34-167F-BE23082E0D9B}"/>
              </a:ext>
            </a:extLst>
          </p:cNvPr>
          <p:cNvGraphicFramePr/>
          <p:nvPr>
            <p:extLst>
              <p:ext uri="{D42A27DB-BD31-4B8C-83A1-F6EECF244321}">
                <p14:modId xmlns:p14="http://schemas.microsoft.com/office/powerpoint/2010/main" val="3242154530"/>
              </p:ext>
            </p:extLst>
          </p:nvPr>
        </p:nvGraphicFramePr>
        <p:xfrm>
          <a:off x="5393518" y="2057398"/>
          <a:ext cx="4790541" cy="389498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再投与時の抗結核剤をどうする？</a:t>
            </a:r>
          </a:p>
        </p:txBody>
      </p:sp>
      <p:sp>
        <p:nvSpPr>
          <p:cNvPr id="3" name="コンテンツ プレースホルダー 2"/>
          <p:cNvSpPr>
            <a:spLocks noGrp="1"/>
          </p:cNvSpPr>
          <p:nvPr>
            <p:ph sz="quarter" idx="1"/>
          </p:nvPr>
        </p:nvSpPr>
        <p:spPr/>
        <p:txBody>
          <a:bodyPr/>
          <a:lstStyle/>
          <a:p>
            <a:r>
              <a:rPr lang="ja-JP" altLang="en-US" sz="2400" dirty="0"/>
              <a:t>副作用によって被疑薬を推定し、被疑薬を中止するか判断</a:t>
            </a:r>
            <a:endParaRPr kumimoji="1" lang="en-US" altLang="ja-JP" sz="2400" dirty="0"/>
          </a:p>
          <a:p>
            <a:r>
              <a:rPr kumimoji="1" lang="ja-JP" altLang="en-US" sz="2400" dirty="0"/>
              <a:t>多剤併用療法であり、被疑薬を同定しづらいばあいも</a:t>
            </a:r>
            <a:endParaRPr kumimoji="1" lang="en-US" altLang="ja-JP" sz="2400" dirty="0"/>
          </a:p>
          <a:p>
            <a:pPr lvl="1"/>
            <a:r>
              <a:rPr lang="en-US" altLang="ja-JP" sz="2000" dirty="0"/>
              <a:t>INH</a:t>
            </a:r>
            <a:r>
              <a:rPr lang="ja-JP" altLang="en-US" sz="2000" dirty="0"/>
              <a:t>と</a:t>
            </a:r>
            <a:r>
              <a:rPr lang="en-US" altLang="ja-JP" sz="2000" dirty="0"/>
              <a:t>RFP</a:t>
            </a:r>
            <a:r>
              <a:rPr lang="ja-JP" altLang="en-US" sz="2000" dirty="0"/>
              <a:t>のように相互作用で生じる副作用もあり、単剤投与は可能かもしれない。</a:t>
            </a:r>
            <a:endParaRPr lang="en-US" altLang="ja-JP" sz="2000" dirty="0"/>
          </a:p>
          <a:p>
            <a:r>
              <a:rPr lang="ja-JP" altLang="en-US" sz="2400" dirty="0"/>
              <a:t>漸増すると投与が可能となる可能性がある薬剤があるが、時間をかけすぎると耐性化を招く。また、重篤な副作用であれば、再投与は難しい</a:t>
            </a:r>
            <a:endParaRPr lang="en-US" altLang="ja-JP" sz="2400" dirty="0"/>
          </a:p>
          <a:p>
            <a:r>
              <a:rPr kumimoji="1" lang="ja-JP" altLang="en-US" sz="2400" dirty="0"/>
              <a:t>１剤での治療開始は耐性化を招くため決してしてはならない</a:t>
            </a:r>
            <a:endParaRPr kumimoji="1" lang="en-US" altLang="ja-JP" sz="2400" dirty="0"/>
          </a:p>
          <a:p>
            <a:r>
              <a:rPr lang="ja-JP" altLang="en-US" sz="2400" dirty="0"/>
              <a:t>結核治療のキードラッグは</a:t>
            </a:r>
            <a:r>
              <a:rPr lang="en-US" altLang="ja-JP" sz="2400" dirty="0"/>
              <a:t>RFP</a:t>
            </a:r>
            <a:r>
              <a:rPr lang="ja-JP" altLang="en-US" sz="2400" dirty="0"/>
              <a:t>であり、可能な限り投薬を考える</a:t>
            </a:r>
            <a:endParaRPr lang="en-US" altLang="ja-JP" sz="2400" dirty="0"/>
          </a:p>
          <a:p>
            <a:r>
              <a:rPr lang="ja-JP" altLang="en-US" sz="2400" dirty="0"/>
              <a:t>現実的に多いパターン</a:t>
            </a:r>
            <a:endParaRPr lang="en-US" altLang="ja-JP" sz="2400" dirty="0"/>
          </a:p>
          <a:p>
            <a:pPr lvl="1"/>
            <a:r>
              <a:rPr lang="en-US" altLang="ja-JP" sz="2100" dirty="0"/>
              <a:t>HREZ</a:t>
            </a:r>
            <a:r>
              <a:rPr lang="ja-JP" altLang="en-US" sz="2100" dirty="0"/>
              <a:t>で治療開始し肝機能障害で中止　</a:t>
            </a:r>
            <a:r>
              <a:rPr lang="en-US" altLang="ja-JP" sz="2100" dirty="0"/>
              <a:t>SM+LVFX</a:t>
            </a:r>
            <a:r>
              <a:rPr lang="ja-JP" altLang="en-US" sz="2100" dirty="0"/>
              <a:t>で治療を再開し、</a:t>
            </a:r>
            <a:r>
              <a:rPr lang="en-US" altLang="ja-JP" sz="2100" dirty="0"/>
              <a:t>RFP</a:t>
            </a:r>
            <a:r>
              <a:rPr lang="ja-JP" altLang="en-US" sz="2100" dirty="0"/>
              <a:t>から漸増。投与可能なら</a:t>
            </a:r>
            <a:r>
              <a:rPr lang="en-US" altLang="ja-JP" sz="2100" dirty="0"/>
              <a:t>PZA</a:t>
            </a:r>
            <a:r>
              <a:rPr lang="ja-JP" altLang="en-US" sz="2100" dirty="0"/>
              <a:t>追加か</a:t>
            </a:r>
            <a:r>
              <a:rPr lang="en-US" altLang="ja-JP" sz="2100" dirty="0"/>
              <a:t>INH</a:t>
            </a:r>
            <a:r>
              <a:rPr lang="ja-JP" altLang="en-US" sz="2100" dirty="0"/>
              <a:t>再チャレンジ</a:t>
            </a:r>
            <a:endParaRPr lang="en-US" altLang="ja-JP" sz="2100" dirty="0"/>
          </a:p>
          <a:p>
            <a:pPr marL="0" indent="0">
              <a:buNone/>
            </a:pPr>
            <a:endParaRPr kumimoji="1" lang="en-US" altLang="ja-JP" sz="2400" dirty="0"/>
          </a:p>
          <a:p>
            <a:endParaRPr kumimoji="1" lang="ja-JP" altLang="en-US" sz="2400" dirty="0"/>
          </a:p>
        </p:txBody>
      </p:sp>
    </p:spTree>
    <p:extLst>
      <p:ext uri="{BB962C8B-B14F-4D97-AF65-F5344CB8AC3E}">
        <p14:creationId xmlns:p14="http://schemas.microsoft.com/office/powerpoint/2010/main" val="40664630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減感作療法の試案</a:t>
            </a:r>
          </a:p>
        </p:txBody>
      </p:sp>
      <p:pic>
        <p:nvPicPr>
          <p:cNvPr id="4" name="図 3"/>
          <p:cNvPicPr>
            <a:picLocks noChangeAspect="1"/>
          </p:cNvPicPr>
          <p:nvPr/>
        </p:nvPicPr>
        <p:blipFill>
          <a:blip r:embed="rId2"/>
          <a:stretch>
            <a:fillRect/>
          </a:stretch>
        </p:blipFill>
        <p:spPr>
          <a:xfrm>
            <a:off x="1039044" y="2276872"/>
            <a:ext cx="8186738" cy="4330700"/>
          </a:xfrm>
          <a:prstGeom prst="rect">
            <a:avLst/>
          </a:prstGeom>
        </p:spPr>
      </p:pic>
      <p:sp>
        <p:nvSpPr>
          <p:cNvPr id="5" name="テキスト ボックス 4"/>
          <p:cNvSpPr txBox="1"/>
          <p:nvPr/>
        </p:nvSpPr>
        <p:spPr>
          <a:xfrm>
            <a:off x="1264959" y="1535213"/>
            <a:ext cx="8127015" cy="830997"/>
          </a:xfrm>
          <a:prstGeom prst="rect">
            <a:avLst/>
          </a:prstGeom>
          <a:noFill/>
        </p:spPr>
        <p:txBody>
          <a:bodyPr wrap="square" rtlCol="0">
            <a:spAutoFit/>
          </a:bodyPr>
          <a:lstStyle/>
          <a:p>
            <a:r>
              <a:rPr lang="ja-JP" altLang="en-US" dirty="0"/>
              <a:t>原則　</a:t>
            </a:r>
            <a:r>
              <a:rPr kumimoji="1" lang="ja-JP" altLang="en-US" dirty="0"/>
              <a:t>肝障害、ショック</a:t>
            </a:r>
            <a:r>
              <a:rPr lang="ja-JP" altLang="en-US" dirty="0"/>
              <a:t>、間質性肺炎、溶血性貧血はのぞく</a:t>
            </a:r>
            <a:endParaRPr lang="en-US" altLang="ja-JP" dirty="0"/>
          </a:p>
          <a:p>
            <a:r>
              <a:rPr kumimoji="1" lang="ja-JP" altLang="en-US" dirty="0"/>
              <a:t>急速減感作療法の報告もある</a:t>
            </a:r>
            <a:endParaRPr kumimoji="1" lang="en-US" altLang="ja-JP" dirty="0"/>
          </a:p>
        </p:txBody>
      </p:sp>
    </p:spTree>
    <p:extLst>
      <p:ext uri="{BB962C8B-B14F-4D97-AF65-F5344CB8AC3E}">
        <p14:creationId xmlns:p14="http://schemas.microsoft.com/office/powerpoint/2010/main" val="12533474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治療中断の考え方</a:t>
            </a:r>
          </a:p>
        </p:txBody>
      </p:sp>
      <p:sp>
        <p:nvSpPr>
          <p:cNvPr id="3" name="コンテンツ プレースホルダー 2"/>
          <p:cNvSpPr>
            <a:spLocks noGrp="1"/>
          </p:cNvSpPr>
          <p:nvPr>
            <p:ph sz="quarter" idx="1"/>
          </p:nvPr>
        </p:nvSpPr>
        <p:spPr/>
        <p:txBody>
          <a:bodyPr>
            <a:normAutofit/>
          </a:bodyPr>
          <a:lstStyle/>
          <a:p>
            <a:r>
              <a:rPr kumimoji="1" lang="ja-JP" altLang="en-US" sz="2800" dirty="0">
                <a:latin typeface="+mj-ea"/>
                <a:ea typeface="+mj-ea"/>
              </a:rPr>
              <a:t>初期強化期</a:t>
            </a:r>
            <a:r>
              <a:rPr kumimoji="1" lang="en-US" altLang="ja-JP" sz="2800" dirty="0">
                <a:latin typeface="+mj-ea"/>
                <a:ea typeface="+mj-ea"/>
              </a:rPr>
              <a:t>60</a:t>
            </a:r>
            <a:r>
              <a:rPr kumimoji="1" lang="ja-JP" altLang="en-US" sz="2800" dirty="0">
                <a:latin typeface="+mj-ea"/>
                <a:ea typeface="+mj-ea"/>
              </a:rPr>
              <a:t>日分は</a:t>
            </a:r>
            <a:r>
              <a:rPr kumimoji="1" lang="en-US" altLang="ja-JP" sz="2800" dirty="0">
                <a:latin typeface="+mj-ea"/>
                <a:ea typeface="+mj-ea"/>
              </a:rPr>
              <a:t>90</a:t>
            </a:r>
            <a:r>
              <a:rPr kumimoji="1" lang="ja-JP" altLang="en-US" sz="2800" dirty="0">
                <a:latin typeface="+mj-ea"/>
                <a:ea typeface="+mj-ea"/>
              </a:rPr>
              <a:t>日以内に、維持期の</a:t>
            </a:r>
            <a:r>
              <a:rPr kumimoji="1" lang="en-US" altLang="ja-JP" sz="2800" dirty="0">
                <a:latin typeface="+mj-ea"/>
                <a:ea typeface="+mj-ea"/>
              </a:rPr>
              <a:t>120</a:t>
            </a:r>
            <a:r>
              <a:rPr kumimoji="1" lang="ja-JP" altLang="en-US" sz="2800" dirty="0">
                <a:latin typeface="+mj-ea"/>
                <a:ea typeface="+mj-ea"/>
              </a:rPr>
              <a:t>日分を</a:t>
            </a:r>
            <a:r>
              <a:rPr kumimoji="1" lang="en-US" altLang="ja-JP" sz="2800" dirty="0">
                <a:latin typeface="+mj-ea"/>
                <a:ea typeface="+mj-ea"/>
              </a:rPr>
              <a:t>180</a:t>
            </a:r>
            <a:r>
              <a:rPr kumimoji="1" lang="ja-JP" altLang="en-US" sz="2800" dirty="0">
                <a:latin typeface="+mj-ea"/>
                <a:ea typeface="+mj-ea"/>
              </a:rPr>
              <a:t>日以内に服用できれば可</a:t>
            </a:r>
            <a:endParaRPr kumimoji="1" lang="en-US" altLang="ja-JP" sz="2500" dirty="0">
              <a:latin typeface="+mj-ea"/>
              <a:ea typeface="+mj-ea"/>
            </a:endParaRPr>
          </a:p>
          <a:p>
            <a:pPr marL="319088" lvl="1" indent="-319088">
              <a:spcBef>
                <a:spcPts val="700"/>
              </a:spcBef>
              <a:buClr>
                <a:schemeClr val="accent2"/>
              </a:buClr>
              <a:buSzPct val="60000"/>
              <a:buFont typeface="Wingdings" charset="0"/>
              <a:buChar char=""/>
            </a:pPr>
            <a:r>
              <a:rPr lang="ja-JP" altLang="en-US" sz="3100" dirty="0">
                <a:latin typeface="+mj-ea"/>
                <a:ea typeface="+mj-ea"/>
              </a:rPr>
              <a:t>上記以外あるいは２ヶ月以上の中断は</a:t>
            </a:r>
            <a:r>
              <a:rPr lang="ja-JP" altLang="en-US" sz="3000" dirty="0">
                <a:latin typeface="+mj-ea"/>
              </a:rPr>
              <a:t>やり直し</a:t>
            </a:r>
            <a:endParaRPr lang="en-US" altLang="ja-JP" sz="3000" dirty="0">
              <a:latin typeface="+mj-ea"/>
            </a:endParaRPr>
          </a:p>
          <a:p>
            <a:r>
              <a:rPr kumimoji="1" lang="ja-JP" altLang="en-US" sz="2800" dirty="0">
                <a:latin typeface="+mj-ea"/>
                <a:ea typeface="+mj-ea"/>
              </a:rPr>
              <a:t>短期間でも中断後に服薬を再開する時点で病状の悪化や、排菌陽性</a:t>
            </a:r>
            <a:endParaRPr kumimoji="1" lang="en-US" altLang="ja-JP" sz="2800" dirty="0">
              <a:latin typeface="+mj-ea"/>
              <a:ea typeface="+mj-ea"/>
            </a:endParaRPr>
          </a:p>
          <a:p>
            <a:pPr lvl="1"/>
            <a:r>
              <a:rPr lang="ja-JP" altLang="en-US" sz="2800" dirty="0">
                <a:latin typeface="+mj-ea"/>
                <a:ea typeface="+mj-ea"/>
              </a:rPr>
              <a:t>最初から</a:t>
            </a:r>
            <a:r>
              <a:rPr kumimoji="1" lang="ja-JP" altLang="en-US" sz="2800" dirty="0">
                <a:latin typeface="+mj-ea"/>
                <a:ea typeface="+mj-ea"/>
              </a:rPr>
              <a:t>やり直し</a:t>
            </a:r>
            <a:endParaRPr kumimoji="1" lang="en-US" altLang="ja-JP" sz="2800" dirty="0">
              <a:latin typeface="+mj-ea"/>
              <a:ea typeface="+mj-ea"/>
            </a:endParaRPr>
          </a:p>
          <a:p>
            <a:r>
              <a:rPr lang="ja-JP" altLang="en-US" sz="3100" dirty="0">
                <a:latin typeface="+mj-ea"/>
                <a:ea typeface="+mj-ea"/>
              </a:rPr>
              <a:t>エビデンスは乏しく、初期強化療法は２</a:t>
            </a:r>
            <a:r>
              <a:rPr lang="en-US" altLang="ja-JP" sz="3100" dirty="0">
                <a:latin typeface="+mj-ea"/>
                <a:ea typeface="+mj-ea"/>
              </a:rPr>
              <a:t>W</a:t>
            </a:r>
            <a:r>
              <a:rPr lang="ja-JP" altLang="en-US" sz="3100" dirty="0">
                <a:latin typeface="+mj-ea"/>
                <a:ea typeface="+mj-ea"/>
              </a:rPr>
              <a:t>の中断まで、維持療法期も１ヶ月の中断までという考えもある。</a:t>
            </a:r>
            <a:endParaRPr kumimoji="1" lang="ja-JP" altLang="en-US" sz="3100" dirty="0">
              <a:latin typeface="+mj-ea"/>
              <a:ea typeface="+mj-ea"/>
            </a:endParaRPr>
          </a:p>
        </p:txBody>
      </p:sp>
    </p:spTree>
    <p:extLst>
      <p:ext uri="{BB962C8B-B14F-4D97-AF65-F5344CB8AC3E}">
        <p14:creationId xmlns:p14="http://schemas.microsoft.com/office/powerpoint/2010/main" val="3502171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ja-JP" altLang="en-US" b="1" dirty="0">
                <a:solidFill>
                  <a:schemeClr val="tx1"/>
                </a:solidFill>
              </a:rPr>
              <a:t>治療前開始前に必要なこと</a:t>
            </a:r>
          </a:p>
        </p:txBody>
      </p:sp>
      <p:sp>
        <p:nvSpPr>
          <p:cNvPr id="36868" name="スライド番号プレースホルダ 3"/>
          <p:cNvSpPr>
            <a:spLocks noGrp="1"/>
          </p:cNvSpPr>
          <p:nvPr>
            <p:ph type="sldNum" sz="quarter" idx="12"/>
          </p:nvPr>
        </p:nvSpPr>
        <p:spPr>
          <a:noFill/>
        </p:spPr>
        <p:txBody>
          <a:bodyPr>
            <a:normAutofit fontScale="85000" lnSpcReduction="20000"/>
          </a:bodyPr>
          <a:lstStyle/>
          <a:p>
            <a:fld id="{8789DA9D-FF11-4DF4-A7C7-0C2D52E61B29}" type="slidenum">
              <a:rPr lang="en-US" altLang="ja-JP" smtClean="0"/>
              <a:pPr/>
              <a:t>103</a:t>
            </a:fld>
            <a:endParaRPr lang="en-US" altLang="ja-JP"/>
          </a:p>
        </p:txBody>
      </p:sp>
      <p:sp>
        <p:nvSpPr>
          <p:cNvPr id="36867" name="Rectangle 3"/>
          <p:cNvSpPr>
            <a:spLocks noGrp="1" noChangeArrowheads="1"/>
          </p:cNvSpPr>
          <p:nvPr>
            <p:ph sz="quarter" idx="1"/>
          </p:nvPr>
        </p:nvSpPr>
        <p:spPr/>
        <p:txBody>
          <a:bodyPr/>
          <a:lstStyle/>
          <a:p>
            <a:pPr marL="379413" lvl="1" indent="0" eaLnBrk="1" hangingPunct="1">
              <a:lnSpc>
                <a:spcPct val="90000"/>
              </a:lnSpc>
              <a:buFont typeface="Wingdings" pitchFamily="2" charset="2"/>
              <a:buNone/>
            </a:pPr>
            <a:r>
              <a:rPr lang="ja-JP" altLang="en-US" sz="2300" b="1" dirty="0">
                <a:latin typeface="Osaka" pitchFamily="-112" charset="-128"/>
              </a:rPr>
              <a:t>排菌量の把握、菌培養と薬剤感受性試験の実施</a:t>
            </a:r>
            <a:endParaRPr lang="en-US" altLang="ja-JP" sz="2300" b="1" dirty="0">
              <a:latin typeface="Osaka" pitchFamily="-112" charset="-128"/>
            </a:endParaRPr>
          </a:p>
          <a:p>
            <a:pPr marL="379413" lvl="1" indent="0" eaLnBrk="1" hangingPunct="1">
              <a:lnSpc>
                <a:spcPct val="90000"/>
              </a:lnSpc>
              <a:buFont typeface="Wingdings" pitchFamily="2" charset="2"/>
              <a:buNone/>
            </a:pPr>
            <a:r>
              <a:rPr lang="ja-JP" altLang="en-US" sz="2300" b="1" dirty="0">
                <a:latin typeface="Osaka" pitchFamily="-112" charset="-128"/>
              </a:rPr>
              <a:t>患者の状況の把握</a:t>
            </a:r>
            <a:endParaRPr lang="en-US" altLang="ja-JP" sz="2300" b="1" dirty="0">
              <a:latin typeface="Osaka" pitchFamily="-112" charset="-128"/>
            </a:endParaRPr>
          </a:p>
          <a:p>
            <a:pPr marL="379413" lvl="1" indent="0" eaLnBrk="1" hangingPunct="1">
              <a:lnSpc>
                <a:spcPct val="90000"/>
              </a:lnSpc>
              <a:buFont typeface="Wingdings" pitchFamily="2" charset="2"/>
              <a:buNone/>
            </a:pPr>
            <a:r>
              <a:rPr lang="en-US" altLang="ja-JP" sz="2300" dirty="0">
                <a:latin typeface="Osaka" pitchFamily="-112" charset="-128"/>
              </a:rPr>
              <a:t>	</a:t>
            </a:r>
            <a:r>
              <a:rPr lang="ja-JP" altLang="en-US" sz="2300" dirty="0">
                <a:latin typeface="Osaka" pitchFamily="-112" charset="-128"/>
              </a:rPr>
              <a:t>初回治療か再治療か？</a:t>
            </a:r>
            <a:endParaRPr lang="en-US" altLang="ja-JP" sz="2300" dirty="0">
              <a:latin typeface="Osaka" pitchFamily="-112" charset="-128"/>
            </a:endParaRPr>
          </a:p>
          <a:p>
            <a:pPr marL="379413" lvl="1" indent="0" eaLnBrk="1" hangingPunct="1">
              <a:lnSpc>
                <a:spcPct val="90000"/>
              </a:lnSpc>
              <a:buFont typeface="Wingdings" pitchFamily="2" charset="2"/>
              <a:buNone/>
            </a:pPr>
            <a:r>
              <a:rPr lang="en-US" altLang="ja-JP" sz="2300" dirty="0">
                <a:latin typeface="Osaka" pitchFamily="-112" charset="-128"/>
              </a:rPr>
              <a:t>	</a:t>
            </a:r>
            <a:r>
              <a:rPr lang="ja-JP" altLang="en-US" sz="2300" dirty="0">
                <a:latin typeface="Osaka" pitchFamily="-112" charset="-128"/>
              </a:rPr>
              <a:t>妊娠の可能性は？</a:t>
            </a:r>
            <a:endParaRPr lang="en-US" altLang="ja-JP" sz="2300" dirty="0">
              <a:latin typeface="Osaka" pitchFamily="-112" charset="-128"/>
            </a:endParaRPr>
          </a:p>
          <a:p>
            <a:pPr marL="379413" lvl="1" indent="0" eaLnBrk="1" hangingPunct="1">
              <a:lnSpc>
                <a:spcPct val="90000"/>
              </a:lnSpc>
              <a:buFont typeface="Wingdings" pitchFamily="2" charset="2"/>
              <a:buNone/>
            </a:pPr>
            <a:r>
              <a:rPr lang="en-US" altLang="ja-JP" sz="2300" dirty="0">
                <a:latin typeface="Osaka" pitchFamily="-112" charset="-128"/>
              </a:rPr>
              <a:t>	</a:t>
            </a:r>
            <a:r>
              <a:rPr lang="ja-JP" altLang="en-US" sz="2300" dirty="0">
                <a:latin typeface="Osaka" pitchFamily="-112" charset="-128"/>
              </a:rPr>
              <a:t>アルコール摂取は？肝炎は？</a:t>
            </a:r>
            <a:endParaRPr lang="en-US" altLang="ja-JP" sz="2300" dirty="0">
              <a:latin typeface="Osaka" pitchFamily="-112" charset="-128"/>
            </a:endParaRPr>
          </a:p>
          <a:p>
            <a:pPr marL="379413" lvl="1" indent="0" eaLnBrk="1" hangingPunct="1">
              <a:lnSpc>
                <a:spcPct val="90000"/>
              </a:lnSpc>
              <a:buFont typeface="Wingdings" pitchFamily="2" charset="2"/>
              <a:buNone/>
            </a:pPr>
            <a:r>
              <a:rPr lang="en-US" altLang="ja-JP" sz="2300" dirty="0">
                <a:latin typeface="Osaka" pitchFamily="-112" charset="-128"/>
              </a:rPr>
              <a:t>	</a:t>
            </a:r>
            <a:r>
              <a:rPr lang="ja-JP" altLang="en-US" sz="2300" dirty="0">
                <a:latin typeface="Osaka" pitchFamily="-112" charset="-128"/>
              </a:rPr>
              <a:t>糖尿病は？ステロイドや免疫抑制剤は？塵肺は？</a:t>
            </a:r>
            <a:endParaRPr lang="en-US" altLang="ja-JP" sz="2300" dirty="0">
              <a:latin typeface="Osaka" pitchFamily="-112" charset="-128"/>
            </a:endParaRPr>
          </a:p>
          <a:p>
            <a:pPr marL="379413" lvl="1" indent="0" eaLnBrk="1" hangingPunct="1">
              <a:lnSpc>
                <a:spcPct val="90000"/>
              </a:lnSpc>
              <a:buFont typeface="Wingdings" pitchFamily="2" charset="2"/>
              <a:buNone/>
            </a:pPr>
            <a:r>
              <a:rPr lang="en-US" altLang="ja-JP" sz="2300" dirty="0">
                <a:latin typeface="Osaka" pitchFamily="-112" charset="-128"/>
              </a:rPr>
              <a:t>	</a:t>
            </a:r>
            <a:r>
              <a:rPr lang="ja-JP" altLang="en-US" sz="2300" dirty="0">
                <a:latin typeface="Osaka" pitchFamily="-112" charset="-128"/>
              </a:rPr>
              <a:t>相互作用のある併用薬剤は投与されていないか？</a:t>
            </a:r>
            <a:endParaRPr lang="en-US" altLang="ja-JP" sz="2300" dirty="0">
              <a:latin typeface="Osaka" pitchFamily="-112" charset="-128"/>
            </a:endParaRPr>
          </a:p>
          <a:p>
            <a:pPr marL="379413" lvl="1" indent="0" eaLnBrk="1" hangingPunct="1">
              <a:lnSpc>
                <a:spcPct val="90000"/>
              </a:lnSpc>
              <a:buFont typeface="Wingdings" pitchFamily="2" charset="2"/>
              <a:buNone/>
            </a:pPr>
            <a:r>
              <a:rPr lang="ja-JP" altLang="en-US" sz="2300" b="1" dirty="0">
                <a:latin typeface="Osaka" pitchFamily="-112" charset="-128"/>
              </a:rPr>
              <a:t>副作用のモニタリングのために必要な検査</a:t>
            </a:r>
            <a:endParaRPr lang="en-US" altLang="ja-JP" sz="2300" b="1" dirty="0">
              <a:latin typeface="Osaka" pitchFamily="-112" charset="-128"/>
            </a:endParaRPr>
          </a:p>
          <a:p>
            <a:pPr marL="379413" lvl="1" indent="0" eaLnBrk="1" hangingPunct="1">
              <a:lnSpc>
                <a:spcPct val="90000"/>
              </a:lnSpc>
              <a:buFont typeface="Wingdings" pitchFamily="2" charset="2"/>
              <a:buNone/>
            </a:pPr>
            <a:r>
              <a:rPr lang="en-US" altLang="ja-JP" sz="2300" dirty="0">
                <a:latin typeface="Osaka" pitchFamily="-112" charset="-128"/>
              </a:rPr>
              <a:t>	CBC, BSR, Urinalysis, </a:t>
            </a:r>
            <a:r>
              <a:rPr lang="ja-JP" altLang="en-US" sz="2300" dirty="0">
                <a:latin typeface="Osaka" pitchFamily="-112" charset="-128"/>
              </a:rPr>
              <a:t>肝機能、腎機能、</a:t>
            </a:r>
            <a:r>
              <a:rPr lang="en-US" altLang="ja-JP" sz="2300" dirty="0">
                <a:latin typeface="Osaka" pitchFamily="-112" charset="-128"/>
              </a:rPr>
              <a:t>UA</a:t>
            </a:r>
          </a:p>
          <a:p>
            <a:pPr marL="379413" lvl="1" indent="0" eaLnBrk="1" hangingPunct="1">
              <a:lnSpc>
                <a:spcPct val="90000"/>
              </a:lnSpc>
              <a:buFont typeface="Wingdings" pitchFamily="2" charset="2"/>
              <a:buNone/>
            </a:pPr>
            <a:r>
              <a:rPr lang="en-US" altLang="ja-JP" sz="2300" dirty="0">
                <a:latin typeface="Osaka" pitchFamily="-112" charset="-128"/>
              </a:rPr>
              <a:t>	</a:t>
            </a:r>
            <a:r>
              <a:rPr lang="ja-JP" altLang="en-US" sz="2300" dirty="0">
                <a:latin typeface="Osaka" pitchFamily="-112" charset="-128"/>
              </a:rPr>
              <a:t>視力、聴力・平衡機能の評価、可能なら眼科受診</a:t>
            </a:r>
            <a:endParaRPr lang="en-US" altLang="ja-JP" sz="2300" dirty="0">
              <a:latin typeface="Osaka" pitchFamily="-112" charset="-128"/>
            </a:endParaRPr>
          </a:p>
          <a:p>
            <a:pPr marL="379413" lvl="1" indent="0" eaLnBrk="1" hangingPunct="1">
              <a:lnSpc>
                <a:spcPct val="90000"/>
              </a:lnSpc>
              <a:buFont typeface="Wingdings" pitchFamily="2" charset="2"/>
              <a:buNone/>
            </a:pPr>
            <a:r>
              <a:rPr lang="ja-JP" altLang="en-US" sz="2300" b="1" dirty="0">
                <a:latin typeface="Osaka" pitchFamily="-112" charset="-128"/>
              </a:rPr>
              <a:t>治療の必要性と副作用についての十分な説明</a:t>
            </a:r>
            <a:endParaRPr lang="en-US" altLang="ja-JP" sz="2300" b="1" dirty="0">
              <a:latin typeface="Osaka" pitchFamily="-112" charset="-128"/>
            </a:endParaRPr>
          </a:p>
          <a:p>
            <a:pPr marL="379413" lvl="1" indent="0" eaLnBrk="1" hangingPunct="1">
              <a:lnSpc>
                <a:spcPct val="90000"/>
              </a:lnSpc>
              <a:buFont typeface="Wingdings" pitchFamily="2" charset="2"/>
              <a:buNone/>
            </a:pPr>
            <a:endParaRPr lang="en-US" altLang="ja-JP" sz="2300" dirty="0">
              <a:latin typeface="Osaka" pitchFamily="-112" charset="-128"/>
            </a:endParaRPr>
          </a:p>
          <a:p>
            <a:pPr marL="379413" lvl="1" indent="0" eaLnBrk="1" hangingPunct="1">
              <a:lnSpc>
                <a:spcPct val="90000"/>
              </a:lnSpc>
              <a:buFont typeface="Wingdings" pitchFamily="2" charset="2"/>
              <a:buNone/>
            </a:pPr>
            <a:endParaRPr lang="ja-JP" altLang="en-US" sz="2300" dirty="0">
              <a:latin typeface="Osaka" pitchFamily="-112" charset="-12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ja-JP" altLang="en-US" b="1" dirty="0">
                <a:solidFill>
                  <a:schemeClr val="tx1"/>
                </a:solidFill>
              </a:rPr>
              <a:t>治療中に必要なこと</a:t>
            </a:r>
          </a:p>
        </p:txBody>
      </p:sp>
      <p:sp>
        <p:nvSpPr>
          <p:cNvPr id="37892" name="スライド番号プレースホルダ 3"/>
          <p:cNvSpPr>
            <a:spLocks noGrp="1"/>
          </p:cNvSpPr>
          <p:nvPr>
            <p:ph type="sldNum" sz="quarter" idx="12"/>
          </p:nvPr>
        </p:nvSpPr>
        <p:spPr>
          <a:noFill/>
        </p:spPr>
        <p:txBody>
          <a:bodyPr>
            <a:normAutofit fontScale="85000" lnSpcReduction="20000"/>
          </a:bodyPr>
          <a:lstStyle/>
          <a:p>
            <a:fld id="{E70E7CF9-CDCA-4546-A47B-1AE2140F1B32}" type="slidenum">
              <a:rPr lang="en-US" altLang="ja-JP" smtClean="0"/>
              <a:pPr/>
              <a:t>104</a:t>
            </a:fld>
            <a:endParaRPr lang="en-US" altLang="ja-JP"/>
          </a:p>
        </p:txBody>
      </p:sp>
      <p:sp>
        <p:nvSpPr>
          <p:cNvPr id="37891" name="Rectangle 3"/>
          <p:cNvSpPr>
            <a:spLocks noGrp="1" noChangeArrowheads="1"/>
          </p:cNvSpPr>
          <p:nvPr>
            <p:ph sz="quarter" idx="1"/>
          </p:nvPr>
        </p:nvSpPr>
        <p:spPr/>
        <p:txBody>
          <a:bodyPr>
            <a:normAutofit lnSpcReduction="10000"/>
          </a:bodyPr>
          <a:lstStyle/>
          <a:p>
            <a:pPr eaLnBrk="1" hangingPunct="1"/>
            <a:r>
              <a:rPr lang="ja-JP" altLang="en-US" dirty="0"/>
              <a:t>治療効果のモニタリング</a:t>
            </a:r>
            <a:endParaRPr lang="en-US" altLang="ja-JP" dirty="0"/>
          </a:p>
          <a:p>
            <a:pPr lvl="1" eaLnBrk="1" hangingPunct="1"/>
            <a:r>
              <a:rPr lang="ja-JP" altLang="en-US" dirty="0"/>
              <a:t>定期的な喀痰検査</a:t>
            </a:r>
            <a:endParaRPr lang="en-US" altLang="ja-JP" dirty="0"/>
          </a:p>
          <a:p>
            <a:pPr lvl="1" eaLnBrk="1" hangingPunct="1"/>
            <a:r>
              <a:rPr lang="en-US" altLang="ja-JP" dirty="0"/>
              <a:t>2</a:t>
            </a:r>
            <a:r>
              <a:rPr lang="ja-JP" altLang="en-US" dirty="0"/>
              <a:t>ヶ月目、治療終了時の胸部</a:t>
            </a:r>
            <a:r>
              <a:rPr lang="en-US" altLang="ja-JP" dirty="0" err="1"/>
              <a:t>Xp</a:t>
            </a:r>
            <a:endParaRPr lang="en-US" altLang="ja-JP" dirty="0"/>
          </a:p>
          <a:p>
            <a:pPr eaLnBrk="1" hangingPunct="1"/>
            <a:r>
              <a:rPr lang="ja-JP" altLang="en-US" dirty="0"/>
              <a:t>副作用のモニタリング</a:t>
            </a:r>
            <a:endParaRPr lang="en-US" altLang="ja-JP" dirty="0"/>
          </a:p>
          <a:p>
            <a:pPr lvl="1" eaLnBrk="1" hangingPunct="1"/>
            <a:r>
              <a:rPr lang="ja-JP" altLang="en-US" dirty="0"/>
              <a:t>患者教育</a:t>
            </a:r>
            <a:endParaRPr lang="en-US" altLang="ja-JP" dirty="0"/>
          </a:p>
          <a:p>
            <a:pPr lvl="1" eaLnBrk="1" hangingPunct="1"/>
            <a:r>
              <a:rPr lang="en-US" altLang="ja-JP" dirty="0"/>
              <a:t>PZA</a:t>
            </a:r>
            <a:r>
              <a:rPr lang="ja-JP" altLang="en-US" dirty="0"/>
              <a:t>投与期間中は最低</a:t>
            </a:r>
            <a:r>
              <a:rPr lang="en-US" altLang="ja-JP" dirty="0"/>
              <a:t>1/2W</a:t>
            </a:r>
            <a:r>
              <a:rPr lang="ja-JP" altLang="en-US" dirty="0"/>
              <a:t>の肝機能検査</a:t>
            </a:r>
            <a:endParaRPr lang="en-US" altLang="ja-JP" dirty="0"/>
          </a:p>
          <a:p>
            <a:pPr lvl="1" eaLnBrk="1" hangingPunct="1"/>
            <a:r>
              <a:rPr lang="en-US" altLang="ja-JP" dirty="0"/>
              <a:t>EB</a:t>
            </a:r>
            <a:r>
              <a:rPr lang="ja-JP" altLang="en-US" dirty="0"/>
              <a:t>投与では視力・色覚、</a:t>
            </a:r>
            <a:r>
              <a:rPr lang="en-US" altLang="ja-JP" dirty="0"/>
              <a:t>SM</a:t>
            </a:r>
            <a:r>
              <a:rPr lang="ja-JP" altLang="en-US" dirty="0"/>
              <a:t>投与では聴力・平衡機能の</a:t>
            </a:r>
            <a:r>
              <a:rPr lang="en-US" altLang="ja-JP" dirty="0"/>
              <a:t>1/</a:t>
            </a:r>
            <a:r>
              <a:rPr lang="ja-JP" altLang="en-US" dirty="0" err="1"/>
              <a:t>ｍ</a:t>
            </a:r>
            <a:r>
              <a:rPr lang="ja-JP" altLang="en-US" dirty="0"/>
              <a:t>の定期検査</a:t>
            </a:r>
            <a:endParaRPr lang="en-US" altLang="ja-JP" dirty="0"/>
          </a:p>
          <a:p>
            <a:pPr eaLnBrk="1" hangingPunct="1"/>
            <a:r>
              <a:rPr lang="ja-JP" altLang="en-US" dirty="0"/>
              <a:t>服薬の確認とアルコール摂取</a:t>
            </a:r>
            <a:r>
              <a:rPr lang="ja-JP" altLang="en-US"/>
              <a:t>の禁止</a:t>
            </a:r>
            <a:endParaRPr lang="en-US" altLang="ja-JP" dirty="0"/>
          </a:p>
          <a:p>
            <a:pPr lvl="1" eaLnBrk="1" hangingPunct="1"/>
            <a:r>
              <a:rPr lang="ja-JP" altLang="en-US"/>
              <a:t>外来</a:t>
            </a:r>
            <a:r>
              <a:rPr lang="en-US" altLang="ja-JP" dirty="0"/>
              <a:t>DOTS</a:t>
            </a:r>
            <a:r>
              <a:rPr lang="ja-JP" altLang="en-US"/>
              <a:t>での服薬確認、服薬支援</a:t>
            </a:r>
            <a:endParaRPr lang="ja-JP" alt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ja-JP" altLang="en-US" b="1" dirty="0">
                <a:solidFill>
                  <a:schemeClr val="tx1"/>
                </a:solidFill>
              </a:rPr>
              <a:t>治療終了後に必要なこと</a:t>
            </a:r>
          </a:p>
        </p:txBody>
      </p:sp>
      <p:sp>
        <p:nvSpPr>
          <p:cNvPr id="38916" name="スライド番号プレースホルダ 3"/>
          <p:cNvSpPr>
            <a:spLocks noGrp="1"/>
          </p:cNvSpPr>
          <p:nvPr>
            <p:ph type="sldNum" sz="quarter" idx="12"/>
          </p:nvPr>
        </p:nvSpPr>
        <p:spPr>
          <a:noFill/>
        </p:spPr>
        <p:txBody>
          <a:bodyPr>
            <a:normAutofit fontScale="85000" lnSpcReduction="20000"/>
          </a:bodyPr>
          <a:lstStyle/>
          <a:p>
            <a:fld id="{29DDB51B-0728-4559-9D2B-DF4D7D1388B3}" type="slidenum">
              <a:rPr lang="en-US" altLang="ja-JP" smtClean="0"/>
              <a:pPr/>
              <a:t>105</a:t>
            </a:fld>
            <a:endParaRPr lang="en-US" altLang="ja-JP"/>
          </a:p>
        </p:txBody>
      </p:sp>
      <p:sp>
        <p:nvSpPr>
          <p:cNvPr id="38915" name="Rectangle 3"/>
          <p:cNvSpPr>
            <a:spLocks noGrp="1" noChangeArrowheads="1"/>
          </p:cNvSpPr>
          <p:nvPr>
            <p:ph sz="quarter" idx="1"/>
          </p:nvPr>
        </p:nvSpPr>
        <p:spPr/>
        <p:txBody>
          <a:bodyPr/>
          <a:lstStyle/>
          <a:p>
            <a:pPr eaLnBrk="1" hangingPunct="1">
              <a:lnSpc>
                <a:spcPct val="120000"/>
              </a:lnSpc>
            </a:pPr>
            <a:r>
              <a:rPr lang="ja-JP" altLang="en-US" dirty="0"/>
              <a:t>治療終了後の再発率は</a:t>
            </a:r>
            <a:r>
              <a:rPr lang="en-US" altLang="ja-JP" dirty="0"/>
              <a:t>5</a:t>
            </a:r>
            <a:r>
              <a:rPr lang="ja-JP" altLang="en-US" dirty="0"/>
              <a:t>年間で</a:t>
            </a:r>
            <a:r>
              <a:rPr lang="en-US" altLang="ja-JP" dirty="0"/>
              <a:t>3-4</a:t>
            </a:r>
            <a:r>
              <a:rPr lang="ja-JP" altLang="en-US" dirty="0"/>
              <a:t>％</a:t>
            </a:r>
            <a:endParaRPr lang="en-US" altLang="ja-JP" dirty="0"/>
          </a:p>
          <a:p>
            <a:pPr eaLnBrk="1" hangingPunct="1">
              <a:lnSpc>
                <a:spcPct val="120000"/>
              </a:lnSpc>
            </a:pPr>
            <a:r>
              <a:rPr lang="ja-JP" altLang="en-US" dirty="0"/>
              <a:t>再発の</a:t>
            </a:r>
            <a:r>
              <a:rPr lang="en-US" altLang="ja-JP" dirty="0"/>
              <a:t>1/2</a:t>
            </a:r>
            <a:r>
              <a:rPr lang="ja-JP" altLang="en-US" dirty="0"/>
              <a:t>は治療終了後</a:t>
            </a:r>
            <a:r>
              <a:rPr lang="en-US" altLang="ja-JP" dirty="0"/>
              <a:t>1</a:t>
            </a:r>
            <a:r>
              <a:rPr lang="ja-JP" altLang="en-US" dirty="0"/>
              <a:t>年間で生じ、その後指数的に減少するとされる</a:t>
            </a:r>
            <a:endParaRPr lang="en-US" altLang="ja-JP" dirty="0"/>
          </a:p>
          <a:p>
            <a:pPr eaLnBrk="1" hangingPunct="1">
              <a:lnSpc>
                <a:spcPct val="120000"/>
              </a:lnSpc>
            </a:pPr>
            <a:r>
              <a:rPr lang="ja-JP" altLang="en-US" dirty="0"/>
              <a:t>治療終了後</a:t>
            </a:r>
            <a:r>
              <a:rPr lang="en-US" altLang="ja-JP" dirty="0"/>
              <a:t>2-3</a:t>
            </a:r>
            <a:r>
              <a:rPr lang="ja-JP" altLang="en-US" dirty="0"/>
              <a:t>年の経過観察で治癒判定</a:t>
            </a:r>
            <a:endParaRPr lang="en-US" altLang="ja-JP" dirty="0"/>
          </a:p>
          <a:p>
            <a:pPr lvl="1" eaLnBrk="1" hangingPunct="1">
              <a:lnSpc>
                <a:spcPct val="120000"/>
              </a:lnSpc>
            </a:pPr>
            <a:r>
              <a:rPr lang="en-US" altLang="ja-JP" dirty="0"/>
              <a:t>3-6</a:t>
            </a:r>
            <a:r>
              <a:rPr lang="ja-JP" altLang="en-US" dirty="0"/>
              <a:t>ヶ月毎の受診と喀痰、胸部</a:t>
            </a:r>
            <a:r>
              <a:rPr lang="en-US" altLang="ja-JP" dirty="0" err="1"/>
              <a:t>Xp</a:t>
            </a:r>
            <a:r>
              <a:rPr lang="ja-JP" altLang="en-US" dirty="0"/>
              <a:t>検査</a:t>
            </a:r>
            <a:endParaRPr lang="en-US" altLang="ja-JP" dirty="0"/>
          </a:p>
          <a:p>
            <a:pPr lvl="1" eaLnBrk="1" hangingPunct="1">
              <a:lnSpc>
                <a:spcPct val="120000"/>
              </a:lnSpc>
            </a:pPr>
            <a:r>
              <a:rPr lang="ja-JP" altLang="en-US" dirty="0"/>
              <a:t>有症状時の受診を指示</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ja-JP" altLang="en-US" dirty="0"/>
              <a:t>再治療例の治療</a:t>
            </a:r>
          </a:p>
        </p:txBody>
      </p:sp>
      <p:sp>
        <p:nvSpPr>
          <p:cNvPr id="39939" name="Rectangle 4"/>
          <p:cNvSpPr>
            <a:spLocks noGrp="1" noChangeArrowheads="1"/>
          </p:cNvSpPr>
          <p:nvPr>
            <p:ph type="body" idx="1"/>
          </p:nvPr>
        </p:nvSpPr>
        <p:spPr/>
        <p:txBody>
          <a:bodyPr/>
          <a:lstStyle/>
          <a:p>
            <a:pPr eaLnBrk="1" hangingPunct="1"/>
            <a:r>
              <a:rPr lang="ja-JP" altLang="en-US" sz="2000" dirty="0"/>
              <a:t>再治療例では５</a:t>
            </a:r>
            <a:r>
              <a:rPr lang="en-US" altLang="ja-JP" sz="2000" dirty="0"/>
              <a:t>−</a:t>
            </a:r>
            <a:r>
              <a:rPr lang="ja-JP" altLang="en-US" sz="2000" dirty="0"/>
              <a:t>１０％が</a:t>
            </a:r>
            <a:r>
              <a:rPr lang="en-US" altLang="ja-JP" sz="2000" dirty="0"/>
              <a:t>HR</a:t>
            </a:r>
            <a:r>
              <a:rPr lang="ja-JP" altLang="en-US" sz="2000" dirty="0"/>
              <a:t>耐性</a:t>
            </a:r>
            <a:endParaRPr lang="en-US" altLang="ja-JP" sz="2000" dirty="0"/>
          </a:p>
          <a:p>
            <a:pPr lvl="1" eaLnBrk="1" hangingPunct="1"/>
            <a:r>
              <a:rPr lang="ja-JP" altLang="en-US" sz="2000" dirty="0">
                <a:latin typeface="Osaka" pitchFamily="-112" charset="-128"/>
              </a:rPr>
              <a:t>うっかりしたレジメでの治療はさらに耐性薬剤を増やし、治癒の可能性をなくしてしまう</a:t>
            </a:r>
            <a:endParaRPr lang="en-US" altLang="ja-JP" sz="2000" dirty="0">
              <a:latin typeface="Osaka" pitchFamily="-112" charset="-128"/>
            </a:endParaRPr>
          </a:p>
          <a:p>
            <a:pPr eaLnBrk="1" hangingPunct="1"/>
            <a:r>
              <a:rPr lang="ja-JP" altLang="en-US" sz="2000" dirty="0"/>
              <a:t>まず、詳細な治療歴、服薬状況、前治療時の薬剤感受性などを十分に検討する。</a:t>
            </a:r>
            <a:endParaRPr lang="en-US" altLang="ja-JP" sz="2000" dirty="0"/>
          </a:p>
          <a:p>
            <a:pPr eaLnBrk="1" hangingPunct="1"/>
            <a:r>
              <a:rPr lang="ja-JP" altLang="en-US" sz="2000" dirty="0"/>
              <a:t>未使用で薬剤感受性の確認出来る薬剤を</a:t>
            </a:r>
            <a:r>
              <a:rPr lang="en-US" altLang="ja-JP" sz="2000" dirty="0"/>
              <a:t>3-4</a:t>
            </a:r>
            <a:r>
              <a:rPr lang="ja-JP" altLang="en-US" sz="2000" dirty="0"/>
              <a:t>剤投与するか、標準療法で治療を再開するか、薬剤感受性が確認できるまで薬剤投与を待つか決断する</a:t>
            </a:r>
            <a:endParaRPr lang="en-US" altLang="ja-JP" sz="2000" dirty="0"/>
          </a:p>
          <a:p>
            <a:pPr lvl="1" eaLnBrk="1" hangingPunct="1"/>
            <a:r>
              <a:rPr lang="ja-JP" altLang="en-US" sz="2000" dirty="0">
                <a:latin typeface="Osaka" pitchFamily="-112" charset="-128"/>
              </a:rPr>
              <a:t>多剤耐性患者との接触歴がなく、前治療のコンプライアンスも良好であれば標準療法で治療を再開することが多い</a:t>
            </a:r>
            <a:endParaRPr lang="en-US" altLang="ja-JP" sz="2000" dirty="0">
              <a:latin typeface="Osaka" pitchFamily="-112" charset="-128"/>
            </a:endParaRPr>
          </a:p>
          <a:p>
            <a:pPr eaLnBrk="1" hangingPunct="1"/>
            <a:r>
              <a:rPr lang="ja-JP" altLang="en-US" sz="2000" dirty="0"/>
              <a:t>薬剤感受性が確認された時点で最適な治療に速やかに変更し、難治性の要因があれば外科治療も検討する。</a:t>
            </a:r>
          </a:p>
        </p:txBody>
      </p:sp>
      <p:sp>
        <p:nvSpPr>
          <p:cNvPr id="39940" name="スライド番号プレースホルダ 3"/>
          <p:cNvSpPr>
            <a:spLocks noGrp="1"/>
          </p:cNvSpPr>
          <p:nvPr>
            <p:ph type="sldNum" sz="quarter" idx="12"/>
          </p:nvPr>
        </p:nvSpPr>
        <p:spPr>
          <a:noFill/>
        </p:spPr>
        <p:txBody>
          <a:bodyPr>
            <a:normAutofit fontScale="85000" lnSpcReduction="20000"/>
          </a:bodyPr>
          <a:lstStyle/>
          <a:p>
            <a:fld id="{48D0E725-F5EF-4EBB-BD72-10698F95D3E5}" type="slidenum">
              <a:rPr lang="en-US" altLang="ja-JP" smtClean="0">
                <a:ea typeface="ＭＳ Ｐゴシック" charset="-128"/>
              </a:rPr>
              <a:pPr/>
              <a:t>106</a:t>
            </a:fld>
            <a:endParaRPr lang="en-US" altLang="ja-JP">
              <a:ea typeface="ＭＳ Ｐゴシック" charset="-128"/>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26"/>
          <p:cNvSpPr>
            <a:spLocks noGrp="1" noChangeArrowheads="1"/>
          </p:cNvSpPr>
          <p:nvPr>
            <p:ph type="title"/>
          </p:nvPr>
        </p:nvSpPr>
        <p:spPr>
          <a:xfrm>
            <a:off x="688976" y="228600"/>
            <a:ext cx="9172575" cy="990600"/>
          </a:xfrm>
        </p:spPr>
        <p:txBody>
          <a:bodyPr/>
          <a:lstStyle/>
          <a:p>
            <a:r>
              <a:rPr lang="en-US" altLang="ja-JP" b="1">
                <a:solidFill>
                  <a:schemeClr val="tx1"/>
                </a:solidFill>
                <a:latin typeface="Tw Cen MT" charset="0"/>
                <a:ea typeface="ＭＳ Ｐゴシック" charset="0"/>
                <a:cs typeface="ＭＳ Ｐゴシック" charset="0"/>
              </a:rPr>
              <a:t>INH</a:t>
            </a:r>
            <a:r>
              <a:rPr lang="ja-JP" altLang="en-US" b="1">
                <a:solidFill>
                  <a:schemeClr val="tx1"/>
                </a:solidFill>
                <a:latin typeface="Tw Cen MT" charset="0"/>
                <a:ea typeface="ＭＳ Ｐゴシック" charset="0"/>
                <a:cs typeface="ＭＳ Ｐゴシック" charset="0"/>
              </a:rPr>
              <a:t>の作用と副作用</a:t>
            </a:r>
          </a:p>
        </p:txBody>
      </p:sp>
      <p:sp>
        <p:nvSpPr>
          <p:cNvPr id="19460" name="スライド番号プレースホルダ 3"/>
          <p:cNvSpPr>
            <a:spLocks noGrp="1"/>
          </p:cNvSpPr>
          <p:nvPr>
            <p:ph type="sldNum" sz="quarter" idx="12"/>
          </p:nvPr>
        </p:nvSpPr>
        <p:spPr/>
        <p:txBody>
          <a:bodyPr>
            <a:normAutofit fontScale="85000" lnSpcReduction="20000"/>
          </a:bodyPr>
          <a:lstStyle/>
          <a:p>
            <a:pPr>
              <a:defRPr/>
            </a:pPr>
            <a:fld id="{CE18D819-AFDB-9C49-9127-BD3BBFFC7D3B}" type="slidenum">
              <a:rPr lang="en-US" altLang="ja-JP" smtClean="0"/>
              <a:pPr>
                <a:defRPr/>
              </a:pPr>
              <a:t>107</a:t>
            </a:fld>
            <a:endParaRPr lang="en-US" altLang="ja-JP"/>
          </a:p>
        </p:txBody>
      </p:sp>
      <p:sp>
        <p:nvSpPr>
          <p:cNvPr id="189443" name="Rectangle 1027"/>
          <p:cNvSpPr>
            <a:spLocks noGrp="1" noChangeArrowheads="1"/>
          </p:cNvSpPr>
          <p:nvPr>
            <p:ph sz="quarter" idx="1"/>
          </p:nvPr>
        </p:nvSpPr>
        <p:spPr>
          <a:xfrm>
            <a:off x="3684589" y="1484313"/>
            <a:ext cx="6411912" cy="4997450"/>
          </a:xfrm>
        </p:spPr>
        <p:txBody>
          <a:bodyPr/>
          <a:lstStyle/>
          <a:p>
            <a:pPr marL="0" indent="0">
              <a:lnSpc>
                <a:spcPct val="90000"/>
              </a:lnSpc>
              <a:buFont typeface="Wingdings" charset="0"/>
              <a:buNone/>
            </a:pPr>
            <a:r>
              <a:rPr lang="ja-JP" altLang="en-US" sz="2400" dirty="0">
                <a:latin typeface="Tw Cen MT" charset="0"/>
                <a:ea typeface="ＭＳ Ｐゴシック" charset="0"/>
                <a:cs typeface="ＭＳ Ｐゴシック" charset="0"/>
              </a:rPr>
              <a:t>水溶性であり、速やかに吸収される。肝の</a:t>
            </a:r>
            <a:r>
              <a:rPr lang="en-US" altLang="ja-JP" sz="2400" dirty="0">
                <a:latin typeface="Tw Cen MT" charset="0"/>
                <a:ea typeface="ＭＳ Ｐゴシック" charset="0"/>
                <a:cs typeface="ＭＳ Ｐゴシック" charset="0"/>
              </a:rPr>
              <a:t>NAP2</a:t>
            </a:r>
            <a:r>
              <a:rPr lang="ja-JP" altLang="en-US" sz="2400" dirty="0">
                <a:latin typeface="Tw Cen MT" charset="0"/>
                <a:ea typeface="ＭＳ Ｐゴシック" charset="0"/>
                <a:cs typeface="ＭＳ Ｐゴシック" charset="0"/>
              </a:rPr>
              <a:t>により代謝され不活化される</a:t>
            </a:r>
            <a:endParaRPr lang="en-US" altLang="ja-JP" sz="2400" dirty="0">
              <a:latin typeface="Tw Cen MT" charset="0"/>
              <a:ea typeface="ＭＳ Ｐゴシック" charset="0"/>
              <a:cs typeface="ＭＳ Ｐゴシック" charset="0"/>
            </a:endParaRPr>
          </a:p>
          <a:p>
            <a:pPr marL="0" indent="0">
              <a:lnSpc>
                <a:spcPct val="90000"/>
              </a:lnSpc>
              <a:buFont typeface="Wingdings" charset="0"/>
              <a:buNone/>
            </a:pPr>
            <a:r>
              <a:rPr lang="ja-JP" altLang="en-US" sz="2400" dirty="0">
                <a:latin typeface="Tw Cen MT" charset="0"/>
                <a:ea typeface="ＭＳ Ｐゴシック" charset="0"/>
                <a:cs typeface="ＭＳ Ｐゴシック" charset="0"/>
              </a:rPr>
              <a:t>フェニトイン、カルバマゼピンの代謝阻害、</a:t>
            </a:r>
            <a:r>
              <a:rPr lang="en-US" altLang="ja-JP" sz="2400" dirty="0">
                <a:latin typeface="Tw Cen MT" charset="0"/>
                <a:ea typeface="ＭＳ Ｐゴシック" charset="0"/>
                <a:cs typeface="ＭＳ Ｐゴシック" charset="0"/>
              </a:rPr>
              <a:t>histaminase</a:t>
            </a:r>
            <a:r>
              <a:rPr lang="ja-JP" altLang="en-US" sz="2400" dirty="0">
                <a:latin typeface="Tw Cen MT" charset="0"/>
                <a:ea typeface="ＭＳ Ｐゴシック" charset="0"/>
                <a:cs typeface="ＭＳ Ｐゴシック" charset="0"/>
              </a:rPr>
              <a:t>の阻害、</a:t>
            </a:r>
            <a:r>
              <a:rPr lang="en-US" altLang="ja-JP" sz="2400" dirty="0">
                <a:latin typeface="Tw Cen MT" charset="0"/>
                <a:ea typeface="ＭＳ Ｐゴシック" charset="0"/>
                <a:cs typeface="ＭＳ Ｐゴシック" charset="0"/>
              </a:rPr>
              <a:t>MAO</a:t>
            </a:r>
            <a:r>
              <a:rPr lang="ja-JP" altLang="en-US" sz="2400" dirty="0">
                <a:latin typeface="Tw Cen MT" charset="0"/>
                <a:ea typeface="ＭＳ Ｐゴシック" charset="0"/>
                <a:cs typeface="ＭＳ Ｐゴシック" charset="0"/>
              </a:rPr>
              <a:t>の阻害</a:t>
            </a:r>
            <a:endParaRPr lang="en-US" altLang="ja-JP" sz="2400" dirty="0">
              <a:latin typeface="Tw Cen MT" charset="0"/>
              <a:ea typeface="ＭＳ Ｐゴシック" charset="0"/>
              <a:cs typeface="ＭＳ Ｐゴシック" charset="0"/>
            </a:endParaRPr>
          </a:p>
          <a:p>
            <a:pPr marL="0" indent="0">
              <a:lnSpc>
                <a:spcPct val="90000"/>
              </a:lnSpc>
              <a:buFont typeface="Wingdings" charset="0"/>
              <a:buNone/>
            </a:pPr>
            <a:r>
              <a:rPr lang="ja-JP" altLang="en-US" sz="2400" dirty="0">
                <a:latin typeface="Tw Cen MT" charset="0"/>
                <a:ea typeface="ＭＳ Ｐゴシック" charset="0"/>
                <a:cs typeface="ＭＳ Ｐゴシック" charset="0"/>
              </a:rPr>
              <a:t>副作用</a:t>
            </a:r>
            <a:endParaRPr lang="en-US" altLang="ja-JP" sz="2400" dirty="0">
              <a:latin typeface="Tw Cen MT" charset="0"/>
              <a:ea typeface="ＭＳ Ｐゴシック" charset="0"/>
              <a:cs typeface="ＭＳ Ｐゴシック" charset="0"/>
            </a:endParaRPr>
          </a:p>
          <a:p>
            <a:pPr marL="860425" lvl="1">
              <a:lnSpc>
                <a:spcPct val="90000"/>
              </a:lnSpc>
            </a:pPr>
            <a:r>
              <a:rPr lang="ja-JP" altLang="en-US" sz="2000" dirty="0">
                <a:solidFill>
                  <a:srgbClr val="CC0000"/>
                </a:solidFill>
                <a:latin typeface="Osaka" charset="0"/>
                <a:ea typeface="ＭＳ Ｐゴシック" charset="0"/>
              </a:rPr>
              <a:t>肝障害</a:t>
            </a:r>
            <a:r>
              <a:rPr lang="ja-JP" altLang="en-US" sz="2000" dirty="0">
                <a:latin typeface="Osaka" charset="0"/>
                <a:ea typeface="ＭＳ Ｐゴシック" charset="0"/>
              </a:rPr>
              <a:t>　中間代謝産物による</a:t>
            </a:r>
            <a:r>
              <a:rPr lang="en-US" altLang="ja-JP" sz="2000" dirty="0">
                <a:latin typeface="Osaka" charset="0"/>
                <a:ea typeface="ＭＳ Ｐゴシック" charset="0"/>
              </a:rPr>
              <a:t>Toxic effect</a:t>
            </a:r>
            <a:r>
              <a:rPr lang="ja-JP" altLang="en-US" sz="2000" dirty="0">
                <a:latin typeface="Osaka" charset="0"/>
                <a:ea typeface="ＭＳ Ｐゴシック" charset="0"/>
              </a:rPr>
              <a:t>であり、年齢により頻度は上昇。アルコール常飲、薬物常習、肝疾患で頻度上昇</a:t>
            </a:r>
            <a:endParaRPr lang="en-US" altLang="ja-JP" sz="2000" dirty="0">
              <a:latin typeface="Osaka" charset="0"/>
              <a:ea typeface="ＭＳ Ｐゴシック" charset="0"/>
            </a:endParaRPr>
          </a:p>
          <a:p>
            <a:pPr marL="860425" lvl="1">
              <a:lnSpc>
                <a:spcPct val="90000"/>
              </a:lnSpc>
            </a:pPr>
            <a:r>
              <a:rPr lang="ja-JP" altLang="en-US" sz="2000" dirty="0">
                <a:solidFill>
                  <a:srgbClr val="CC0000"/>
                </a:solidFill>
                <a:latin typeface="Osaka" charset="0"/>
                <a:ea typeface="ＭＳ Ｐゴシック" charset="0"/>
              </a:rPr>
              <a:t>神経障害</a:t>
            </a:r>
            <a:r>
              <a:rPr lang="ja-JP" altLang="en-US" sz="2000" dirty="0">
                <a:latin typeface="Osaka" charset="0"/>
                <a:ea typeface="ＭＳ Ｐゴシック" charset="0"/>
              </a:rPr>
              <a:t>　多くはＢ</a:t>
            </a:r>
            <a:r>
              <a:rPr lang="en-US" altLang="ja-JP" sz="2000" dirty="0">
                <a:latin typeface="Osaka" charset="0"/>
                <a:ea typeface="ＭＳ Ｐゴシック" charset="0"/>
              </a:rPr>
              <a:t>6</a:t>
            </a:r>
            <a:r>
              <a:rPr lang="ja-JP" altLang="en-US" sz="2000" dirty="0">
                <a:latin typeface="Osaka" charset="0"/>
                <a:ea typeface="ＭＳ Ｐゴシック" charset="0"/>
              </a:rPr>
              <a:t>併用で予防可能</a:t>
            </a:r>
            <a:endParaRPr lang="en-US" altLang="ja-JP" sz="2000" dirty="0">
              <a:latin typeface="Osaka" charset="0"/>
              <a:ea typeface="ＭＳ Ｐゴシック" charset="0"/>
            </a:endParaRPr>
          </a:p>
          <a:p>
            <a:pPr marL="860425" lvl="1">
              <a:lnSpc>
                <a:spcPct val="90000"/>
              </a:lnSpc>
            </a:pPr>
            <a:r>
              <a:rPr lang="ja-JP" altLang="en-US" sz="2000" dirty="0">
                <a:latin typeface="Osaka" charset="0"/>
                <a:ea typeface="ＭＳ Ｐゴシック" charset="0"/>
              </a:rPr>
              <a:t>リウマチ様症状、</a:t>
            </a:r>
            <a:r>
              <a:rPr lang="en-US" altLang="ja-JP" sz="2000" dirty="0" err="1">
                <a:latin typeface="Osaka" charset="0"/>
                <a:ea typeface="ＭＳ Ｐゴシック" charset="0"/>
              </a:rPr>
              <a:t>Acune</a:t>
            </a:r>
            <a:r>
              <a:rPr lang="ja-JP" altLang="en-US" sz="2000" dirty="0">
                <a:latin typeface="Osaka" charset="0"/>
                <a:ea typeface="ＭＳ Ｐゴシック" charset="0"/>
              </a:rPr>
              <a:t>、</a:t>
            </a:r>
            <a:r>
              <a:rPr lang="en-US" altLang="ja-JP" sz="2000" dirty="0">
                <a:latin typeface="Osaka" charset="0"/>
                <a:ea typeface="ＭＳ Ｐゴシック" charset="0"/>
              </a:rPr>
              <a:t>Hypersensitivity, Hematological reaction</a:t>
            </a:r>
            <a:r>
              <a:rPr lang="ja-JP" altLang="en-US" sz="2000" dirty="0">
                <a:latin typeface="Osaka" charset="0"/>
                <a:ea typeface="ＭＳ Ｐゴシック" charset="0"/>
              </a:rPr>
              <a:t>など</a:t>
            </a:r>
            <a:endParaRPr lang="en-US" altLang="ja-JP" sz="2000" dirty="0">
              <a:latin typeface="Osaka" charset="0"/>
              <a:ea typeface="ＭＳ Ｐゴシック" charset="0"/>
            </a:endParaRPr>
          </a:p>
          <a:p>
            <a:pPr marL="0" indent="0">
              <a:lnSpc>
                <a:spcPct val="90000"/>
              </a:lnSpc>
              <a:buFont typeface="Wingdings" charset="0"/>
              <a:buNone/>
            </a:pPr>
            <a:endParaRPr lang="ja-JP" altLang="en-US" sz="2000" dirty="0">
              <a:latin typeface="Tw Cen MT" charset="0"/>
              <a:ea typeface="ＭＳ Ｐゴシック" charset="0"/>
              <a:cs typeface="ＭＳ Ｐゴシック" charset="0"/>
            </a:endParaRPr>
          </a:p>
        </p:txBody>
      </p:sp>
      <p:pic>
        <p:nvPicPr>
          <p:cNvPr id="189444" name="図 4" descr="IMG_0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 y="3500438"/>
            <a:ext cx="4321175" cy="288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688976" y="228600"/>
            <a:ext cx="9172575" cy="990600"/>
          </a:xfrm>
        </p:spPr>
        <p:txBody>
          <a:bodyPr/>
          <a:lstStyle/>
          <a:p>
            <a:r>
              <a:rPr lang="en-US" altLang="ja-JP" b="1">
                <a:solidFill>
                  <a:schemeClr val="tx1"/>
                </a:solidFill>
                <a:latin typeface="Tw Cen MT" charset="0"/>
                <a:ea typeface="ＭＳ Ｐゴシック" charset="0"/>
                <a:cs typeface="ＭＳ Ｐゴシック" charset="0"/>
              </a:rPr>
              <a:t>RFP</a:t>
            </a:r>
            <a:r>
              <a:rPr lang="ja-JP" altLang="en-US" b="1">
                <a:solidFill>
                  <a:schemeClr val="tx1"/>
                </a:solidFill>
                <a:latin typeface="Tw Cen MT" charset="0"/>
                <a:ea typeface="ＭＳ Ｐゴシック" charset="0"/>
                <a:cs typeface="ＭＳ Ｐゴシック" charset="0"/>
              </a:rPr>
              <a:t>の作用と副作用</a:t>
            </a:r>
          </a:p>
        </p:txBody>
      </p:sp>
      <p:sp>
        <p:nvSpPr>
          <p:cNvPr id="20484" name="スライド番号プレースホルダ 3"/>
          <p:cNvSpPr>
            <a:spLocks noGrp="1"/>
          </p:cNvSpPr>
          <p:nvPr>
            <p:ph type="sldNum" sz="quarter" idx="12"/>
          </p:nvPr>
        </p:nvSpPr>
        <p:spPr/>
        <p:txBody>
          <a:bodyPr>
            <a:normAutofit fontScale="85000" lnSpcReduction="20000"/>
          </a:bodyPr>
          <a:lstStyle/>
          <a:p>
            <a:pPr>
              <a:defRPr/>
            </a:pPr>
            <a:fld id="{54D8E7E6-67C2-2748-8B2F-1B9F566F1C1D}" type="slidenum">
              <a:rPr lang="en-US" altLang="ja-JP" smtClean="0"/>
              <a:pPr>
                <a:defRPr/>
              </a:pPr>
              <a:t>108</a:t>
            </a:fld>
            <a:endParaRPr lang="en-US" altLang="ja-JP"/>
          </a:p>
        </p:txBody>
      </p:sp>
      <p:sp>
        <p:nvSpPr>
          <p:cNvPr id="191491" name="Rectangle 3"/>
          <p:cNvSpPr>
            <a:spLocks noGrp="1" noChangeArrowheads="1"/>
          </p:cNvSpPr>
          <p:nvPr>
            <p:ph sz="quarter" idx="1"/>
          </p:nvPr>
        </p:nvSpPr>
        <p:spPr>
          <a:xfrm>
            <a:off x="322264" y="1857375"/>
            <a:ext cx="9531350" cy="4171950"/>
          </a:xfrm>
        </p:spPr>
        <p:txBody>
          <a:bodyPr>
            <a:normAutofit/>
          </a:bodyPr>
          <a:lstStyle/>
          <a:p>
            <a:pPr marL="0" indent="0">
              <a:lnSpc>
                <a:spcPct val="90000"/>
              </a:lnSpc>
              <a:buFont typeface="Wingdings" charset="0"/>
              <a:buNone/>
            </a:pPr>
            <a:r>
              <a:rPr lang="ja-JP" altLang="en-US" sz="2400" dirty="0">
                <a:latin typeface="Tw Cen MT" charset="0"/>
                <a:ea typeface="ＭＳ Ｐゴシック" charset="0"/>
                <a:cs typeface="ＭＳ Ｐゴシック" charset="0"/>
              </a:rPr>
              <a:t>抗酸菌の</a:t>
            </a:r>
            <a:r>
              <a:rPr lang="en-US" altLang="ja-JP" sz="2400" dirty="0">
                <a:latin typeface="Tw Cen MT" charset="0"/>
                <a:ea typeface="ＭＳ Ｐゴシック" charset="0"/>
                <a:cs typeface="ＭＳ Ｐゴシック" charset="0"/>
              </a:rPr>
              <a:t>DNA dependent RNA </a:t>
            </a:r>
            <a:r>
              <a:rPr lang="en-US" altLang="ja-JP" sz="2400" dirty="0" err="1">
                <a:latin typeface="Tw Cen MT" charset="0"/>
                <a:ea typeface="ＭＳ Ｐゴシック" charset="0"/>
                <a:cs typeface="ＭＳ Ｐゴシック" charset="0"/>
              </a:rPr>
              <a:t>polymeras</a:t>
            </a:r>
            <a:r>
              <a:rPr lang="ja-JP" altLang="en-US" sz="2400" dirty="0">
                <a:latin typeface="Tw Cen MT" charset="0"/>
                <a:ea typeface="ＭＳ Ｐゴシック" charset="0"/>
                <a:cs typeface="ＭＳ Ｐゴシック" charset="0"/>
              </a:rPr>
              <a:t>を阻害し効果を示す。</a:t>
            </a:r>
            <a:endParaRPr lang="en-US" altLang="ja-JP" sz="2400" dirty="0">
              <a:latin typeface="Tw Cen MT" charset="0"/>
              <a:ea typeface="ＭＳ Ｐゴシック" charset="0"/>
              <a:cs typeface="ＭＳ Ｐゴシック" charset="0"/>
            </a:endParaRPr>
          </a:p>
          <a:p>
            <a:pPr marL="757238" lvl="1">
              <a:lnSpc>
                <a:spcPct val="90000"/>
              </a:lnSpc>
            </a:pPr>
            <a:r>
              <a:rPr lang="en-US" altLang="ja-JP" sz="2000" dirty="0" err="1">
                <a:latin typeface="Osaka" charset="0"/>
                <a:ea typeface="ＭＳ Ｐゴシック" charset="0"/>
              </a:rPr>
              <a:t>Rpo</a:t>
            </a:r>
            <a:r>
              <a:rPr lang="en-US" altLang="ja-JP" sz="2000" dirty="0">
                <a:latin typeface="Osaka" charset="0"/>
                <a:ea typeface="ＭＳ Ｐゴシック" charset="0"/>
              </a:rPr>
              <a:t>β</a:t>
            </a:r>
            <a:r>
              <a:rPr lang="ja-JP" altLang="en-US" sz="2000" dirty="0">
                <a:latin typeface="Osaka" charset="0"/>
                <a:ea typeface="ＭＳ Ｐゴシック" charset="0"/>
              </a:rPr>
              <a:t>の突然変異で耐性化</a:t>
            </a:r>
            <a:endParaRPr lang="en-US" altLang="ja-JP" sz="2000" dirty="0">
              <a:latin typeface="Osaka" charset="0"/>
              <a:ea typeface="ＭＳ Ｐゴシック" charset="0"/>
            </a:endParaRPr>
          </a:p>
          <a:p>
            <a:pPr marL="0" indent="0">
              <a:lnSpc>
                <a:spcPct val="90000"/>
              </a:lnSpc>
              <a:buFont typeface="Wingdings" charset="0"/>
              <a:buNone/>
            </a:pPr>
            <a:r>
              <a:rPr lang="ja-JP" altLang="en-US" sz="2400" dirty="0">
                <a:latin typeface="Tw Cen MT" charset="0"/>
                <a:ea typeface="ＭＳ Ｐゴシック" charset="0"/>
                <a:cs typeface="ＭＳ Ｐゴシック" charset="0"/>
              </a:rPr>
              <a:t>脂溶性経口摂取で良く吸収される。肝代謝を受け、一部は腸肝循環。肝</a:t>
            </a:r>
            <a:r>
              <a:rPr lang="en-US" altLang="ja-JP" sz="2400" dirty="0">
                <a:latin typeface="Tw Cen MT" charset="0"/>
                <a:ea typeface="ＭＳ Ｐゴシック" charset="0"/>
                <a:cs typeface="ＭＳ Ｐゴシック" charset="0"/>
              </a:rPr>
              <a:t>CYP3A4, 2C8/9</a:t>
            </a:r>
            <a:r>
              <a:rPr lang="ja-JP" altLang="en-US" sz="2400" dirty="0">
                <a:latin typeface="Tw Cen MT" charset="0"/>
                <a:ea typeface="ＭＳ Ｐゴシック" charset="0"/>
                <a:cs typeface="ＭＳ Ｐゴシック" charset="0"/>
              </a:rPr>
              <a:t>の強い誘導能を示す</a:t>
            </a:r>
            <a:endParaRPr lang="en-US" altLang="ja-JP" sz="2400" dirty="0">
              <a:latin typeface="Tw Cen MT" charset="0"/>
              <a:ea typeface="ＭＳ Ｐゴシック" charset="0"/>
              <a:cs typeface="ＭＳ Ｐゴシック" charset="0"/>
            </a:endParaRPr>
          </a:p>
          <a:p>
            <a:pPr marL="757238" lvl="1">
              <a:lnSpc>
                <a:spcPct val="90000"/>
              </a:lnSpc>
            </a:pPr>
            <a:r>
              <a:rPr lang="en-US" altLang="ja-JP" sz="2000" dirty="0">
                <a:latin typeface="Osaka" charset="0"/>
                <a:ea typeface="ＭＳ Ｐゴシック" charset="0"/>
              </a:rPr>
              <a:t>Protease inhibitor, Warfarin, CAM, </a:t>
            </a:r>
            <a:r>
              <a:rPr lang="en-US" altLang="ja-JP" sz="2000" dirty="0" err="1">
                <a:latin typeface="Osaka" charset="0"/>
                <a:ea typeface="ＭＳ Ｐゴシック" charset="0"/>
              </a:rPr>
              <a:t>Ca</a:t>
            </a:r>
            <a:r>
              <a:rPr lang="en-US" altLang="ja-JP" sz="2000" dirty="0">
                <a:latin typeface="Osaka" charset="0"/>
                <a:ea typeface="ＭＳ Ｐゴシック" charset="0"/>
              </a:rPr>
              <a:t> blocker, </a:t>
            </a:r>
            <a:r>
              <a:rPr lang="en-US" altLang="ja-JP" sz="2000" dirty="0" err="1">
                <a:latin typeface="Osaka" charset="0"/>
                <a:ea typeface="ＭＳ Ｐゴシック" charset="0"/>
              </a:rPr>
              <a:t>etc</a:t>
            </a:r>
            <a:endParaRPr lang="en-US" altLang="ja-JP" sz="2000" dirty="0">
              <a:latin typeface="Osaka" charset="0"/>
              <a:ea typeface="ＭＳ Ｐゴシック" charset="0"/>
            </a:endParaRPr>
          </a:p>
          <a:p>
            <a:pPr marL="757238" lvl="1">
              <a:lnSpc>
                <a:spcPct val="90000"/>
              </a:lnSpc>
            </a:pPr>
            <a:r>
              <a:rPr lang="ja-JP" altLang="en-US" sz="2000" dirty="0">
                <a:latin typeface="Osaka" charset="0"/>
                <a:ea typeface="ＭＳ Ｐゴシック" charset="0"/>
              </a:rPr>
              <a:t>禁忌ボリコナゾール、フラジカンテル、タダラフィル、テラプレビル</a:t>
            </a:r>
            <a:endParaRPr lang="en-US" altLang="ja-JP" sz="2000" dirty="0">
              <a:latin typeface="Osaka" charset="0"/>
              <a:ea typeface="ＭＳ Ｐゴシック" charset="0"/>
            </a:endParaRPr>
          </a:p>
          <a:p>
            <a:pPr marL="0" indent="0">
              <a:lnSpc>
                <a:spcPct val="90000"/>
              </a:lnSpc>
              <a:buFont typeface="Wingdings" charset="0"/>
              <a:buNone/>
            </a:pPr>
            <a:r>
              <a:rPr lang="ja-JP" altLang="en-US" sz="2400" dirty="0">
                <a:latin typeface="Tw Cen MT" charset="0"/>
                <a:ea typeface="ＭＳ Ｐゴシック" charset="0"/>
                <a:cs typeface="ＭＳ Ｐゴシック" charset="0"/>
              </a:rPr>
              <a:t>副作用</a:t>
            </a:r>
            <a:endParaRPr lang="en-US" altLang="ja-JP" sz="2400" dirty="0">
              <a:latin typeface="Tw Cen MT" charset="0"/>
              <a:ea typeface="ＭＳ Ｐゴシック" charset="0"/>
              <a:cs typeface="ＭＳ Ｐゴシック" charset="0"/>
            </a:endParaRPr>
          </a:p>
          <a:p>
            <a:pPr marL="757238" lvl="1">
              <a:lnSpc>
                <a:spcPct val="90000"/>
              </a:lnSpc>
            </a:pPr>
            <a:r>
              <a:rPr lang="en-US" altLang="ja-JP" sz="2000" dirty="0">
                <a:latin typeface="Osaka" charset="0"/>
                <a:ea typeface="ＭＳ Ｐゴシック" charset="0"/>
              </a:rPr>
              <a:t>Hypersensitivity reaction (flue syndrome, acute renal failure, thrombocytopenia, hypotension</a:t>
            </a:r>
          </a:p>
          <a:p>
            <a:pPr marL="757238" lvl="1">
              <a:lnSpc>
                <a:spcPct val="90000"/>
              </a:lnSpc>
            </a:pPr>
            <a:r>
              <a:rPr lang="ja-JP" altLang="en-US" sz="2000" dirty="0">
                <a:latin typeface="Osaka" charset="0"/>
                <a:ea typeface="ＭＳ Ｐゴシック" charset="0"/>
              </a:rPr>
              <a:t>肝障害の頻度は</a:t>
            </a:r>
            <a:r>
              <a:rPr lang="en-US" altLang="ja-JP" sz="2000" dirty="0">
                <a:latin typeface="Osaka" charset="0"/>
                <a:ea typeface="ＭＳ Ｐゴシック" charset="0"/>
              </a:rPr>
              <a:t>INH</a:t>
            </a:r>
            <a:r>
              <a:rPr lang="ja-JP" altLang="en-US" sz="2000" dirty="0">
                <a:latin typeface="Osaka" charset="0"/>
                <a:ea typeface="ＭＳ Ｐゴシック" charset="0"/>
              </a:rPr>
              <a:t>の</a:t>
            </a:r>
            <a:r>
              <a:rPr lang="en-US" altLang="ja-JP" sz="2000" dirty="0">
                <a:latin typeface="Osaka" charset="0"/>
                <a:ea typeface="ＭＳ Ｐゴシック" charset="0"/>
              </a:rPr>
              <a:t>1/10</a:t>
            </a:r>
            <a:r>
              <a:rPr lang="ja-JP" altLang="en-US" sz="2000" dirty="0">
                <a:latin typeface="Osaka" charset="0"/>
                <a:ea typeface="ＭＳ Ｐゴシック" charset="0"/>
              </a:rPr>
              <a:t>程度だが、</a:t>
            </a:r>
            <a:r>
              <a:rPr lang="en-US" altLang="ja-JP" sz="2000" dirty="0">
                <a:latin typeface="Osaka" charset="0"/>
                <a:ea typeface="ＭＳ Ｐゴシック" charset="0"/>
              </a:rPr>
              <a:t>INH</a:t>
            </a:r>
            <a:r>
              <a:rPr lang="ja-JP" altLang="en-US" sz="2000" dirty="0">
                <a:latin typeface="Osaka" charset="0"/>
                <a:ea typeface="ＭＳ Ｐゴシック" charset="0"/>
              </a:rPr>
              <a:t>の肝障害の頻度を上昇させる</a:t>
            </a:r>
            <a:endParaRPr lang="en-US" altLang="ja-JP" sz="2000" dirty="0">
              <a:latin typeface="Osaka" charset="0"/>
              <a:ea typeface="ＭＳ Ｐゴシック" charset="0"/>
            </a:endParaRPr>
          </a:p>
          <a:p>
            <a:pPr marL="757238" lvl="1">
              <a:lnSpc>
                <a:spcPct val="90000"/>
              </a:lnSpc>
            </a:pPr>
            <a:r>
              <a:rPr lang="ja-JP" altLang="en-US" sz="2000" dirty="0">
                <a:latin typeface="Osaka" charset="0"/>
                <a:ea typeface="ＭＳ Ｐゴシック" charset="0"/>
              </a:rPr>
              <a:t>コンタクトレンズの着色、皮疹など</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688976" y="228600"/>
            <a:ext cx="9172575" cy="990600"/>
          </a:xfrm>
        </p:spPr>
        <p:txBody>
          <a:bodyPr/>
          <a:lstStyle/>
          <a:p>
            <a:r>
              <a:rPr lang="en-US" altLang="ja-JP" b="1">
                <a:solidFill>
                  <a:schemeClr val="tx1"/>
                </a:solidFill>
                <a:latin typeface="Tw Cen MT" charset="0"/>
                <a:ea typeface="ＭＳ Ｐゴシック" charset="0"/>
                <a:cs typeface="ＭＳ Ｐゴシック" charset="0"/>
              </a:rPr>
              <a:t>PZA</a:t>
            </a:r>
            <a:r>
              <a:rPr lang="ja-JP" altLang="en-US" b="1">
                <a:solidFill>
                  <a:schemeClr val="tx1"/>
                </a:solidFill>
                <a:latin typeface="Tw Cen MT" charset="0"/>
                <a:ea typeface="ＭＳ Ｐゴシック" charset="0"/>
                <a:cs typeface="ＭＳ Ｐゴシック" charset="0"/>
              </a:rPr>
              <a:t>の作用と副作用</a:t>
            </a:r>
          </a:p>
        </p:txBody>
      </p:sp>
      <p:sp>
        <p:nvSpPr>
          <p:cNvPr id="21508" name="スライド番号プレースホルダ 3"/>
          <p:cNvSpPr>
            <a:spLocks noGrp="1"/>
          </p:cNvSpPr>
          <p:nvPr>
            <p:ph type="sldNum" sz="quarter" idx="12"/>
          </p:nvPr>
        </p:nvSpPr>
        <p:spPr/>
        <p:txBody>
          <a:bodyPr>
            <a:normAutofit fontScale="85000" lnSpcReduction="20000"/>
          </a:bodyPr>
          <a:lstStyle/>
          <a:p>
            <a:pPr>
              <a:defRPr/>
            </a:pPr>
            <a:fld id="{30220E0E-F019-A048-8259-A111B739AEB1}" type="slidenum">
              <a:rPr lang="en-US" altLang="ja-JP" smtClean="0"/>
              <a:pPr>
                <a:defRPr/>
              </a:pPr>
              <a:t>109</a:t>
            </a:fld>
            <a:endParaRPr lang="en-US" altLang="ja-JP"/>
          </a:p>
        </p:txBody>
      </p:sp>
      <p:sp>
        <p:nvSpPr>
          <p:cNvPr id="193539" name="Rectangle 3"/>
          <p:cNvSpPr>
            <a:spLocks noGrp="1" noChangeArrowheads="1"/>
          </p:cNvSpPr>
          <p:nvPr>
            <p:ph sz="quarter" idx="1"/>
          </p:nvPr>
        </p:nvSpPr>
        <p:spPr>
          <a:xfrm>
            <a:off x="688976" y="1600200"/>
            <a:ext cx="9172575" cy="4495800"/>
          </a:xfrm>
        </p:spPr>
        <p:txBody>
          <a:bodyPr/>
          <a:lstStyle/>
          <a:p>
            <a:pPr marL="0" indent="0">
              <a:buFont typeface="Wingdings" charset="0"/>
              <a:buNone/>
            </a:pPr>
            <a:r>
              <a:rPr lang="en-US" altLang="ja-JP" sz="2400">
                <a:latin typeface="Tw Cen MT" charset="0"/>
                <a:ea typeface="ＭＳ Ｐゴシック" charset="0"/>
                <a:cs typeface="ＭＳ Ｐゴシック" charset="0"/>
              </a:rPr>
              <a:t>pH4.5</a:t>
            </a:r>
            <a:r>
              <a:rPr lang="ja-JP" altLang="en-US" sz="2400">
                <a:latin typeface="Tw Cen MT" charset="0"/>
                <a:ea typeface="ＭＳ Ｐゴシック" charset="0"/>
                <a:cs typeface="ＭＳ Ｐゴシック" charset="0"/>
              </a:rPr>
              <a:t>から</a:t>
            </a:r>
            <a:r>
              <a:rPr lang="en-US" altLang="ja-JP" sz="2400">
                <a:latin typeface="Tw Cen MT" charset="0"/>
                <a:ea typeface="ＭＳ Ｐゴシック" charset="0"/>
                <a:cs typeface="ＭＳ Ｐゴシック" charset="0"/>
              </a:rPr>
              <a:t>5</a:t>
            </a:r>
            <a:r>
              <a:rPr lang="ja-JP" altLang="en-US" sz="2400">
                <a:latin typeface="Tw Cen MT" charset="0"/>
                <a:ea typeface="ＭＳ Ｐゴシック" charset="0"/>
                <a:cs typeface="ＭＳ Ｐゴシック" charset="0"/>
              </a:rPr>
              <a:t>の酸性環境で殺菌的な作用を示すが、その作用機序は必ずしもはっきりしていない。</a:t>
            </a:r>
            <a:r>
              <a:rPr lang="en-US" altLang="ja-JP" sz="2400">
                <a:latin typeface="Tw Cen MT" charset="0"/>
                <a:ea typeface="ＭＳ Ｐゴシック" charset="0"/>
                <a:cs typeface="ＭＳ Ｐゴシック" charset="0"/>
              </a:rPr>
              <a:t> PZA </a:t>
            </a:r>
            <a:r>
              <a:rPr lang="ja-JP" altLang="en-US" sz="2400">
                <a:latin typeface="Tw Cen MT" charset="0"/>
                <a:ea typeface="ＭＳ Ｐゴシック" charset="0"/>
                <a:cs typeface="ＭＳ Ｐゴシック" charset="0"/>
              </a:rPr>
              <a:t>が</a:t>
            </a:r>
            <a:r>
              <a:rPr lang="en-US" altLang="ja-JP" sz="2400">
                <a:latin typeface="Tw Cen MT" charset="0"/>
                <a:ea typeface="ＭＳ Ｐゴシック" charset="0"/>
                <a:cs typeface="ＭＳ Ｐゴシック" charset="0"/>
              </a:rPr>
              <a:t>pncA</a:t>
            </a:r>
            <a:r>
              <a:rPr lang="ja-JP" altLang="en-US" sz="2400">
                <a:latin typeface="Tw Cen MT" charset="0"/>
                <a:ea typeface="ＭＳ Ｐゴシック" charset="0"/>
                <a:cs typeface="ＭＳ Ｐゴシック" charset="0"/>
              </a:rPr>
              <a:t>により活性の高い</a:t>
            </a:r>
            <a:r>
              <a:rPr lang="en-US" altLang="ja-JP" sz="2400">
                <a:latin typeface="Tw Cen MT" charset="0"/>
                <a:ea typeface="ＭＳ Ｐゴシック" charset="0"/>
                <a:cs typeface="ＭＳ Ｐゴシック" charset="0"/>
              </a:rPr>
              <a:t>POA</a:t>
            </a:r>
            <a:r>
              <a:rPr lang="ja-JP" altLang="en-US" sz="2400">
                <a:latin typeface="Tw Cen MT" charset="0"/>
                <a:ea typeface="ＭＳ Ｐゴシック" charset="0"/>
                <a:cs typeface="ＭＳ Ｐゴシック" charset="0"/>
              </a:rPr>
              <a:t>に変換され、</a:t>
            </a:r>
            <a:r>
              <a:rPr lang="en-US" altLang="ja-JP" sz="2400">
                <a:latin typeface="Tw Cen MT" charset="0"/>
                <a:ea typeface="ＭＳ Ｐゴシック" charset="0"/>
                <a:cs typeface="ＭＳ Ｐゴシック" charset="0"/>
              </a:rPr>
              <a:t>FAS-I</a:t>
            </a:r>
            <a:r>
              <a:rPr lang="ja-JP" altLang="en-US" sz="2400">
                <a:latin typeface="Tw Cen MT" charset="0"/>
                <a:ea typeface="ＭＳ Ｐゴシック" charset="0"/>
                <a:cs typeface="ＭＳ Ｐゴシック" charset="0"/>
              </a:rPr>
              <a:t>を阻害すると考えられている。</a:t>
            </a:r>
            <a:endParaRPr lang="en-US" altLang="ja-JP" sz="2400">
              <a:latin typeface="Tw Cen MT" charset="0"/>
              <a:ea typeface="ＭＳ Ｐゴシック" charset="0"/>
              <a:cs typeface="ＭＳ Ｐゴシック" charset="0"/>
            </a:endParaRPr>
          </a:p>
          <a:p>
            <a:pPr marL="0" indent="0">
              <a:buFont typeface="Wingdings" charset="0"/>
              <a:buNone/>
            </a:pPr>
            <a:r>
              <a:rPr lang="ja-JP" altLang="en-US" sz="2400">
                <a:latin typeface="Tw Cen MT" charset="0"/>
                <a:ea typeface="ＭＳ Ｐゴシック" charset="0"/>
                <a:cs typeface="ＭＳ Ｐゴシック" charset="0"/>
              </a:rPr>
              <a:t>肝代謝を受け</a:t>
            </a:r>
            <a:r>
              <a:rPr lang="en-US" altLang="ja-JP" sz="2400">
                <a:latin typeface="Tw Cen MT" charset="0"/>
                <a:ea typeface="ＭＳ Ｐゴシック" charset="0"/>
                <a:cs typeface="ＭＳ Ｐゴシック" charset="0"/>
              </a:rPr>
              <a:t>POA</a:t>
            </a:r>
            <a:r>
              <a:rPr lang="ja-JP" altLang="en-US" sz="2400">
                <a:latin typeface="Tw Cen MT" charset="0"/>
                <a:ea typeface="ＭＳ Ｐゴシック" charset="0"/>
                <a:cs typeface="ＭＳ Ｐゴシック" charset="0"/>
              </a:rPr>
              <a:t>となり、糸球体でろ過され排泄されるため肝障害、腎障害で投与量を減量する必要がある。</a:t>
            </a:r>
            <a:endParaRPr lang="en-US" altLang="ja-JP" sz="2400">
              <a:latin typeface="Tw Cen MT" charset="0"/>
              <a:ea typeface="ＭＳ Ｐゴシック" charset="0"/>
              <a:cs typeface="ＭＳ Ｐゴシック" charset="0"/>
            </a:endParaRPr>
          </a:p>
          <a:p>
            <a:pPr marL="0" indent="0">
              <a:buFont typeface="Wingdings" charset="0"/>
              <a:buNone/>
            </a:pPr>
            <a:r>
              <a:rPr lang="ja-JP" altLang="en-US" sz="2400">
                <a:latin typeface="Tw Cen MT" charset="0"/>
                <a:ea typeface="ＭＳ Ｐゴシック" charset="0"/>
                <a:cs typeface="ＭＳ Ｐゴシック" charset="0"/>
              </a:rPr>
              <a:t>副作用</a:t>
            </a:r>
            <a:endParaRPr lang="en-US" altLang="ja-JP" sz="2400">
              <a:latin typeface="Tw Cen MT" charset="0"/>
              <a:ea typeface="ＭＳ Ｐゴシック" charset="0"/>
              <a:cs typeface="ＭＳ Ｐゴシック" charset="0"/>
            </a:endParaRPr>
          </a:p>
          <a:p>
            <a:pPr marL="757238" lvl="1"/>
            <a:r>
              <a:rPr lang="ja-JP" altLang="en-US" sz="2000">
                <a:latin typeface="Tw Cen MT" charset="0"/>
                <a:ea typeface="ＭＳ Ｐゴシック" charset="0"/>
              </a:rPr>
              <a:t>頻度は高くないが、重篤な肝障害。消化器症状。尿酸値上昇。</a:t>
            </a:r>
            <a:endParaRPr lang="en-US" altLang="ja-JP" sz="2000">
              <a:latin typeface="Tw Cen MT" charset="0"/>
              <a:ea typeface="ＭＳ Ｐゴシック" charset="0"/>
            </a:endParaRPr>
          </a:p>
          <a:p>
            <a:pPr marL="757238" lvl="1"/>
            <a:r>
              <a:rPr lang="ja-JP" altLang="en-US" sz="2000">
                <a:latin typeface="Tw Cen MT" charset="0"/>
                <a:ea typeface="ＭＳ Ｐゴシック" charset="0"/>
              </a:rPr>
              <a:t>まれなものとして横紋筋融解症、鉄芽球性貧血など</a:t>
            </a:r>
            <a:endParaRPr lang="en-US" altLang="ja-JP" sz="2000">
              <a:latin typeface="Tw Cen MT" charset="0"/>
              <a:ea typeface="ＭＳ Ｐゴシック" charset="0"/>
            </a:endParaRPr>
          </a:p>
          <a:p>
            <a:pPr marL="757238" lvl="1"/>
            <a:r>
              <a:rPr lang="ja-JP" altLang="en-US" sz="2000">
                <a:latin typeface="Tw Cen MT" charset="0"/>
                <a:ea typeface="ＭＳ Ｐゴシック" charset="0"/>
              </a:rPr>
              <a:t>妊娠中の安全性は確立されてないため使用しない</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診断の遅れ</a:t>
            </a:r>
            <a:r>
              <a:rPr kumimoji="1" lang="en-US" altLang="ja-JP" dirty="0"/>
              <a:t>	</a:t>
            </a:r>
            <a:endParaRPr kumimoji="1" lang="ja-JP" altLang="en-US" dirty="0"/>
          </a:p>
        </p:txBody>
      </p:sp>
      <p:sp>
        <p:nvSpPr>
          <p:cNvPr id="5" name="コンテンツ プレースホルダー 4"/>
          <p:cNvSpPr>
            <a:spLocks noGrp="1"/>
          </p:cNvSpPr>
          <p:nvPr>
            <p:ph sz="quarter" idx="1"/>
          </p:nvPr>
        </p:nvSpPr>
        <p:spPr/>
        <p:txBody>
          <a:bodyPr>
            <a:normAutofit/>
          </a:bodyPr>
          <a:lstStyle/>
          <a:p>
            <a:r>
              <a:rPr kumimoji="1" lang="ja-JP" altLang="en-US" sz="4800" dirty="0"/>
              <a:t>受診の遅れ</a:t>
            </a:r>
            <a:endParaRPr kumimoji="1" lang="en-US" altLang="ja-JP" sz="4400" dirty="0"/>
          </a:p>
          <a:p>
            <a:r>
              <a:rPr lang="ja-JP" altLang="en-US" sz="4800" dirty="0"/>
              <a:t>診断の遅れ</a:t>
            </a:r>
            <a:endParaRPr kumimoji="1" lang="ja-JP" altLang="en-US" sz="4800" dirty="0"/>
          </a:p>
        </p:txBody>
      </p:sp>
    </p:spTree>
    <p:extLst>
      <p:ext uri="{BB962C8B-B14F-4D97-AF65-F5344CB8AC3E}">
        <p14:creationId xmlns:p14="http://schemas.microsoft.com/office/powerpoint/2010/main" val="42165809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8976" y="228600"/>
            <a:ext cx="9172575" cy="990600"/>
          </a:xfrm>
        </p:spPr>
        <p:txBody>
          <a:bodyPr/>
          <a:lstStyle/>
          <a:p>
            <a:r>
              <a:rPr lang="en-US" altLang="ja-JP" b="1">
                <a:solidFill>
                  <a:schemeClr val="tx1"/>
                </a:solidFill>
                <a:latin typeface="Tw Cen MT" charset="0"/>
                <a:ea typeface="ＭＳ Ｐゴシック" charset="0"/>
                <a:cs typeface="ＭＳ Ｐゴシック" charset="0"/>
              </a:rPr>
              <a:t>SM</a:t>
            </a:r>
            <a:r>
              <a:rPr lang="ja-JP" altLang="en-US" b="1">
                <a:solidFill>
                  <a:schemeClr val="tx1"/>
                </a:solidFill>
                <a:latin typeface="Tw Cen MT" charset="0"/>
                <a:ea typeface="ＭＳ Ｐゴシック" charset="0"/>
                <a:cs typeface="ＭＳ Ｐゴシック" charset="0"/>
              </a:rPr>
              <a:t>の作用と副作用</a:t>
            </a:r>
          </a:p>
        </p:txBody>
      </p:sp>
      <p:sp>
        <p:nvSpPr>
          <p:cNvPr id="23556" name="スライド番号プレースホルダ 3"/>
          <p:cNvSpPr>
            <a:spLocks noGrp="1"/>
          </p:cNvSpPr>
          <p:nvPr>
            <p:ph type="sldNum" sz="quarter" idx="12"/>
          </p:nvPr>
        </p:nvSpPr>
        <p:spPr/>
        <p:txBody>
          <a:bodyPr>
            <a:normAutofit fontScale="85000" lnSpcReduction="20000"/>
          </a:bodyPr>
          <a:lstStyle/>
          <a:p>
            <a:pPr>
              <a:defRPr/>
            </a:pPr>
            <a:fld id="{832ADEB6-F48A-7646-86FA-4249556A5207}" type="slidenum">
              <a:rPr lang="en-US" altLang="ja-JP" smtClean="0"/>
              <a:pPr>
                <a:defRPr/>
              </a:pPr>
              <a:t>110</a:t>
            </a:fld>
            <a:endParaRPr lang="en-US" altLang="ja-JP"/>
          </a:p>
        </p:txBody>
      </p:sp>
      <p:sp>
        <p:nvSpPr>
          <p:cNvPr id="64515" name="Rectangle 3"/>
          <p:cNvSpPr>
            <a:spLocks noGrp="1" noChangeArrowheads="1"/>
          </p:cNvSpPr>
          <p:nvPr>
            <p:ph sz="quarter" idx="1"/>
          </p:nvPr>
        </p:nvSpPr>
        <p:spPr>
          <a:xfrm>
            <a:off x="514366" y="1600206"/>
            <a:ext cx="8969375" cy="4530725"/>
          </a:xfrm>
        </p:spPr>
        <p:txBody>
          <a:bodyPr/>
          <a:lstStyle/>
          <a:p>
            <a:pPr marL="0" indent="0">
              <a:lnSpc>
                <a:spcPts val="2400"/>
              </a:lnSpc>
              <a:buFont typeface="Wingdings" pitchFamily="2" charset="2"/>
              <a:buNone/>
              <a:defRPr/>
            </a:pPr>
            <a:r>
              <a:rPr lang="en-US" altLang="ja-JP" sz="2000" dirty="0">
                <a:latin typeface="+mj-ea"/>
                <a:ea typeface="+mj-ea"/>
              </a:rPr>
              <a:t>16S ribosomal RNA</a:t>
            </a:r>
            <a:r>
              <a:rPr lang="ja-JP" altLang="en-US" sz="2000" dirty="0">
                <a:latin typeface="+mj-ea"/>
                <a:ea typeface="+mj-ea"/>
              </a:rPr>
              <a:t>に不可逆的に結合し</a:t>
            </a:r>
            <a:r>
              <a:rPr lang="en-US" altLang="ja-JP" sz="2000" dirty="0">
                <a:latin typeface="+mj-ea"/>
                <a:ea typeface="+mj-ea"/>
              </a:rPr>
              <a:t>ribosome</a:t>
            </a:r>
            <a:r>
              <a:rPr lang="ja-JP" altLang="en-US" sz="2000" dirty="0">
                <a:latin typeface="+mj-ea"/>
                <a:ea typeface="+mj-ea"/>
              </a:rPr>
              <a:t>の働きを阻害することで細菌の蛋白合成を阻害する。経口投与では吸収されない。腎排泄され腎機能により投与量、投与間隔の変更が必要。</a:t>
            </a:r>
            <a:endParaRPr lang="en-US" altLang="ja-JP" sz="2000" dirty="0">
              <a:latin typeface="+mj-ea"/>
              <a:ea typeface="+mj-ea"/>
            </a:endParaRPr>
          </a:p>
          <a:p>
            <a:pPr marL="0" indent="0">
              <a:lnSpc>
                <a:spcPts val="2400"/>
              </a:lnSpc>
              <a:buFont typeface="Wingdings" pitchFamily="2" charset="2"/>
              <a:buNone/>
              <a:defRPr/>
            </a:pPr>
            <a:r>
              <a:rPr lang="ja-JP" altLang="en-US" sz="2000" dirty="0">
                <a:latin typeface="+mj-ea"/>
                <a:ea typeface="+mj-ea"/>
              </a:rPr>
              <a:t>　高齢者では特に注意が必要であり、妊娠時の投与は禁忌</a:t>
            </a:r>
            <a:endParaRPr lang="en-US" altLang="ja-JP" sz="2000" dirty="0">
              <a:latin typeface="+mj-ea"/>
              <a:ea typeface="+mj-ea"/>
            </a:endParaRPr>
          </a:p>
          <a:p>
            <a:pPr marL="0" indent="0">
              <a:lnSpc>
                <a:spcPts val="2400"/>
              </a:lnSpc>
              <a:buFont typeface="Wingdings" pitchFamily="2" charset="2"/>
              <a:buNone/>
              <a:defRPr/>
            </a:pPr>
            <a:endParaRPr lang="en-US" altLang="ja-JP" sz="2000" dirty="0">
              <a:latin typeface="+mj-ea"/>
              <a:ea typeface="+mj-ea"/>
            </a:endParaRPr>
          </a:p>
          <a:p>
            <a:pPr marL="0" indent="0">
              <a:lnSpc>
                <a:spcPts val="2400"/>
              </a:lnSpc>
              <a:buFont typeface="Wingdings" pitchFamily="2" charset="2"/>
              <a:buNone/>
              <a:defRPr/>
            </a:pPr>
            <a:r>
              <a:rPr lang="ja-JP" altLang="en-US" sz="2000" dirty="0">
                <a:latin typeface="+mj-ea"/>
                <a:ea typeface="+mj-ea"/>
              </a:rPr>
              <a:t>副作用</a:t>
            </a:r>
            <a:endParaRPr lang="en-US" altLang="ja-JP" sz="2000" dirty="0">
              <a:latin typeface="+mj-ea"/>
              <a:ea typeface="+mj-ea"/>
            </a:endParaRPr>
          </a:p>
          <a:p>
            <a:pPr marL="760413" lvl="1">
              <a:lnSpc>
                <a:spcPts val="2400"/>
              </a:lnSpc>
              <a:defRPr/>
            </a:pPr>
            <a:r>
              <a:rPr lang="ja-JP" altLang="en-US" sz="2000" dirty="0">
                <a:latin typeface="+mj-ea"/>
                <a:ea typeface="+mj-ea"/>
              </a:rPr>
              <a:t>聴神経障害</a:t>
            </a:r>
            <a:r>
              <a:rPr lang="en-US" altLang="ja-JP" sz="2000" dirty="0">
                <a:latin typeface="+mj-ea"/>
                <a:ea typeface="+mj-ea"/>
              </a:rPr>
              <a:t>	</a:t>
            </a:r>
          </a:p>
          <a:p>
            <a:pPr marL="760413" lvl="1">
              <a:lnSpc>
                <a:spcPts val="2400"/>
              </a:lnSpc>
              <a:defRPr/>
            </a:pPr>
            <a:r>
              <a:rPr lang="ja-JP" altLang="en-US" sz="2000" dirty="0">
                <a:latin typeface="+mj-ea"/>
                <a:ea typeface="+mj-ea"/>
              </a:rPr>
              <a:t>平衡神経障害　</a:t>
            </a:r>
            <a:endParaRPr lang="en-US" altLang="ja-JP" sz="2000" dirty="0">
              <a:latin typeface="+mj-ea"/>
              <a:ea typeface="+mj-ea"/>
            </a:endParaRPr>
          </a:p>
          <a:p>
            <a:pPr marL="760413" lvl="1">
              <a:lnSpc>
                <a:spcPts val="2400"/>
              </a:lnSpc>
              <a:defRPr/>
            </a:pPr>
            <a:r>
              <a:rPr lang="ja-JP" altLang="en-US" sz="2000" dirty="0">
                <a:latin typeface="+mj-ea"/>
                <a:ea typeface="+mj-ea"/>
              </a:rPr>
              <a:t>腎機能障害（尿細管障害）</a:t>
            </a:r>
            <a:endParaRPr lang="en-US" altLang="ja-JP" sz="2000" dirty="0">
              <a:latin typeface="+mj-ea"/>
              <a:ea typeface="+mj-ea"/>
            </a:endParaRPr>
          </a:p>
          <a:p>
            <a:pPr marL="760413" lvl="1">
              <a:lnSpc>
                <a:spcPts val="2400"/>
              </a:lnSpc>
              <a:defRPr/>
            </a:pPr>
            <a:r>
              <a:rPr lang="ja-JP" altLang="en-US" sz="2000" dirty="0">
                <a:latin typeface="+mj-ea"/>
                <a:ea typeface="+mj-ea"/>
              </a:rPr>
              <a:t>まれなもの</a:t>
            </a:r>
            <a:endParaRPr lang="en-US" altLang="ja-JP" sz="2000" dirty="0">
              <a:latin typeface="+mj-ea"/>
              <a:ea typeface="+mj-ea"/>
            </a:endParaRPr>
          </a:p>
          <a:p>
            <a:pPr marL="1179513" lvl="2">
              <a:lnSpc>
                <a:spcPts val="2400"/>
              </a:lnSpc>
              <a:buFont typeface="Wingdings" pitchFamily="2" charset="2"/>
              <a:buNone/>
              <a:defRPr/>
            </a:pPr>
            <a:r>
              <a:rPr lang="ja-JP" altLang="en-US" sz="2000" dirty="0">
                <a:latin typeface="+mj-ea"/>
                <a:ea typeface="+mj-ea"/>
              </a:rPr>
              <a:t>発熱、低カリウム血症、低マグネシウム血症、皮疹</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688976" y="228600"/>
            <a:ext cx="9172575" cy="990600"/>
          </a:xfrm>
        </p:spPr>
        <p:txBody>
          <a:bodyPr/>
          <a:lstStyle/>
          <a:p>
            <a:r>
              <a:rPr lang="en-US" altLang="ja-JP" b="1">
                <a:solidFill>
                  <a:schemeClr val="tx1"/>
                </a:solidFill>
                <a:latin typeface="Tw Cen MT" charset="0"/>
                <a:ea typeface="ＭＳ Ｐゴシック" charset="0"/>
                <a:cs typeface="ＭＳ Ｐゴシック" charset="0"/>
              </a:rPr>
              <a:t>EB</a:t>
            </a:r>
            <a:r>
              <a:rPr lang="ja-JP" altLang="en-US" b="1">
                <a:solidFill>
                  <a:schemeClr val="tx1"/>
                </a:solidFill>
                <a:latin typeface="Tw Cen MT" charset="0"/>
                <a:ea typeface="ＭＳ Ｐゴシック" charset="0"/>
                <a:cs typeface="ＭＳ Ｐゴシック" charset="0"/>
              </a:rPr>
              <a:t>の作用と副作用</a:t>
            </a:r>
          </a:p>
        </p:txBody>
      </p:sp>
      <p:sp>
        <p:nvSpPr>
          <p:cNvPr id="22532" name="スライド番号プレースホルダ 3"/>
          <p:cNvSpPr>
            <a:spLocks noGrp="1"/>
          </p:cNvSpPr>
          <p:nvPr>
            <p:ph type="sldNum" sz="quarter" idx="12"/>
          </p:nvPr>
        </p:nvSpPr>
        <p:spPr/>
        <p:txBody>
          <a:bodyPr>
            <a:normAutofit fontScale="85000" lnSpcReduction="20000"/>
          </a:bodyPr>
          <a:lstStyle/>
          <a:p>
            <a:pPr>
              <a:defRPr/>
            </a:pPr>
            <a:fld id="{F5946DF6-9027-C049-91B6-874F08C49229}" type="slidenum">
              <a:rPr lang="en-US" altLang="ja-JP" smtClean="0"/>
              <a:pPr>
                <a:defRPr/>
              </a:pPr>
              <a:t>111</a:t>
            </a:fld>
            <a:endParaRPr lang="en-US" altLang="ja-JP"/>
          </a:p>
        </p:txBody>
      </p:sp>
      <p:sp>
        <p:nvSpPr>
          <p:cNvPr id="197635" name="Rectangle 3"/>
          <p:cNvSpPr>
            <a:spLocks noGrp="1" noChangeArrowheads="1"/>
          </p:cNvSpPr>
          <p:nvPr>
            <p:ph sz="quarter" idx="1"/>
          </p:nvPr>
        </p:nvSpPr>
        <p:spPr>
          <a:xfrm>
            <a:off x="688976" y="1600200"/>
            <a:ext cx="9172575" cy="4495800"/>
          </a:xfrm>
        </p:spPr>
        <p:txBody>
          <a:bodyPr/>
          <a:lstStyle/>
          <a:p>
            <a:pPr marL="0" indent="0">
              <a:buFont typeface="Wingdings" charset="0"/>
              <a:buNone/>
            </a:pPr>
            <a:r>
              <a:rPr lang="en-US" altLang="ja-JP" sz="2400">
                <a:latin typeface="Tw Cen MT" charset="0"/>
                <a:ea typeface="ＭＳ Ｐゴシック" charset="0"/>
                <a:cs typeface="ＭＳ Ｐゴシック" charset="0"/>
              </a:rPr>
              <a:t>80%</a:t>
            </a:r>
            <a:r>
              <a:rPr lang="ja-JP" altLang="en-US" sz="2400">
                <a:latin typeface="Tw Cen MT" charset="0"/>
                <a:ea typeface="ＭＳ Ｐゴシック" charset="0"/>
                <a:cs typeface="ＭＳ Ｐゴシック" charset="0"/>
              </a:rPr>
              <a:t>は未変化で腎から排泄される。髄液への移行は良くない。</a:t>
            </a:r>
            <a:r>
              <a:rPr lang="en-US" altLang="ja-JP" sz="2400">
                <a:latin typeface="Tw Cen MT" charset="0"/>
                <a:ea typeface="ＭＳ Ｐゴシック" charset="0"/>
                <a:cs typeface="ＭＳ Ｐゴシック" charset="0"/>
              </a:rPr>
              <a:t>Arabinose </a:t>
            </a:r>
            <a:r>
              <a:rPr lang="ja-JP" altLang="en-US" sz="2400">
                <a:latin typeface="Tw Cen MT" charset="0"/>
                <a:ea typeface="ＭＳ Ｐゴシック" charset="0"/>
                <a:cs typeface="ＭＳ Ｐゴシック" charset="0"/>
              </a:rPr>
              <a:t>類似物質として細胞壁の生成を阻害すると推測されている。水酸化アルミニウムにより吸収が阻害される。</a:t>
            </a:r>
            <a:endParaRPr lang="en-US" altLang="ja-JP" sz="2400">
              <a:latin typeface="Tw Cen MT" charset="0"/>
              <a:ea typeface="ＭＳ Ｐゴシック" charset="0"/>
              <a:cs typeface="ＭＳ Ｐゴシック" charset="0"/>
            </a:endParaRPr>
          </a:p>
          <a:p>
            <a:pPr marL="0" indent="0">
              <a:buFont typeface="Wingdings" charset="0"/>
              <a:buNone/>
            </a:pPr>
            <a:r>
              <a:rPr lang="ja-JP" altLang="en-US" sz="2400">
                <a:latin typeface="Tw Cen MT" charset="0"/>
                <a:ea typeface="ＭＳ Ｐゴシック" charset="0"/>
                <a:cs typeface="ＭＳ Ｐゴシック" charset="0"/>
              </a:rPr>
              <a:t>副作用</a:t>
            </a:r>
            <a:endParaRPr lang="en-US" altLang="ja-JP" sz="2400">
              <a:latin typeface="Tw Cen MT" charset="0"/>
              <a:ea typeface="ＭＳ Ｐゴシック" charset="0"/>
              <a:cs typeface="ＭＳ Ｐゴシック" charset="0"/>
            </a:endParaRPr>
          </a:p>
          <a:p>
            <a:pPr marL="757238" lvl="1"/>
            <a:r>
              <a:rPr lang="ja-JP" altLang="en-US">
                <a:latin typeface="Tw Cen MT" charset="0"/>
                <a:ea typeface="ＭＳ Ｐゴシック" charset="0"/>
              </a:rPr>
              <a:t>脱髄による視神経障害と末梢神経障害</a:t>
            </a:r>
            <a:endParaRPr lang="en-US" altLang="ja-JP">
              <a:latin typeface="Tw Cen MT" charset="0"/>
              <a:ea typeface="ＭＳ Ｐゴシック" charset="0"/>
            </a:endParaRPr>
          </a:p>
          <a:p>
            <a:pPr marL="757238" lvl="1"/>
            <a:r>
              <a:rPr lang="en-US" altLang="ja-JP">
                <a:latin typeface="Tw Cen MT" charset="0"/>
                <a:ea typeface="ＭＳ Ｐゴシック" charset="0"/>
              </a:rPr>
              <a:t>Hypersensitivity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pPr eaLnBrk="1" hangingPunct="1"/>
            <a:r>
              <a:rPr lang="ja-JP" altLang="en-US"/>
              <a:t>外科療法</a:t>
            </a:r>
          </a:p>
        </p:txBody>
      </p:sp>
      <p:sp>
        <p:nvSpPr>
          <p:cNvPr id="121859" name="テキスト ボックス 2"/>
          <p:cNvSpPr txBox="1">
            <a:spLocks noChangeArrowheads="1"/>
          </p:cNvSpPr>
          <p:nvPr/>
        </p:nvSpPr>
        <p:spPr bwMode="auto">
          <a:xfrm>
            <a:off x="346983" y="1553861"/>
            <a:ext cx="9674678" cy="532453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a:spcAft>
                <a:spcPts val="1800"/>
              </a:spcAft>
              <a:buClr>
                <a:schemeClr val="accent1"/>
              </a:buClr>
              <a:defRPr/>
            </a:pPr>
            <a:r>
              <a:rPr lang="ja-JP" altLang="en-US" sz="2000" dirty="0">
                <a:solidFill>
                  <a:srgbClr val="000000"/>
                </a:solidFill>
                <a:latin typeface="+mj-ea"/>
                <a:ea typeface="+mj-ea"/>
              </a:rPr>
              <a:t>結核治療の原則は化学療法である。</a:t>
            </a:r>
            <a:endParaRPr lang="en-US" altLang="ja-JP" sz="2000" dirty="0">
              <a:solidFill>
                <a:srgbClr val="000000"/>
              </a:solidFill>
              <a:latin typeface="+mj-ea"/>
              <a:ea typeface="+mj-ea"/>
            </a:endParaRPr>
          </a:p>
          <a:p>
            <a:pPr>
              <a:spcAft>
                <a:spcPts val="1800"/>
              </a:spcAft>
              <a:buClr>
                <a:schemeClr val="accent1"/>
              </a:buClr>
              <a:defRPr/>
            </a:pPr>
            <a:r>
              <a:rPr lang="ja-JP" altLang="en-US" sz="2000" dirty="0">
                <a:solidFill>
                  <a:srgbClr val="000000"/>
                </a:solidFill>
                <a:latin typeface="+mj-ea"/>
                <a:ea typeface="+mj-ea"/>
              </a:rPr>
              <a:t>化学療法の効果が乏しい場合、外科療法を考慮する。</a:t>
            </a:r>
            <a:endParaRPr lang="en-US" altLang="ja-JP" sz="2000" dirty="0">
              <a:solidFill>
                <a:srgbClr val="000000"/>
              </a:solidFill>
              <a:latin typeface="+mj-ea"/>
              <a:ea typeface="+mj-ea"/>
            </a:endParaRPr>
          </a:p>
          <a:p>
            <a:pPr lvl="1">
              <a:spcAft>
                <a:spcPts val="1800"/>
              </a:spcAft>
              <a:buClr>
                <a:schemeClr val="accent1"/>
              </a:buClr>
              <a:defRPr/>
            </a:pPr>
            <a:r>
              <a:rPr lang="ja-JP" altLang="en-US" sz="2000" dirty="0">
                <a:solidFill>
                  <a:srgbClr val="000000"/>
                </a:solidFill>
                <a:latin typeface="+mj-ea"/>
                <a:ea typeface="+mj-ea"/>
              </a:rPr>
              <a:t>術前術後、ある程度有効な化学療法が可能であり、病巣が限局していて切除により治癒が見込める可能性がある</a:t>
            </a:r>
            <a:endParaRPr lang="en-US" altLang="ja-JP" sz="2000" dirty="0">
              <a:solidFill>
                <a:srgbClr val="000000"/>
              </a:solidFill>
              <a:latin typeface="+mj-ea"/>
              <a:ea typeface="+mj-ea"/>
            </a:endParaRPr>
          </a:p>
          <a:p>
            <a:pPr lvl="1">
              <a:spcAft>
                <a:spcPts val="1800"/>
              </a:spcAft>
              <a:buClr>
                <a:schemeClr val="accent1"/>
              </a:buClr>
              <a:defRPr/>
            </a:pPr>
            <a:r>
              <a:rPr lang="ja-JP" altLang="en-US" sz="2000" dirty="0">
                <a:solidFill>
                  <a:srgbClr val="000000"/>
                </a:solidFill>
                <a:latin typeface="+mj-ea"/>
                <a:ea typeface="+mj-ea"/>
              </a:rPr>
              <a:t>切除不能な場合でも切開し開放し、菌量を減らすことが可能な場合がある</a:t>
            </a:r>
            <a:endParaRPr lang="en-US" altLang="ja-JP" sz="2000" dirty="0">
              <a:solidFill>
                <a:srgbClr val="000000"/>
              </a:solidFill>
              <a:latin typeface="+mj-ea"/>
              <a:ea typeface="+mj-ea"/>
            </a:endParaRPr>
          </a:p>
          <a:p>
            <a:r>
              <a:rPr lang="en-US" altLang="ja-JP" sz="2000" b="1" dirty="0">
                <a:latin typeface="+mj-ea"/>
                <a:ea typeface="+mj-ea"/>
              </a:rPr>
              <a:t>2. </a:t>
            </a:r>
            <a:r>
              <a:rPr lang="ja-JP" altLang="en-US" sz="2000" dirty="0">
                <a:latin typeface="+mj-ea"/>
                <a:ea typeface="+mj-ea"/>
              </a:rPr>
              <a:t>外科治療を検討すべき状況</a:t>
            </a:r>
          </a:p>
          <a:p>
            <a:r>
              <a:rPr lang="ja-JP" altLang="en-US" sz="2000" dirty="0">
                <a:latin typeface="+mj-ea"/>
                <a:ea typeface="+mj-ea"/>
              </a:rPr>
              <a:t>（ </a:t>
            </a:r>
            <a:r>
              <a:rPr lang="en-US" altLang="ja-JP" sz="2000" dirty="0">
                <a:latin typeface="+mj-ea"/>
                <a:ea typeface="+mj-ea"/>
              </a:rPr>
              <a:t>1 </a:t>
            </a:r>
            <a:r>
              <a:rPr lang="ja-JP" altLang="en-US" sz="2000" dirty="0">
                <a:latin typeface="+mj-ea"/>
                <a:ea typeface="+mj-ea"/>
              </a:rPr>
              <a:t>）肺結核</a:t>
            </a:r>
          </a:p>
          <a:p>
            <a:r>
              <a:rPr lang="ja-JP" altLang="en-US" sz="2000" dirty="0">
                <a:latin typeface="+mj-ea"/>
                <a:ea typeface="+mj-ea"/>
              </a:rPr>
              <a:t>　多剤耐性で病巣が限局しており切除が可能な場合には，早期から外科的治療を検討。切除の時期は，有効な化学療法により菌量が減少した状態</a:t>
            </a:r>
            <a:r>
              <a:rPr lang="en-US" altLang="ja-JP" sz="2000" dirty="0">
                <a:latin typeface="+mj-ea"/>
                <a:ea typeface="+mj-ea"/>
              </a:rPr>
              <a:t>─ </a:t>
            </a:r>
            <a:r>
              <a:rPr lang="ja-JP" altLang="en-US" sz="2000" dirty="0">
                <a:latin typeface="+mj-ea"/>
                <a:ea typeface="+mj-ea"/>
              </a:rPr>
              <a:t>概ね化学療法開始後</a:t>
            </a:r>
            <a:r>
              <a:rPr lang="en-US" altLang="ja-JP" sz="2000" dirty="0">
                <a:latin typeface="+mj-ea"/>
                <a:ea typeface="+mj-ea"/>
              </a:rPr>
              <a:t>3 </a:t>
            </a:r>
            <a:r>
              <a:rPr lang="ja-JP" altLang="en-US" sz="2000" dirty="0">
                <a:latin typeface="+mj-ea"/>
                <a:ea typeface="+mj-ea"/>
              </a:rPr>
              <a:t>～ </a:t>
            </a:r>
            <a:r>
              <a:rPr lang="en-US" altLang="ja-JP" sz="2000" dirty="0">
                <a:latin typeface="+mj-ea"/>
                <a:ea typeface="+mj-ea"/>
              </a:rPr>
              <a:t>4 </a:t>
            </a:r>
            <a:r>
              <a:rPr lang="ja-JP" altLang="en-US" sz="2000" dirty="0">
                <a:latin typeface="+mj-ea"/>
                <a:ea typeface="+mj-ea"/>
              </a:rPr>
              <a:t>カ月が適当である。</a:t>
            </a:r>
          </a:p>
          <a:p>
            <a:r>
              <a:rPr lang="ja-JP" altLang="en-US" sz="2000" dirty="0">
                <a:latin typeface="+mj-ea"/>
                <a:ea typeface="+mj-ea"/>
              </a:rPr>
              <a:t>（ </a:t>
            </a:r>
            <a:r>
              <a:rPr lang="en-US" altLang="ja-JP" sz="2000" dirty="0">
                <a:latin typeface="+mj-ea"/>
                <a:ea typeface="+mj-ea"/>
              </a:rPr>
              <a:t>2 </a:t>
            </a:r>
            <a:r>
              <a:rPr lang="ja-JP" altLang="en-US" sz="2000" dirty="0">
                <a:latin typeface="+mj-ea"/>
                <a:ea typeface="+mj-ea"/>
              </a:rPr>
              <a:t>）肺外結核</a:t>
            </a:r>
          </a:p>
          <a:p>
            <a:r>
              <a:rPr lang="ja-JP" altLang="en-US" sz="2000" dirty="0">
                <a:latin typeface="+mj-ea"/>
                <a:ea typeface="+mj-ea"/>
              </a:rPr>
              <a:t>　リンパ節，骨・関節，腸腰筋，皮下等にある程度の大きさの膿瘍を形成した場合には，化学療法のみでは治療効果に限界があり，病巣廓清，ドレナージ等それぞれに適切な外科的治療が必要になる。</a:t>
            </a:r>
            <a:endParaRPr lang="ja-JP" altLang="en-US" sz="2000" dirty="0">
              <a:solidFill>
                <a:srgbClr val="000000"/>
              </a:solidFill>
              <a:latin typeface="+mj-ea"/>
              <a:ea typeface="+mj-ea"/>
            </a:endParaRPr>
          </a:p>
        </p:txBody>
      </p:sp>
      <p:sp>
        <p:nvSpPr>
          <p:cNvPr id="55300" name="スライド番号プレースホルダ 3"/>
          <p:cNvSpPr>
            <a:spLocks noGrp="1"/>
          </p:cNvSpPr>
          <p:nvPr>
            <p:ph type="sldNum" sz="quarter" idx="12"/>
          </p:nvPr>
        </p:nvSpPr>
        <p:spPr>
          <a:noFill/>
        </p:spPr>
        <p:txBody>
          <a:bodyPr>
            <a:normAutofit fontScale="85000" lnSpcReduction="20000"/>
          </a:bodyPr>
          <a:lstStyle/>
          <a:p>
            <a:fld id="{DD6A5790-AC7D-4517-B44A-0A2D79430DC7}" type="slidenum">
              <a:rPr lang="en-US" altLang="ja-JP" smtClean="0">
                <a:ea typeface="ＭＳ Ｐゴシック" charset="-128"/>
              </a:rPr>
              <a:pPr/>
              <a:t>112</a:t>
            </a:fld>
            <a:endParaRPr lang="en-US" altLang="ja-JP">
              <a:ea typeface="ＭＳ Ｐゴシック" charset="-128"/>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485900" y="1295401"/>
            <a:ext cx="184150" cy="969963"/>
          </a:xfrm>
          <a:prstGeom prst="rect">
            <a:avLst/>
          </a:prstGeom>
          <a:noFill/>
          <a:ln w="9525">
            <a:noFill/>
            <a:miter lim="800000"/>
            <a:headEnd/>
            <a:tailEnd/>
          </a:ln>
        </p:spPr>
        <p:txBody>
          <a:bodyPr wrap="none">
            <a:spAutoFit/>
          </a:bodyPr>
          <a:lstStyle/>
          <a:p>
            <a:pPr>
              <a:lnSpc>
                <a:spcPct val="120000"/>
              </a:lnSpc>
              <a:defRPr/>
            </a:pPr>
            <a:br>
              <a:rPr kumimoji="0" lang="en-US" altLang="ja-JP" sz="3200" dirty="0">
                <a:solidFill>
                  <a:prstClr val="black"/>
                </a:solidFill>
                <a:latin typeface="ＭＳ Ｐゴシック"/>
              </a:rPr>
            </a:br>
            <a:endParaRPr kumimoji="0" lang="en-US" altLang="ja-JP" sz="1600" dirty="0">
              <a:solidFill>
                <a:prstClr val="black"/>
              </a:solidFill>
              <a:latin typeface="ＭＳ Ｐゴシック"/>
            </a:endParaRPr>
          </a:p>
        </p:txBody>
      </p:sp>
      <p:sp>
        <p:nvSpPr>
          <p:cNvPr id="5" name="タイトル 4"/>
          <p:cNvSpPr>
            <a:spLocks noGrp="1"/>
          </p:cNvSpPr>
          <p:nvPr>
            <p:ph type="title"/>
          </p:nvPr>
        </p:nvSpPr>
        <p:spPr>
          <a:xfrm>
            <a:off x="1104900" y="223838"/>
            <a:ext cx="8153400" cy="990600"/>
          </a:xfrm>
        </p:spPr>
        <p:txBody>
          <a:bodyPr>
            <a:normAutofit/>
          </a:bodyPr>
          <a:lstStyle/>
          <a:p>
            <a:pPr>
              <a:defRPr/>
            </a:pPr>
            <a:r>
              <a:rPr kumimoji="0" lang="ja-JP" altLang="en-US" dirty="0">
                <a:latin typeface="+mn-ea"/>
              </a:rPr>
              <a:t>耐性結核</a:t>
            </a:r>
            <a:endParaRPr lang="ja-JP" altLang="en-US" dirty="0"/>
          </a:p>
        </p:txBody>
      </p:sp>
      <p:sp>
        <p:nvSpPr>
          <p:cNvPr id="48132" name="スライド番号プレースホルダ 3"/>
          <p:cNvSpPr>
            <a:spLocks noGrp="1"/>
          </p:cNvSpPr>
          <p:nvPr>
            <p:ph type="sldNum" sz="quarter" idx="12"/>
          </p:nvPr>
        </p:nvSpPr>
        <p:spPr/>
        <p:txBody>
          <a:bodyPr>
            <a:normAutofit fontScale="85000" lnSpcReduction="20000"/>
          </a:bodyPr>
          <a:lstStyle/>
          <a:p>
            <a:pPr>
              <a:defRPr/>
            </a:pPr>
            <a:fld id="{933D047D-6E8B-D746-A6EA-50D6E51B7578}" type="slidenum">
              <a:rPr lang="en-US" altLang="ja-JP" smtClean="0">
                <a:latin typeface="ＭＳ Ｐゴシック"/>
              </a:rPr>
              <a:pPr>
                <a:defRPr/>
              </a:pPr>
              <a:t>113</a:t>
            </a:fld>
            <a:endParaRPr lang="en-US" altLang="ja-JP">
              <a:latin typeface="ＭＳ Ｐゴシック"/>
            </a:endParaRPr>
          </a:p>
        </p:txBody>
      </p:sp>
      <p:sp>
        <p:nvSpPr>
          <p:cNvPr id="6" name="コンテンツ プレースホルダ 5"/>
          <p:cNvSpPr>
            <a:spLocks noGrp="1"/>
          </p:cNvSpPr>
          <p:nvPr>
            <p:ph sz="quarter" idx="1"/>
          </p:nvPr>
        </p:nvSpPr>
        <p:spPr>
          <a:xfrm>
            <a:off x="1184275" y="1828800"/>
            <a:ext cx="8153400" cy="4495800"/>
          </a:xfrm>
        </p:spPr>
        <p:txBody>
          <a:bodyPr>
            <a:normAutofit/>
          </a:bodyPr>
          <a:lstStyle/>
          <a:p>
            <a:pPr>
              <a:lnSpc>
                <a:spcPct val="120000"/>
              </a:lnSpc>
              <a:buFontTx/>
              <a:buChar char="•"/>
              <a:defRPr/>
            </a:pPr>
            <a:r>
              <a:rPr kumimoji="0" lang="ja-JP" altLang="en-US" sz="3600" dirty="0">
                <a:latin typeface="+mn-ea"/>
              </a:rPr>
              <a:t>一次耐性</a:t>
            </a:r>
            <a:endParaRPr kumimoji="0" lang="en-US" altLang="ja-JP" sz="3200" dirty="0">
              <a:latin typeface="+mn-ea"/>
            </a:endParaRPr>
          </a:p>
          <a:p>
            <a:pPr lvl="1">
              <a:lnSpc>
                <a:spcPct val="120000"/>
              </a:lnSpc>
              <a:buFontTx/>
              <a:buChar char="•"/>
              <a:defRPr/>
            </a:pPr>
            <a:r>
              <a:rPr kumimoji="0" lang="ja-JP" altLang="en-US" sz="3200" dirty="0">
                <a:latin typeface="+mn-ea"/>
              </a:rPr>
              <a:t>個人が耐性菌に感染して発症する</a:t>
            </a:r>
            <a:endParaRPr kumimoji="0" lang="en-US" altLang="ja-JP" sz="3200" dirty="0">
              <a:latin typeface="+mn-ea"/>
            </a:endParaRPr>
          </a:p>
          <a:p>
            <a:pPr>
              <a:lnSpc>
                <a:spcPct val="120000"/>
              </a:lnSpc>
              <a:buFont typeface="Wingdings" charset="0"/>
              <a:buNone/>
              <a:defRPr/>
            </a:pPr>
            <a:r>
              <a:rPr kumimoji="0" lang="en-US" altLang="ja-JP" sz="3200" dirty="0">
                <a:latin typeface="+mn-ea"/>
              </a:rPr>
              <a:t>	</a:t>
            </a:r>
            <a:r>
              <a:rPr kumimoji="0" lang="ja-JP" altLang="en-US" sz="3600" dirty="0">
                <a:latin typeface="+mn-ea"/>
              </a:rPr>
              <a:t>二次耐性</a:t>
            </a:r>
            <a:endParaRPr kumimoji="0" lang="en-US" altLang="ja-JP" sz="3200" dirty="0">
              <a:latin typeface="+mn-ea"/>
            </a:endParaRPr>
          </a:p>
          <a:p>
            <a:pPr lvl="1">
              <a:lnSpc>
                <a:spcPct val="120000"/>
              </a:lnSpc>
              <a:buFontTx/>
              <a:buChar char="•"/>
              <a:defRPr/>
            </a:pPr>
            <a:r>
              <a:rPr kumimoji="0" lang="ja-JP" altLang="en-US" sz="3200" dirty="0">
                <a:latin typeface="+mn-ea"/>
              </a:rPr>
              <a:t>治療途中に耐性化を生じる</a:t>
            </a:r>
            <a:endParaRPr kumimoji="0" lang="en-US" altLang="ja-JP" sz="3200" dirty="0">
              <a:latin typeface="+mn-ea"/>
            </a:endParaRPr>
          </a:p>
          <a:p>
            <a:pPr lvl="1">
              <a:lnSpc>
                <a:spcPct val="120000"/>
              </a:lnSpc>
              <a:buFontTx/>
              <a:buChar char="•"/>
              <a:defRPr/>
            </a:pPr>
            <a:r>
              <a:rPr kumimoji="0" lang="ja-JP" altLang="en-US" sz="3200" dirty="0">
                <a:latin typeface="+mn-ea"/>
              </a:rPr>
              <a:t>患者が処方通り薬を内服しない</a:t>
            </a:r>
            <a:endParaRPr kumimoji="0" lang="en-US" altLang="ja-JP" sz="3200" dirty="0">
              <a:latin typeface="+mn-ea"/>
            </a:endParaRPr>
          </a:p>
          <a:p>
            <a:pPr lvl="1">
              <a:lnSpc>
                <a:spcPct val="120000"/>
              </a:lnSpc>
              <a:buFontTx/>
              <a:buChar char="•"/>
              <a:defRPr/>
            </a:pPr>
            <a:r>
              <a:rPr kumimoji="0" lang="ja-JP" altLang="en-US" sz="3200" dirty="0">
                <a:latin typeface="+mn-ea"/>
              </a:rPr>
              <a:t>医師が不適切に処方する</a:t>
            </a:r>
            <a:endParaRPr lang="ja-JP" altLang="en-US" dirty="0"/>
          </a:p>
        </p:txBody>
      </p:sp>
    </p:spTree>
    <p:extLst>
      <p:ext uri="{BB962C8B-B14F-4D97-AF65-F5344CB8AC3E}">
        <p14:creationId xmlns:p14="http://schemas.microsoft.com/office/powerpoint/2010/main" val="3648660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スライド番号プレースホル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fld id="{F7A33AFF-6053-B44F-BFEA-345DC2584904}" type="slidenum">
              <a:rPr kumimoji="0" lang="en-US" altLang="ja-JP" sz="1400">
                <a:solidFill>
                  <a:srgbClr val="424456"/>
                </a:solidFill>
                <a:latin typeface="Tw Cen MT" charset="0"/>
                <a:ea typeface="ＭＳ Ｐゴシック" charset="0"/>
                <a:cs typeface="ＭＳ Ｐゴシック" charset="0"/>
              </a:rPr>
              <a:pPr/>
              <a:t>114</a:t>
            </a:fld>
            <a:endParaRPr kumimoji="0" lang="en-US" altLang="ja-JP" sz="1400">
              <a:solidFill>
                <a:srgbClr val="424456"/>
              </a:solidFill>
              <a:latin typeface="Tw Cen MT" charset="0"/>
              <a:ea typeface="ＭＳ Ｐゴシック" charset="0"/>
              <a:cs typeface="ＭＳ Ｐゴシック" charset="0"/>
            </a:endParaRPr>
          </a:p>
        </p:txBody>
      </p:sp>
      <p:sp>
        <p:nvSpPr>
          <p:cNvPr id="69634" name="Rectangle 2"/>
          <p:cNvSpPr>
            <a:spLocks noGrp="1" noChangeArrowheads="1"/>
          </p:cNvSpPr>
          <p:nvPr>
            <p:ph type="title" idx="4294967295"/>
          </p:nvPr>
        </p:nvSpPr>
        <p:spPr>
          <a:xfrm>
            <a:off x="895028" y="188911"/>
            <a:ext cx="8153400" cy="990600"/>
          </a:xfrm>
        </p:spPr>
        <p:txBody>
          <a:bodyPr/>
          <a:lstStyle/>
          <a:p>
            <a:pPr algn="ctr" eaLnBrk="1" hangingPunct="1"/>
            <a:r>
              <a:rPr kumimoji="0" lang="ja-JP" altLang="en-US" sz="4000">
                <a:solidFill>
                  <a:schemeClr val="tx1"/>
                </a:solidFill>
                <a:latin typeface="HGPｺﾞｼｯｸE" charset="0"/>
                <a:ea typeface="HGPｺﾞｼｯｸE" charset="0"/>
                <a:cs typeface="HGPｺﾞｼｯｸE" charset="0"/>
              </a:rPr>
              <a:t>多剤耐性結核（</a:t>
            </a:r>
            <a:r>
              <a:rPr kumimoji="0" lang="en-US" altLang="ja-JP" sz="4000" dirty="0">
                <a:solidFill>
                  <a:schemeClr val="tx1"/>
                </a:solidFill>
                <a:latin typeface="HGPｺﾞｼｯｸE" charset="0"/>
                <a:ea typeface="HGPｺﾞｼｯｸE" charset="0"/>
                <a:cs typeface="HGPｺﾞｼｯｸE" charset="0"/>
              </a:rPr>
              <a:t>MDR-TB</a:t>
            </a:r>
            <a:r>
              <a:rPr kumimoji="0" lang="ja-JP" altLang="en-US" sz="4000">
                <a:solidFill>
                  <a:schemeClr val="tx1"/>
                </a:solidFill>
                <a:latin typeface="HGPｺﾞｼｯｸE" charset="0"/>
                <a:ea typeface="HGPｺﾞｼｯｸE" charset="0"/>
                <a:cs typeface="HGPｺﾞｼｯｸE" charset="0"/>
              </a:rPr>
              <a:t>）</a:t>
            </a:r>
          </a:p>
        </p:txBody>
      </p:sp>
      <p:sp>
        <p:nvSpPr>
          <p:cNvPr id="69635" name="Rectangle 3"/>
          <p:cNvSpPr>
            <a:spLocks noGrp="1" noChangeArrowheads="1"/>
          </p:cNvSpPr>
          <p:nvPr>
            <p:ph sz="quarter" idx="4294967295"/>
          </p:nvPr>
        </p:nvSpPr>
        <p:spPr>
          <a:xfrm>
            <a:off x="594366" y="1176272"/>
            <a:ext cx="9373670" cy="1751013"/>
          </a:xfrm>
        </p:spPr>
        <p:txBody>
          <a:bodyPr/>
          <a:lstStyle/>
          <a:p>
            <a:pPr marL="0" indent="0" eaLnBrk="1" hangingPunct="1">
              <a:buNone/>
            </a:pPr>
            <a:r>
              <a:rPr kumimoji="0" lang="en-US" altLang="ja-JP" sz="2800" dirty="0">
                <a:latin typeface="HGPｺﾞｼｯｸE" charset="0"/>
                <a:ea typeface="HGPｺﾞｼｯｸE" charset="0"/>
                <a:cs typeface="HGPｺﾞｼｯｸE" charset="0"/>
              </a:rPr>
              <a:t>INH</a:t>
            </a:r>
            <a:r>
              <a:rPr kumimoji="0" lang="ja-JP" altLang="en-US" sz="2800">
                <a:latin typeface="HGPｺﾞｼｯｸE" charset="0"/>
                <a:ea typeface="HGPｺﾞｼｯｸE" charset="0"/>
                <a:cs typeface="HGPｺﾞｼｯｸE" charset="0"/>
              </a:rPr>
              <a:t>および</a:t>
            </a:r>
            <a:r>
              <a:rPr kumimoji="0" lang="en-US" altLang="ja-JP" sz="2800" dirty="0">
                <a:latin typeface="HGPｺﾞｼｯｸE" charset="0"/>
                <a:ea typeface="HGPｺﾞｼｯｸE" charset="0"/>
                <a:cs typeface="HGPｺﾞｼｯｸE" charset="0"/>
              </a:rPr>
              <a:t>RFP</a:t>
            </a:r>
            <a:r>
              <a:rPr kumimoji="0" lang="ja-JP" altLang="en-US" sz="2800">
                <a:latin typeface="HGPｺﾞｼｯｸE" charset="0"/>
                <a:ea typeface="HGPｺﾞｼｯｸE" charset="0"/>
                <a:cs typeface="HGPｺﾞｼｯｸE" charset="0"/>
              </a:rPr>
              <a:t>の両剤に耐性を示す結核により、発症したもの（他の薬剤の耐性の有無は問わない）</a:t>
            </a:r>
            <a:endParaRPr kumimoji="0" lang="en-US" altLang="ja-JP" sz="2800" dirty="0">
              <a:latin typeface="HGPｺﾞｼｯｸE" charset="0"/>
              <a:ea typeface="HGPｺﾞｼｯｸE" charset="0"/>
              <a:cs typeface="HGPｺﾞｼｯｸE" charset="0"/>
            </a:endParaRPr>
          </a:p>
          <a:p>
            <a:pPr marL="0" indent="0" eaLnBrk="1" hangingPunct="1">
              <a:buNone/>
            </a:pPr>
            <a:r>
              <a:rPr kumimoji="0" lang="ja-JP" altLang="en-US" sz="2800">
                <a:latin typeface="HGPｺﾞｼｯｸE" charset="0"/>
                <a:ea typeface="HGPｺﾞｼｯｸE" charset="0"/>
                <a:cs typeface="HGPｺﾞｼｯｸE" charset="0"/>
              </a:rPr>
              <a:t>排菌陰性化率が７０％から８０％であり、再発率も高い</a:t>
            </a:r>
          </a:p>
        </p:txBody>
      </p:sp>
      <p:sp>
        <p:nvSpPr>
          <p:cNvPr id="69636" name="正方形/長方形 1"/>
          <p:cNvSpPr>
            <a:spLocks noChangeArrowheads="1"/>
          </p:cNvSpPr>
          <p:nvPr/>
        </p:nvSpPr>
        <p:spPr bwMode="auto">
          <a:xfrm>
            <a:off x="2244403" y="2810319"/>
            <a:ext cx="54546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kumimoji="0" lang="ja-JP" altLang="en-US" sz="3600">
                <a:solidFill>
                  <a:prstClr val="black"/>
                </a:solidFill>
                <a:latin typeface="HGPｺﾞｼｯｸE" charset="0"/>
                <a:ea typeface="HGPｺﾞｼｯｸE" charset="0"/>
                <a:cs typeface="HGPｺﾞｼｯｸE" charset="0"/>
              </a:rPr>
              <a:t>超多剤耐性結核（</a:t>
            </a:r>
            <a:r>
              <a:rPr kumimoji="0" lang="en-US" altLang="ja-JP" sz="3600" dirty="0">
                <a:solidFill>
                  <a:prstClr val="black"/>
                </a:solidFill>
                <a:latin typeface="HGPｺﾞｼｯｸE" charset="0"/>
                <a:ea typeface="HGPｺﾞｼｯｸE" charset="0"/>
                <a:cs typeface="HGPｺﾞｼｯｸE" charset="0"/>
              </a:rPr>
              <a:t>XDR-TB</a:t>
            </a:r>
            <a:r>
              <a:rPr kumimoji="0" lang="ja-JP" altLang="en-US" sz="3600">
                <a:solidFill>
                  <a:prstClr val="black"/>
                </a:solidFill>
                <a:latin typeface="HGPｺﾞｼｯｸE" charset="0"/>
                <a:ea typeface="HGPｺﾞｼｯｸE" charset="0"/>
                <a:cs typeface="HGPｺﾞｼｯｸE" charset="0"/>
              </a:rPr>
              <a:t>）</a:t>
            </a:r>
            <a:endParaRPr lang="ja-JP" altLang="en-US" sz="3600">
              <a:solidFill>
                <a:prstClr val="black"/>
              </a:solidFill>
            </a:endParaRPr>
          </a:p>
        </p:txBody>
      </p:sp>
      <p:sp>
        <p:nvSpPr>
          <p:cNvPr id="69637" name="Rectangle 3"/>
          <p:cNvSpPr txBox="1">
            <a:spLocks noChangeArrowheads="1"/>
          </p:cNvSpPr>
          <p:nvPr/>
        </p:nvSpPr>
        <p:spPr bwMode="auto">
          <a:xfrm>
            <a:off x="594366" y="3429000"/>
            <a:ext cx="9373670"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pPr>
              <a:spcBef>
                <a:spcPts val="700"/>
              </a:spcBef>
              <a:buClr>
                <a:srgbClr val="438086"/>
              </a:buClr>
              <a:buSzPct val="60000"/>
            </a:pPr>
            <a:r>
              <a:rPr kumimoji="0" lang="en-US" altLang="ja-JP" sz="2800" dirty="0">
                <a:solidFill>
                  <a:prstClr val="black"/>
                </a:solidFill>
                <a:latin typeface="HGPｺﾞｼｯｸE" charset="0"/>
                <a:ea typeface="HGPｺﾞｼｯｸE" charset="0"/>
                <a:cs typeface="HGPｺﾞｼｯｸE" charset="0"/>
              </a:rPr>
              <a:t>INH</a:t>
            </a:r>
            <a:r>
              <a:rPr kumimoji="0" lang="ja-JP" altLang="en-US" sz="2800">
                <a:solidFill>
                  <a:prstClr val="black"/>
                </a:solidFill>
                <a:latin typeface="HGPｺﾞｼｯｸE" charset="0"/>
                <a:ea typeface="HGPｺﾞｼｯｸE" charset="0"/>
                <a:cs typeface="HGPｺﾞｼｯｸE" charset="0"/>
              </a:rPr>
              <a:t>および</a:t>
            </a:r>
            <a:r>
              <a:rPr kumimoji="0" lang="en-US" altLang="ja-JP" sz="2800" dirty="0">
                <a:solidFill>
                  <a:prstClr val="black"/>
                </a:solidFill>
                <a:latin typeface="HGPｺﾞｼｯｸE" charset="0"/>
                <a:ea typeface="HGPｺﾞｼｯｸE" charset="0"/>
                <a:cs typeface="HGPｺﾞｼｯｸE" charset="0"/>
              </a:rPr>
              <a:t>RFP</a:t>
            </a:r>
            <a:r>
              <a:rPr kumimoji="0" lang="ja-JP" altLang="en-US" sz="2800">
                <a:solidFill>
                  <a:prstClr val="black"/>
                </a:solidFill>
                <a:latin typeface="HGPｺﾞｼｯｸE" charset="0"/>
                <a:ea typeface="HGPｺﾞｼｯｸE" charset="0"/>
                <a:cs typeface="HGPｺﾞｼｯｸE" charset="0"/>
              </a:rPr>
              <a:t>の両剤耐性に加え、</a:t>
            </a:r>
            <a:r>
              <a:rPr kumimoji="0" lang="en-US" altLang="ja-JP" sz="2800" dirty="0">
                <a:solidFill>
                  <a:prstClr val="black"/>
                </a:solidFill>
                <a:latin typeface="HGPｺﾞｼｯｸE" charset="0"/>
                <a:ea typeface="HGPｺﾞｼｯｸE" charset="0"/>
                <a:cs typeface="HGPｺﾞｼｯｸE" charset="0"/>
              </a:rPr>
              <a:t>EB</a:t>
            </a:r>
            <a:r>
              <a:rPr kumimoji="0" lang="ja-JP" altLang="en-US" sz="2800">
                <a:solidFill>
                  <a:prstClr val="black"/>
                </a:solidFill>
                <a:latin typeface="HGPｺﾞｼｯｸE" charset="0"/>
                <a:ea typeface="HGPｺﾞｼｯｸE" charset="0"/>
                <a:cs typeface="HGPｺﾞｼｯｸE" charset="0"/>
              </a:rPr>
              <a:t>、</a:t>
            </a:r>
            <a:r>
              <a:rPr kumimoji="0" lang="en-US" altLang="ja-JP" sz="2800" dirty="0">
                <a:solidFill>
                  <a:prstClr val="black"/>
                </a:solidFill>
                <a:latin typeface="HGPｺﾞｼｯｸE" charset="0"/>
                <a:ea typeface="HGPｺﾞｼｯｸE" charset="0"/>
                <a:cs typeface="HGPｺﾞｼｯｸE" charset="0"/>
              </a:rPr>
              <a:t>PZA</a:t>
            </a:r>
            <a:r>
              <a:rPr kumimoji="0" lang="ja-JP" altLang="en-US" sz="2800">
                <a:solidFill>
                  <a:prstClr val="black"/>
                </a:solidFill>
                <a:latin typeface="HGPｺﾞｼｯｸE" charset="0"/>
                <a:ea typeface="HGPｺﾞｼｯｸE" charset="0"/>
                <a:cs typeface="HGPｺﾞｼｯｸE" charset="0"/>
              </a:rPr>
              <a:t>、</a:t>
            </a:r>
            <a:r>
              <a:rPr kumimoji="0" lang="en-US" altLang="ja-JP" sz="2800" dirty="0">
                <a:solidFill>
                  <a:prstClr val="black"/>
                </a:solidFill>
                <a:latin typeface="HGPｺﾞｼｯｸE" charset="0"/>
                <a:ea typeface="HGPｺﾞｼｯｸE" charset="0"/>
                <a:cs typeface="HGPｺﾞｼｯｸE" charset="0"/>
              </a:rPr>
              <a:t>KM</a:t>
            </a:r>
            <a:r>
              <a:rPr kumimoji="0" lang="ja-JP" altLang="en-US" sz="2800">
                <a:solidFill>
                  <a:prstClr val="black"/>
                </a:solidFill>
                <a:latin typeface="HGPｺﾞｼｯｸE" charset="0"/>
                <a:ea typeface="HGPｺﾞｼｯｸE" charset="0"/>
                <a:cs typeface="HGPｺﾞｼｯｸE" charset="0"/>
              </a:rPr>
              <a:t>、</a:t>
            </a:r>
            <a:r>
              <a:rPr kumimoji="0" lang="en-US" altLang="ja-JP" sz="2800" dirty="0">
                <a:solidFill>
                  <a:prstClr val="black"/>
                </a:solidFill>
                <a:latin typeface="HGPｺﾞｼｯｸE" charset="0"/>
                <a:ea typeface="HGPｺﾞｼｯｸE" charset="0"/>
                <a:cs typeface="HGPｺﾞｼｯｸE" charset="0"/>
              </a:rPr>
              <a:t>LVFX</a:t>
            </a:r>
            <a:r>
              <a:rPr kumimoji="0" lang="ja-JP" altLang="en-US" sz="2800">
                <a:solidFill>
                  <a:prstClr val="black"/>
                </a:solidFill>
                <a:latin typeface="HGPｺﾞｼｯｸE" charset="0"/>
                <a:ea typeface="HGPｺﾞｼｯｸE" charset="0"/>
                <a:cs typeface="HGPｺﾞｼｯｸE" charset="0"/>
              </a:rPr>
              <a:t>が耐性である</a:t>
            </a:r>
            <a:endParaRPr kumimoji="0" lang="en-US" altLang="ja-JP" sz="2800" dirty="0">
              <a:solidFill>
                <a:prstClr val="black"/>
              </a:solidFill>
              <a:latin typeface="HGPｺﾞｼｯｸE" charset="0"/>
              <a:ea typeface="HGPｺﾞｼｯｸE" charset="0"/>
              <a:cs typeface="HGPｺﾞｼｯｸE" charset="0"/>
            </a:endParaRPr>
          </a:p>
          <a:p>
            <a:pPr>
              <a:spcBef>
                <a:spcPts val="700"/>
              </a:spcBef>
              <a:buClr>
                <a:srgbClr val="438086"/>
              </a:buClr>
              <a:buSzPct val="60000"/>
            </a:pPr>
            <a:r>
              <a:rPr kumimoji="0" lang="ja-JP" altLang="en-US" sz="2800">
                <a:solidFill>
                  <a:prstClr val="black"/>
                </a:solidFill>
                <a:latin typeface="HGPｺﾞｼｯｸE" charset="0"/>
                <a:ea typeface="HGPｺﾞｼｯｸE" charset="0"/>
                <a:cs typeface="HGPｺﾞｼｯｸE" charset="0"/>
              </a:rPr>
              <a:t>排菌陰性化はほとんど望めない</a:t>
            </a:r>
            <a:endParaRPr kumimoji="0" lang="en-US" altLang="ja-JP" sz="2800" dirty="0">
              <a:solidFill>
                <a:prstClr val="black"/>
              </a:solidFill>
              <a:latin typeface="HGPｺﾞｼｯｸE" charset="0"/>
              <a:ea typeface="HGPｺﾞｼｯｸE" charset="0"/>
              <a:cs typeface="HGPｺﾞｼｯｸE" charset="0"/>
            </a:endParaRPr>
          </a:p>
        </p:txBody>
      </p:sp>
      <p:sp>
        <p:nvSpPr>
          <p:cNvPr id="3" name="テキスト ボックス 2">
            <a:extLst>
              <a:ext uri="{FF2B5EF4-FFF2-40B4-BE49-F238E27FC236}">
                <a16:creationId xmlns:a16="http://schemas.microsoft.com/office/drawing/2014/main" id="{3F58A51F-DDAC-1785-568A-85B7FEEA1FA1}"/>
              </a:ext>
            </a:extLst>
          </p:cNvPr>
          <p:cNvSpPr txBox="1"/>
          <p:nvPr/>
        </p:nvSpPr>
        <p:spPr>
          <a:xfrm>
            <a:off x="589599" y="4929377"/>
            <a:ext cx="8941622" cy="1569660"/>
          </a:xfrm>
          <a:prstGeom prst="rect">
            <a:avLst/>
          </a:prstGeom>
          <a:noFill/>
        </p:spPr>
        <p:txBody>
          <a:bodyPr wrap="square">
            <a:spAutoFit/>
          </a:bodyPr>
          <a:lstStyle/>
          <a:p>
            <a:r>
              <a:rPr lang="en" altLang="ja-JP" dirty="0">
                <a:effectLst/>
                <a:latin typeface="+mj-ea"/>
                <a:ea typeface="+mj-ea"/>
              </a:rPr>
              <a:t>MDR/RR-TB</a:t>
            </a:r>
          </a:p>
          <a:p>
            <a:r>
              <a:rPr lang="en" altLang="ja-JP" dirty="0">
                <a:latin typeface="+mj-ea"/>
                <a:ea typeface="+mj-ea"/>
              </a:rPr>
              <a:t>pre-XDR-TB</a:t>
            </a:r>
          </a:p>
          <a:p>
            <a:pPr marL="342900" indent="-342900">
              <a:buFont typeface="Arial" panose="020B0604020202020204" pitchFamily="34" charset="0"/>
              <a:buChar char="•"/>
            </a:pPr>
            <a:r>
              <a:rPr lang="en" altLang="ja-JP" dirty="0">
                <a:effectLst/>
                <a:latin typeface="+mj-ea"/>
                <a:ea typeface="+mj-ea"/>
              </a:rPr>
              <a:t>TB caused by MDR/RR-TB strains </a:t>
            </a:r>
            <a:r>
              <a:rPr lang="en" altLang="ja-JP" dirty="0">
                <a:latin typeface="+mj-ea"/>
                <a:ea typeface="+mj-ea"/>
              </a:rPr>
              <a:t>also r </a:t>
            </a:r>
            <a:r>
              <a:rPr lang="en" altLang="ja-JP" dirty="0" err="1">
                <a:latin typeface="+mj-ea"/>
                <a:ea typeface="+mj-ea"/>
              </a:rPr>
              <a:t>esistant</a:t>
            </a:r>
            <a:r>
              <a:rPr lang="en" altLang="ja-JP" dirty="0">
                <a:latin typeface="+mj-ea"/>
                <a:ea typeface="+mj-ea"/>
              </a:rPr>
              <a:t> </a:t>
            </a:r>
            <a:r>
              <a:rPr lang="en" altLang="ja-JP" dirty="0">
                <a:effectLst/>
                <a:latin typeface="+mj-ea"/>
                <a:ea typeface="+mj-ea"/>
              </a:rPr>
              <a:t>to later-generation fluoroquinolones</a:t>
            </a:r>
            <a:endParaRPr lang="en" altLang="ja-JP" dirty="0">
              <a:latin typeface="+mj-ea"/>
              <a:ea typeface="+mj-ea"/>
            </a:endParaRPr>
          </a:p>
        </p:txBody>
      </p:sp>
    </p:spTree>
    <p:extLst>
      <p:ext uri="{BB962C8B-B14F-4D97-AF65-F5344CB8AC3E}">
        <p14:creationId xmlns:p14="http://schemas.microsoft.com/office/powerpoint/2010/main" val="28126134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3" name="テキスト ボックス 3"/>
          <p:cNvSpPr txBox="1">
            <a:spLocks noChangeArrowheads="1"/>
          </p:cNvSpPr>
          <p:nvPr/>
        </p:nvSpPr>
        <p:spPr bwMode="auto">
          <a:xfrm>
            <a:off x="1409701" y="533401"/>
            <a:ext cx="74162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r>
              <a:rPr lang="ja-JP" altLang="en-US" sz="3600" dirty="0">
                <a:solidFill>
                  <a:prstClr val="black"/>
                </a:solidFill>
              </a:rPr>
              <a:t>わが国と世界の多剤耐性結核の頻度</a:t>
            </a:r>
          </a:p>
        </p:txBody>
      </p:sp>
      <p:sp>
        <p:nvSpPr>
          <p:cNvPr id="71704" name="テキスト ボックス 3"/>
          <p:cNvSpPr txBox="1">
            <a:spLocks noChangeArrowheads="1"/>
          </p:cNvSpPr>
          <p:nvPr/>
        </p:nvSpPr>
        <p:spPr bwMode="auto">
          <a:xfrm>
            <a:off x="8206513" y="3850226"/>
            <a:ext cx="14077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r>
              <a:rPr lang="ja-JP" altLang="en-US" dirty="0">
                <a:solidFill>
                  <a:prstClr val="black"/>
                </a:solidFill>
              </a:rPr>
              <a:t>（御手洗ら）</a:t>
            </a:r>
          </a:p>
        </p:txBody>
      </p:sp>
      <p:sp>
        <p:nvSpPr>
          <p:cNvPr id="51226" name="スライド番号プレースホルダ 4"/>
          <p:cNvSpPr>
            <a:spLocks noGrp="1"/>
          </p:cNvSpPr>
          <p:nvPr>
            <p:ph type="sldNum" sz="quarter" idx="12"/>
          </p:nvPr>
        </p:nvSpPr>
        <p:spPr/>
        <p:txBody>
          <a:bodyPr>
            <a:normAutofit fontScale="85000" lnSpcReduction="20000"/>
          </a:bodyPr>
          <a:lstStyle/>
          <a:p>
            <a:pPr>
              <a:defRPr/>
            </a:pPr>
            <a:fld id="{178D43DF-758D-5E4B-A1E0-F8C013840C26}" type="slidenum">
              <a:rPr lang="en-US" altLang="ja-JP" smtClean="0">
                <a:ea typeface="ＭＳ Ｐゴシック" charset="-128"/>
              </a:rPr>
              <a:pPr>
                <a:defRPr/>
              </a:pPr>
              <a:t>115</a:t>
            </a:fld>
            <a:endParaRPr lang="en-US" altLang="ja-JP">
              <a:ea typeface="ＭＳ Ｐゴシック" charset="-128"/>
            </a:endParaRPr>
          </a:p>
        </p:txBody>
      </p:sp>
      <p:pic>
        <p:nvPicPr>
          <p:cNvPr id="4" name="図 3" descr="スクリーンショット 2019-05-20 17.26.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883271"/>
            <a:ext cx="9144000" cy="3933910"/>
          </a:xfrm>
          <a:prstGeom prst="rect">
            <a:avLst/>
          </a:prstGeom>
        </p:spPr>
      </p:pic>
    </p:spTree>
    <p:extLst>
      <p:ext uri="{BB962C8B-B14F-4D97-AF65-F5344CB8AC3E}">
        <p14:creationId xmlns:p14="http://schemas.microsoft.com/office/powerpoint/2010/main" val="1675896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BC68516B-637F-4A0A-A83B-907BC8680F4A}"/>
              </a:ext>
            </a:extLst>
          </p:cNvPr>
          <p:cNvGraphicFramePr>
            <a:graphicFrameLocks/>
          </p:cNvGraphicFramePr>
          <p:nvPr/>
        </p:nvGraphicFramePr>
        <p:xfrm>
          <a:off x="869157" y="1324059"/>
          <a:ext cx="8548686" cy="4209883"/>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id="{BBCC330F-45FA-4F58-A6C4-658F5FFF2043}"/>
              </a:ext>
            </a:extLst>
          </p:cNvPr>
          <p:cNvSpPr txBox="1"/>
          <p:nvPr/>
        </p:nvSpPr>
        <p:spPr>
          <a:xfrm>
            <a:off x="7648023" y="5734772"/>
            <a:ext cx="2398413" cy="403957"/>
          </a:xfrm>
          <a:prstGeom prst="rect">
            <a:avLst/>
          </a:prstGeom>
          <a:noFill/>
        </p:spPr>
        <p:txBody>
          <a:bodyPr wrap="none" rtlCol="0">
            <a:spAutoFit/>
          </a:bodyPr>
          <a:lstStyle/>
          <a:p>
            <a:r>
              <a:rPr lang="ja-JP" altLang="en-US" sz="2025"/>
              <a:t>結核の統計</a:t>
            </a:r>
            <a:r>
              <a:rPr lang="en-US" altLang="ja-JP" sz="2025" dirty="0"/>
              <a:t>2023</a:t>
            </a:r>
            <a:r>
              <a:rPr lang="ja-JP" altLang="en-US" sz="2025"/>
              <a:t>より</a:t>
            </a:r>
          </a:p>
        </p:txBody>
      </p:sp>
    </p:spTree>
    <p:extLst>
      <p:ext uri="{BB962C8B-B14F-4D97-AF65-F5344CB8AC3E}">
        <p14:creationId xmlns:p14="http://schemas.microsoft.com/office/powerpoint/2010/main" val="6367188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結核医療の基準の改訂　</a:t>
            </a:r>
            <a:r>
              <a:rPr kumimoji="1" lang="en-US" altLang="ja-JP" dirty="0"/>
              <a:t>2020.3</a:t>
            </a:r>
            <a:endParaRPr kumimoji="1" lang="ja-JP" altLang="en-US" dirty="0"/>
          </a:p>
        </p:txBody>
      </p:sp>
      <p:sp>
        <p:nvSpPr>
          <p:cNvPr id="3" name="コンテンツ プレースホルダー 2"/>
          <p:cNvSpPr>
            <a:spLocks noGrp="1"/>
          </p:cNvSpPr>
          <p:nvPr>
            <p:ph sz="quarter" idx="1"/>
          </p:nvPr>
        </p:nvSpPr>
        <p:spPr>
          <a:xfrm>
            <a:off x="689239" y="1600200"/>
            <a:ext cx="9206789" cy="4637112"/>
          </a:xfrm>
        </p:spPr>
        <p:txBody>
          <a:bodyPr/>
          <a:lstStyle/>
          <a:p>
            <a:pPr marL="0" indent="0">
              <a:buNone/>
            </a:pPr>
            <a:r>
              <a:rPr lang="ja-JP" altLang="en-US" sz="1400" dirty="0"/>
              <a:t>多剤耐性結核の治療方針</a:t>
            </a:r>
            <a:endParaRPr lang="en-US" altLang="ja-JP" sz="1400" dirty="0"/>
          </a:p>
          <a:p>
            <a:r>
              <a:rPr lang="en-US" altLang="ja-JP" sz="1400" u="sng" dirty="0"/>
              <a:t>INH</a:t>
            </a:r>
            <a:r>
              <a:rPr lang="ja-JP" altLang="en-US" sz="1400" u="sng" dirty="0"/>
              <a:t>又は</a:t>
            </a:r>
            <a:r>
              <a:rPr lang="en-US" altLang="ja-JP" sz="1400" u="sng" dirty="0"/>
              <a:t>RFP</a:t>
            </a:r>
            <a:r>
              <a:rPr lang="ja-JP" altLang="en-US" sz="1400" u="sng" dirty="0"/>
              <a:t>が使用できない場合</a:t>
            </a:r>
            <a:r>
              <a:rPr lang="en-US" altLang="ja-JP" sz="1400" dirty="0"/>
              <a:t>(</a:t>
            </a:r>
            <a:r>
              <a:rPr lang="ja-JP" altLang="en-US" sz="1400" dirty="0"/>
              <a:t>患者の結核菌が</a:t>
            </a:r>
            <a:r>
              <a:rPr lang="en-US" altLang="ja-JP" sz="1400" dirty="0"/>
              <a:t>INH</a:t>
            </a:r>
            <a:r>
              <a:rPr lang="ja-JP" altLang="en-US" sz="1400" dirty="0"/>
              <a:t>及び</a:t>
            </a:r>
            <a:r>
              <a:rPr lang="en-US" altLang="ja-JP" sz="1400" dirty="0"/>
              <a:t>RFP</a:t>
            </a:r>
            <a:r>
              <a:rPr lang="ja-JP" altLang="en-US" sz="1400" dirty="0"/>
              <a:t>に対して耐性を有する場合を除く。 </a:t>
            </a:r>
            <a:r>
              <a:rPr lang="en-US" altLang="ja-JP" sz="1400" dirty="0"/>
              <a:t>)</a:t>
            </a:r>
            <a:r>
              <a:rPr lang="ja-JP" altLang="en-US" sz="1400" dirty="0"/>
              <a:t>については、使用できない抗結核薬に代えて、</a:t>
            </a:r>
            <a:r>
              <a:rPr lang="en-US" altLang="ja-JP" sz="1400" dirty="0"/>
              <a:t>2</a:t>
            </a:r>
            <a:r>
              <a:rPr lang="ja-JP" altLang="en-US" sz="1400" dirty="0"/>
              <a:t>の</a:t>
            </a:r>
            <a:r>
              <a:rPr lang="en-US" altLang="ja-JP" sz="1400" dirty="0"/>
              <a:t>(1) </a:t>
            </a:r>
            <a:r>
              <a:rPr lang="ja-JP" altLang="en-US" sz="1400" dirty="0"/>
              <a:t>のアの</a:t>
            </a:r>
            <a:r>
              <a:rPr lang="en-US" altLang="ja-JP" sz="1400" dirty="0"/>
              <a:t>(</a:t>
            </a:r>
            <a:r>
              <a:rPr lang="ja-JP" altLang="en-US" sz="1400" dirty="0"/>
              <a:t>ア</a:t>
            </a:r>
            <a:r>
              <a:rPr lang="en-US" altLang="ja-JP" sz="1400" dirty="0"/>
              <a:t>)</a:t>
            </a:r>
            <a:r>
              <a:rPr lang="ja-JP" altLang="en-US" sz="1400" dirty="0"/>
              <a:t>から</a:t>
            </a:r>
            <a:r>
              <a:rPr lang="en-US" altLang="ja-JP" sz="1400" dirty="0"/>
              <a:t>(</a:t>
            </a:r>
            <a:r>
              <a:rPr lang="ja-JP" altLang="en-US" sz="1400" dirty="0"/>
              <a:t>サ</a:t>
            </a:r>
            <a:r>
              <a:rPr lang="en-US" altLang="ja-JP" sz="1400" dirty="0"/>
              <a:t>)</a:t>
            </a:r>
            <a:r>
              <a:rPr lang="ja-JP" altLang="en-US" sz="1400" dirty="0"/>
              <a:t>までに掲げる順に、患者の</a:t>
            </a:r>
            <a:r>
              <a:rPr lang="ja-JP" altLang="en-US" sz="1400" dirty="0">
                <a:solidFill>
                  <a:srgbClr val="FF0000"/>
                </a:solidFill>
              </a:rPr>
              <a:t>結核菌が感受性を有すると想定される抗結核薬を</a:t>
            </a:r>
            <a:r>
              <a:rPr lang="en-US" altLang="ja-JP" sz="1400" dirty="0">
                <a:solidFill>
                  <a:srgbClr val="FF0000"/>
                </a:solidFill>
              </a:rPr>
              <a:t>4</a:t>
            </a:r>
            <a:r>
              <a:rPr lang="ja-JP" altLang="en-US" sz="1400" dirty="0">
                <a:solidFill>
                  <a:srgbClr val="FF0000"/>
                </a:solidFill>
              </a:rPr>
              <a:t>剤以上選んで併用療法を開始</a:t>
            </a:r>
            <a:r>
              <a:rPr lang="ja-JP" altLang="en-US" sz="1400" dirty="0"/>
              <a:t>し、その後は長期投与が困難な薬剤を除いて 治療を継続する。この場合の治療期間については、次に掲げるとおりとする。 </a:t>
            </a:r>
          </a:p>
          <a:p>
            <a:r>
              <a:rPr lang="ja-JP" altLang="en-US" sz="1400" u="sng" dirty="0"/>
              <a:t>患者の結核菌が</a:t>
            </a:r>
            <a:r>
              <a:rPr lang="en-US" altLang="ja-JP" sz="1400" u="sng" dirty="0"/>
              <a:t>INH</a:t>
            </a:r>
            <a:r>
              <a:rPr lang="ja-JP" altLang="en-US" sz="1400" u="sng" dirty="0"/>
              <a:t>及び</a:t>
            </a:r>
            <a:r>
              <a:rPr lang="en-US" altLang="ja-JP" sz="1400" u="sng" dirty="0"/>
              <a:t>RFP</a:t>
            </a:r>
            <a:r>
              <a:rPr lang="ja-JP" altLang="en-US" sz="1400" u="sng" dirty="0"/>
              <a:t>に対して耐性を有する場合</a:t>
            </a:r>
            <a:r>
              <a:rPr lang="ja-JP" altLang="en-US" sz="1400" dirty="0"/>
              <a:t>については、患者の結核菌が感受性を有すると想定される抗結核薬を</a:t>
            </a:r>
            <a:r>
              <a:rPr lang="en-US" altLang="ja-JP" sz="1400" dirty="0"/>
              <a:t>5</a:t>
            </a:r>
            <a:r>
              <a:rPr lang="ja-JP" altLang="en-US" sz="1400" dirty="0"/>
              <a:t>剤選んで併用療法を行う。この場合において、薬剤の選択に当たっては、</a:t>
            </a:r>
            <a:r>
              <a:rPr lang="ja-JP" altLang="en-US" sz="1400" dirty="0">
                <a:solidFill>
                  <a:srgbClr val="FF0000"/>
                </a:solidFill>
              </a:rPr>
              <a:t>まず、</a:t>
            </a:r>
            <a:r>
              <a:rPr lang="en-US" altLang="ja-JP" sz="1400" dirty="0">
                <a:solidFill>
                  <a:srgbClr val="FF0000"/>
                </a:solidFill>
              </a:rPr>
              <a:t>LVFX </a:t>
            </a:r>
            <a:r>
              <a:rPr lang="ja-JP" altLang="en-US" sz="1400" dirty="0">
                <a:solidFill>
                  <a:srgbClr val="FF0000"/>
                </a:solidFill>
              </a:rPr>
              <a:t>及び</a:t>
            </a:r>
            <a:r>
              <a:rPr lang="en-US" altLang="ja-JP" sz="1400" dirty="0">
                <a:solidFill>
                  <a:srgbClr val="FF0000"/>
                </a:solidFill>
              </a:rPr>
              <a:t>BDQ</a:t>
            </a:r>
            <a:r>
              <a:rPr lang="ja-JP" altLang="en-US" sz="1400" dirty="0">
                <a:solidFill>
                  <a:srgbClr val="FF0000"/>
                </a:solidFill>
              </a:rPr>
              <a:t>の使用</a:t>
            </a:r>
            <a:r>
              <a:rPr lang="ja-JP" altLang="en-US" sz="1400" dirty="0"/>
              <a:t>を検討し、その後</a:t>
            </a:r>
            <a:r>
              <a:rPr lang="en-US" altLang="ja-JP" sz="1400" dirty="0"/>
              <a:t>PZA</a:t>
            </a:r>
            <a:r>
              <a:rPr lang="ja-JP" altLang="en-US" sz="1400" dirty="0"/>
              <a:t>、</a:t>
            </a:r>
            <a:r>
              <a:rPr lang="en-US" altLang="ja-JP" sz="1400" dirty="0"/>
              <a:t>EB</a:t>
            </a:r>
            <a:r>
              <a:rPr lang="ja-JP" altLang="en-US" sz="1400" dirty="0"/>
              <a:t>、</a:t>
            </a:r>
            <a:r>
              <a:rPr lang="en-US" altLang="ja-JP" sz="1400" dirty="0"/>
              <a:t>CS </a:t>
            </a:r>
            <a:r>
              <a:rPr lang="ja-JP" altLang="en-US" sz="1400" dirty="0"/>
              <a:t>及び</a:t>
            </a:r>
            <a:r>
              <a:rPr lang="en-US" altLang="ja-JP" sz="1400" dirty="0"/>
              <a:t>DLM</a:t>
            </a:r>
            <a:r>
              <a:rPr lang="ja-JP" altLang="en-US" sz="1400" dirty="0"/>
              <a:t>の使用を検討しなければならない。ただし、これらの薬剤から</a:t>
            </a:r>
            <a:r>
              <a:rPr lang="en-US" altLang="ja-JP" sz="1400" dirty="0"/>
              <a:t>5</a:t>
            </a:r>
            <a:r>
              <a:rPr lang="ja-JP" altLang="en-US" sz="1400" dirty="0"/>
              <a:t>剤選ぶことが困難な場合には、これ らの薬剤に代えて</a:t>
            </a:r>
            <a:r>
              <a:rPr lang="en-US" altLang="ja-JP" sz="1400" dirty="0"/>
              <a:t>SM</a:t>
            </a:r>
            <a:r>
              <a:rPr lang="ja-JP" altLang="en-US" sz="1400" dirty="0"/>
              <a:t>、</a:t>
            </a:r>
            <a:r>
              <a:rPr lang="en-US" altLang="ja-JP" sz="1400" dirty="0"/>
              <a:t>KM</a:t>
            </a:r>
            <a:r>
              <a:rPr lang="ja-JP" altLang="en-US" sz="1400" dirty="0"/>
              <a:t>、</a:t>
            </a:r>
            <a:r>
              <a:rPr lang="en-US" altLang="ja-JP" sz="1400" dirty="0"/>
              <a:t>TH</a:t>
            </a:r>
            <a:r>
              <a:rPr lang="ja-JP" altLang="en-US" sz="1400" dirty="0"/>
              <a:t>、</a:t>
            </a:r>
            <a:r>
              <a:rPr lang="en-US" altLang="ja-JP" sz="1400" dirty="0"/>
              <a:t>EVM</a:t>
            </a:r>
            <a:r>
              <a:rPr lang="ja-JP" altLang="en-US" sz="1400" dirty="0"/>
              <a:t>又は</a:t>
            </a:r>
            <a:r>
              <a:rPr lang="en-US" altLang="ja-JP" sz="1400" dirty="0"/>
              <a:t>PAS </a:t>
            </a:r>
            <a:r>
              <a:rPr lang="ja-JP" altLang="en-US" sz="1400" dirty="0"/>
              <a:t>を使用することもできる。これらの場合の治療期間は、菌陰性化後</a:t>
            </a:r>
            <a:r>
              <a:rPr lang="en-US" altLang="ja-JP" sz="1400" dirty="0"/>
              <a:t>18</a:t>
            </a:r>
            <a:r>
              <a:rPr lang="ja-JP" altLang="en-US" sz="1400" dirty="0"/>
              <a:t>月間とす る。 </a:t>
            </a:r>
          </a:p>
          <a:p>
            <a:pPr marL="0" indent="0">
              <a:buNone/>
            </a:pPr>
            <a:r>
              <a:rPr lang="ja-JP" altLang="en-US" sz="1400" dirty="0"/>
              <a:t>潜在性結核感染症の化学療法 </a:t>
            </a:r>
          </a:p>
          <a:p>
            <a:r>
              <a:rPr lang="ja-JP" altLang="en-US" sz="1400" dirty="0"/>
              <a:t>潜在性結核感染症の治療においては、原則として次の</a:t>
            </a:r>
            <a:r>
              <a:rPr lang="en-US" altLang="ja-JP" sz="1400" dirty="0"/>
              <a:t>(1)</a:t>
            </a:r>
            <a:r>
              <a:rPr lang="ja-JP" altLang="en-US" sz="1400" dirty="0"/>
              <a:t>又は </a:t>
            </a:r>
            <a:r>
              <a:rPr lang="en-US" altLang="ja-JP" sz="1400" dirty="0"/>
              <a:t>(2)</a:t>
            </a:r>
            <a:r>
              <a:rPr lang="ja-JP" altLang="en-US" sz="1400" dirty="0"/>
              <a:t>に掲げるとおりとする。ただし、</a:t>
            </a:r>
            <a:r>
              <a:rPr lang="en-US" altLang="ja-JP" sz="1400" dirty="0"/>
              <a:t>INH</a:t>
            </a:r>
            <a:r>
              <a:rPr lang="ja-JP" altLang="en-US" sz="1400" dirty="0"/>
              <a:t>が使用できない場合 又は</a:t>
            </a:r>
            <a:r>
              <a:rPr lang="en-US" altLang="ja-JP" sz="1400" dirty="0"/>
              <a:t>INH</a:t>
            </a:r>
            <a:r>
              <a:rPr lang="ja-JP" altLang="en-US" sz="1400" dirty="0"/>
              <a:t>の副作用が予想される場合は、</a:t>
            </a:r>
            <a:r>
              <a:rPr lang="en-US" altLang="ja-JP" sz="1400" dirty="0"/>
              <a:t>RFP</a:t>
            </a:r>
            <a:r>
              <a:rPr lang="ja-JP" altLang="en-US" sz="1400" dirty="0"/>
              <a:t>単独療法を</a:t>
            </a:r>
            <a:r>
              <a:rPr lang="en-US" altLang="ja-JP" sz="1400" dirty="0"/>
              <a:t>4 </a:t>
            </a:r>
            <a:r>
              <a:rPr lang="ja-JP" altLang="en-US" sz="1400" dirty="0"/>
              <a:t>月間行う。 </a:t>
            </a:r>
          </a:p>
          <a:p>
            <a:r>
              <a:rPr lang="en-US" altLang="ja-JP" sz="1400" dirty="0"/>
              <a:t>(1) INH</a:t>
            </a:r>
            <a:r>
              <a:rPr lang="ja-JP" altLang="en-US" sz="1400" dirty="0"/>
              <a:t>の単独療法を</a:t>
            </a:r>
            <a:r>
              <a:rPr lang="en-US" altLang="ja-JP" sz="1400" dirty="0"/>
              <a:t>6</a:t>
            </a:r>
            <a:r>
              <a:rPr lang="ja-JP" altLang="en-US" sz="1400" dirty="0"/>
              <a:t>月間行い、必要に応じて更に</a:t>
            </a:r>
            <a:r>
              <a:rPr lang="en-US" altLang="ja-JP" sz="1400" dirty="0"/>
              <a:t>3</a:t>
            </a:r>
            <a:r>
              <a:rPr lang="ja-JP" altLang="en-US" sz="1400" dirty="0"/>
              <a:t>月間 行う。 </a:t>
            </a:r>
          </a:p>
          <a:p>
            <a:r>
              <a:rPr lang="en-US" altLang="ja-JP" sz="1400" dirty="0">
                <a:solidFill>
                  <a:srgbClr val="FF0000"/>
                </a:solidFill>
              </a:rPr>
              <a:t>(2) INH</a:t>
            </a:r>
            <a:r>
              <a:rPr lang="ja-JP" altLang="en-US" sz="1400" dirty="0">
                <a:solidFill>
                  <a:srgbClr val="FF0000"/>
                </a:solidFill>
              </a:rPr>
              <a:t>及び</a:t>
            </a:r>
            <a:r>
              <a:rPr lang="en-US" altLang="ja-JP" sz="1400" dirty="0">
                <a:solidFill>
                  <a:srgbClr val="FF0000"/>
                </a:solidFill>
              </a:rPr>
              <a:t>RFP</a:t>
            </a:r>
            <a:r>
              <a:rPr lang="ja-JP" altLang="en-US" sz="1400" dirty="0">
                <a:solidFill>
                  <a:srgbClr val="FF0000"/>
                </a:solidFill>
              </a:rPr>
              <a:t>の</a:t>
            </a:r>
            <a:r>
              <a:rPr lang="en-US" altLang="ja-JP" sz="1400" dirty="0">
                <a:solidFill>
                  <a:srgbClr val="FF0000"/>
                </a:solidFill>
              </a:rPr>
              <a:t>2</a:t>
            </a:r>
            <a:r>
              <a:rPr lang="ja-JP" altLang="en-US" sz="1400" dirty="0">
                <a:solidFill>
                  <a:srgbClr val="FF0000"/>
                </a:solidFill>
              </a:rPr>
              <a:t>剤併用療法を</a:t>
            </a:r>
            <a:r>
              <a:rPr lang="en-US" altLang="ja-JP" sz="1400" dirty="0">
                <a:solidFill>
                  <a:srgbClr val="FF0000"/>
                </a:solidFill>
              </a:rPr>
              <a:t>3</a:t>
            </a:r>
            <a:r>
              <a:rPr lang="ja-JP" altLang="en-US" sz="1400" dirty="0">
                <a:solidFill>
                  <a:srgbClr val="FF0000"/>
                </a:solidFill>
              </a:rPr>
              <a:t>月又は</a:t>
            </a:r>
            <a:r>
              <a:rPr lang="en-US" altLang="ja-JP" sz="1400" dirty="0">
                <a:solidFill>
                  <a:srgbClr val="FF0000"/>
                </a:solidFill>
              </a:rPr>
              <a:t>4</a:t>
            </a:r>
            <a:r>
              <a:rPr lang="ja-JP" altLang="en-US" sz="1400" dirty="0">
                <a:solidFill>
                  <a:srgbClr val="FF0000"/>
                </a:solidFill>
              </a:rPr>
              <a:t>月間行う。 </a:t>
            </a:r>
            <a:endParaRPr lang="en-US" altLang="ja-JP" sz="1400" dirty="0">
              <a:solidFill>
                <a:srgbClr val="FF0000"/>
              </a:solidFill>
            </a:endParaRPr>
          </a:p>
          <a:p>
            <a:pPr marL="0" indent="0">
              <a:buNone/>
            </a:pPr>
            <a:r>
              <a:rPr lang="ja-JP" altLang="en-US" sz="1400" dirty="0"/>
              <a:t>外科療法の一般方針</a:t>
            </a:r>
            <a:endParaRPr lang="en-US" altLang="ja-JP" sz="1400" dirty="0"/>
          </a:p>
          <a:p>
            <a:r>
              <a:rPr lang="ja-JP" altLang="en-US" sz="1400" dirty="0"/>
              <a:t>患者の結核菌が</a:t>
            </a:r>
            <a:r>
              <a:rPr lang="en-US" altLang="ja-JP" sz="1400" dirty="0"/>
              <a:t>INH</a:t>
            </a:r>
            <a:r>
              <a:rPr lang="ja-JP" altLang="en-US" sz="1400" dirty="0"/>
              <a:t>及び</a:t>
            </a:r>
            <a:r>
              <a:rPr lang="en-US" altLang="ja-JP" sz="1400" dirty="0"/>
              <a:t>RFP</a:t>
            </a:r>
            <a:r>
              <a:rPr lang="ja-JP" altLang="en-US" sz="1400" dirty="0"/>
              <a:t>に対して耐性を有する場合の外科的療法の実施に際しては、患者の結核菌が感受性を 有すると想定される抗結核薬を複数併用する。 </a:t>
            </a:r>
          </a:p>
          <a:p>
            <a:pPr marL="0" indent="0">
              <a:buNone/>
            </a:pPr>
            <a:endParaRPr lang="en-US" altLang="ja-JP" sz="1400" dirty="0"/>
          </a:p>
          <a:p>
            <a:pPr marL="0" indent="0">
              <a:buNone/>
            </a:pPr>
            <a:endParaRPr lang="ja-JP" altLang="en-US" sz="1400" dirty="0"/>
          </a:p>
          <a:p>
            <a:endParaRPr lang="ja-JP" altLang="en-US" sz="1400" dirty="0"/>
          </a:p>
        </p:txBody>
      </p:sp>
    </p:spTree>
    <p:extLst>
      <p:ext uri="{BB962C8B-B14F-4D97-AF65-F5344CB8AC3E}">
        <p14:creationId xmlns:p14="http://schemas.microsoft.com/office/powerpoint/2010/main" val="5338710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B4529C-0442-625C-2CD6-4974E206F934}"/>
              </a:ext>
            </a:extLst>
          </p:cNvPr>
          <p:cNvPicPr>
            <a:picLocks noChangeAspect="1"/>
          </p:cNvPicPr>
          <p:nvPr/>
        </p:nvPicPr>
        <p:blipFill>
          <a:blip r:embed="rId2"/>
          <a:stretch>
            <a:fillRect/>
          </a:stretch>
        </p:blipFill>
        <p:spPr>
          <a:xfrm>
            <a:off x="222646" y="736401"/>
            <a:ext cx="4736306" cy="5518547"/>
          </a:xfrm>
          <a:prstGeom prst="rect">
            <a:avLst/>
          </a:prstGeom>
        </p:spPr>
      </p:pic>
      <p:pic>
        <p:nvPicPr>
          <p:cNvPr id="5" name="図 4">
            <a:extLst>
              <a:ext uri="{FF2B5EF4-FFF2-40B4-BE49-F238E27FC236}">
                <a16:creationId xmlns:a16="http://schemas.microsoft.com/office/drawing/2014/main" id="{C9DFB88E-CE2D-4BB4-E34C-552E0C744AB7}"/>
              </a:ext>
            </a:extLst>
          </p:cNvPr>
          <p:cNvPicPr>
            <a:picLocks noChangeAspect="1"/>
          </p:cNvPicPr>
          <p:nvPr/>
        </p:nvPicPr>
        <p:blipFill>
          <a:blip r:embed="rId3"/>
          <a:stretch>
            <a:fillRect/>
          </a:stretch>
        </p:blipFill>
        <p:spPr>
          <a:xfrm>
            <a:off x="5328049" y="736401"/>
            <a:ext cx="4725591" cy="782241"/>
          </a:xfrm>
          <a:prstGeom prst="rect">
            <a:avLst/>
          </a:prstGeom>
        </p:spPr>
      </p:pic>
      <p:pic>
        <p:nvPicPr>
          <p:cNvPr id="7" name="図 6">
            <a:extLst>
              <a:ext uri="{FF2B5EF4-FFF2-40B4-BE49-F238E27FC236}">
                <a16:creationId xmlns:a16="http://schemas.microsoft.com/office/drawing/2014/main" id="{0BBE24BD-E41F-08E5-6BDC-672FC63784A0}"/>
              </a:ext>
            </a:extLst>
          </p:cNvPr>
          <p:cNvPicPr>
            <a:picLocks noChangeAspect="1"/>
          </p:cNvPicPr>
          <p:nvPr/>
        </p:nvPicPr>
        <p:blipFill>
          <a:blip r:embed="rId4"/>
          <a:stretch>
            <a:fillRect/>
          </a:stretch>
        </p:blipFill>
        <p:spPr>
          <a:xfrm>
            <a:off x="5328049" y="1518642"/>
            <a:ext cx="4725591" cy="2325291"/>
          </a:xfrm>
          <a:prstGeom prst="rect">
            <a:avLst/>
          </a:prstGeom>
        </p:spPr>
      </p:pic>
      <p:sp>
        <p:nvSpPr>
          <p:cNvPr id="9" name="テキスト ボックス 8">
            <a:extLst>
              <a:ext uri="{FF2B5EF4-FFF2-40B4-BE49-F238E27FC236}">
                <a16:creationId xmlns:a16="http://schemas.microsoft.com/office/drawing/2014/main" id="{BC875BAE-AB3D-A123-204B-0921D8C87C45}"/>
              </a:ext>
            </a:extLst>
          </p:cNvPr>
          <p:cNvSpPr txBox="1"/>
          <p:nvPr/>
        </p:nvSpPr>
        <p:spPr>
          <a:xfrm>
            <a:off x="5328049" y="4416623"/>
            <a:ext cx="4816076" cy="1546064"/>
          </a:xfrm>
          <a:prstGeom prst="rect">
            <a:avLst/>
          </a:prstGeom>
          <a:noFill/>
        </p:spPr>
        <p:txBody>
          <a:bodyPr wrap="square">
            <a:spAutoFit/>
          </a:bodyPr>
          <a:lstStyle/>
          <a:p>
            <a:r>
              <a:rPr lang="en" altLang="ja-JP" sz="1181" dirty="0">
                <a:latin typeface="AdvPSHN"/>
              </a:rPr>
              <a:t>Figure 1. </a:t>
            </a:r>
            <a:r>
              <a:rPr lang="en" altLang="ja-JP" sz="1181" dirty="0">
                <a:latin typeface="AdvHelN"/>
              </a:rPr>
              <a:t>Summary of recommendations on drugs for use in a treatment regimen for patients with multidrug-resistant tuberculosis, including strength of recommendation, certainty in the evidence, and relative effects on death and treatment success. Additional details and other outcomes of interest are provided in the full-length guideline and in A</a:t>
            </a:r>
            <a:r>
              <a:rPr lang="en" altLang="ja-JP" sz="759" dirty="0">
                <a:latin typeface="AdvHelN"/>
              </a:rPr>
              <a:t>PPENDIX </a:t>
            </a:r>
            <a:r>
              <a:rPr lang="en" altLang="ja-JP" sz="1181" dirty="0">
                <a:latin typeface="AdvHelN"/>
              </a:rPr>
              <a:t>B: E</a:t>
            </a:r>
            <a:r>
              <a:rPr lang="en" altLang="ja-JP" sz="759" dirty="0">
                <a:latin typeface="AdvHelN"/>
              </a:rPr>
              <a:t>VIDENCE </a:t>
            </a:r>
            <a:r>
              <a:rPr lang="en" altLang="ja-JP" sz="1181" dirty="0">
                <a:latin typeface="AdvHelN"/>
              </a:rPr>
              <a:t>P</a:t>
            </a:r>
            <a:r>
              <a:rPr lang="en" altLang="ja-JP" sz="675" dirty="0">
                <a:latin typeface="AdvHelN"/>
              </a:rPr>
              <a:t>ROFILES</a:t>
            </a:r>
            <a:r>
              <a:rPr lang="en" altLang="ja-JP" sz="506" dirty="0">
                <a:latin typeface="AdvHelN"/>
              </a:rPr>
              <a:t> </a:t>
            </a:r>
            <a:r>
              <a:rPr lang="en" altLang="ja-JP" sz="1181" dirty="0">
                <a:latin typeface="AdvHelN"/>
              </a:rPr>
              <a:t>in the online supplement. Success is defined as end of treatment cure or treatment completion. </a:t>
            </a:r>
            <a:r>
              <a:rPr lang="en" altLang="ja-JP" sz="1181" dirty="0" err="1">
                <a:latin typeface="AdvHelN"/>
              </a:rPr>
              <a:t>aOR</a:t>
            </a:r>
            <a:r>
              <a:rPr lang="en" altLang="ja-JP" sz="1181" dirty="0">
                <a:latin typeface="AdvHelN"/>
              </a:rPr>
              <a:t> = adjusted odds ratio; CI = confidence interval; WHO = World Health Organization. </a:t>
            </a:r>
            <a:endParaRPr lang="en" altLang="ja-JP" sz="1181" dirty="0"/>
          </a:p>
        </p:txBody>
      </p:sp>
    </p:spTree>
    <p:extLst>
      <p:ext uri="{BB962C8B-B14F-4D97-AF65-F5344CB8AC3E}">
        <p14:creationId xmlns:p14="http://schemas.microsoft.com/office/powerpoint/2010/main" val="36198880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0F0B2E-5FF8-9E07-5D3B-217F9F254813}"/>
              </a:ext>
            </a:extLst>
          </p:cNvPr>
          <p:cNvPicPr>
            <a:picLocks noChangeAspect="1"/>
          </p:cNvPicPr>
          <p:nvPr/>
        </p:nvPicPr>
        <p:blipFill rotWithShape="1">
          <a:blip r:embed="rId2"/>
          <a:srcRect t="44713"/>
          <a:stretch/>
        </p:blipFill>
        <p:spPr>
          <a:xfrm>
            <a:off x="5088049" y="2281089"/>
            <a:ext cx="4936406" cy="4541037"/>
          </a:xfrm>
          <a:prstGeom prst="rect">
            <a:avLst/>
          </a:prstGeom>
        </p:spPr>
      </p:pic>
      <p:sp>
        <p:nvSpPr>
          <p:cNvPr id="5" name="テキスト ボックス 4">
            <a:extLst>
              <a:ext uri="{FF2B5EF4-FFF2-40B4-BE49-F238E27FC236}">
                <a16:creationId xmlns:a16="http://schemas.microsoft.com/office/drawing/2014/main" id="{59EAF0D9-3468-27CB-F028-70494AD63EBD}"/>
              </a:ext>
            </a:extLst>
          </p:cNvPr>
          <p:cNvSpPr txBox="1"/>
          <p:nvPr/>
        </p:nvSpPr>
        <p:spPr>
          <a:xfrm>
            <a:off x="751012" y="185888"/>
            <a:ext cx="8208912" cy="461665"/>
          </a:xfrm>
          <a:prstGeom prst="rect">
            <a:avLst/>
          </a:prstGeom>
          <a:noFill/>
        </p:spPr>
        <p:txBody>
          <a:bodyPr wrap="square">
            <a:spAutoFit/>
          </a:bodyPr>
          <a:lstStyle/>
          <a:p>
            <a:r>
              <a:rPr lang="en" altLang="ja-JP" dirty="0">
                <a:latin typeface="OTNEJMQuadraat"/>
              </a:rPr>
              <a:t>Treatment of Highly Drug-Resistant Pulmonary Tuberculosis </a:t>
            </a:r>
            <a:endParaRPr lang="en" altLang="ja-JP" dirty="0"/>
          </a:p>
        </p:txBody>
      </p:sp>
      <p:sp>
        <p:nvSpPr>
          <p:cNvPr id="7" name="テキスト ボックス 6">
            <a:extLst>
              <a:ext uri="{FF2B5EF4-FFF2-40B4-BE49-F238E27FC236}">
                <a16:creationId xmlns:a16="http://schemas.microsoft.com/office/drawing/2014/main" id="{EB7FD536-31F5-EA87-65A1-0AB59C3FE52C}"/>
              </a:ext>
            </a:extLst>
          </p:cNvPr>
          <p:cNvSpPr txBox="1"/>
          <p:nvPr/>
        </p:nvSpPr>
        <p:spPr>
          <a:xfrm>
            <a:off x="4077662" y="652097"/>
            <a:ext cx="5898143" cy="338554"/>
          </a:xfrm>
          <a:prstGeom prst="rect">
            <a:avLst/>
          </a:prstGeom>
          <a:noFill/>
        </p:spPr>
        <p:txBody>
          <a:bodyPr wrap="square">
            <a:spAutoFit/>
          </a:bodyPr>
          <a:lstStyle/>
          <a:p>
            <a:r>
              <a:rPr lang="en" altLang="ja-JP" sz="1600" dirty="0">
                <a:latin typeface="Meiryo" panose="020B0604030504040204" pitchFamily="34" charset="-128"/>
                <a:ea typeface="Meiryo" panose="020B0604030504040204" pitchFamily="34" charset="-128"/>
              </a:rPr>
              <a:t>Francesca Conradie, N </a:t>
            </a:r>
            <a:r>
              <a:rPr lang="en" altLang="ja-JP" sz="1600" dirty="0" err="1">
                <a:latin typeface="Meiryo" panose="020B0604030504040204" pitchFamily="34" charset="-128"/>
                <a:ea typeface="Meiryo" panose="020B0604030504040204" pitchFamily="34" charset="-128"/>
              </a:rPr>
              <a:t>Engl</a:t>
            </a:r>
            <a:r>
              <a:rPr lang="en" altLang="ja-JP" sz="1600" dirty="0">
                <a:latin typeface="Meiryo" panose="020B0604030504040204" pitchFamily="34" charset="-128"/>
                <a:ea typeface="Meiryo" panose="020B0604030504040204" pitchFamily="34" charset="-128"/>
              </a:rPr>
              <a:t> j Med 382;10 March 5, 2020 </a:t>
            </a:r>
          </a:p>
        </p:txBody>
      </p:sp>
      <p:sp>
        <p:nvSpPr>
          <p:cNvPr id="9" name="テキスト ボックス 8">
            <a:extLst>
              <a:ext uri="{FF2B5EF4-FFF2-40B4-BE49-F238E27FC236}">
                <a16:creationId xmlns:a16="http://schemas.microsoft.com/office/drawing/2014/main" id="{6B38310F-CDB7-7707-EDDC-519355698253}"/>
              </a:ext>
            </a:extLst>
          </p:cNvPr>
          <p:cNvSpPr txBox="1"/>
          <p:nvPr/>
        </p:nvSpPr>
        <p:spPr>
          <a:xfrm>
            <a:off x="777878" y="1173388"/>
            <a:ext cx="8856984" cy="923330"/>
          </a:xfrm>
          <a:prstGeom prst="rect">
            <a:avLst/>
          </a:prstGeom>
          <a:noFill/>
        </p:spPr>
        <p:txBody>
          <a:bodyPr wrap="square">
            <a:spAutoFit/>
          </a:bodyPr>
          <a:lstStyle/>
          <a:p>
            <a:r>
              <a:rPr lang="en" altLang="ja-JP" sz="1800" dirty="0" err="1">
                <a:latin typeface="OTNEJMQuadraat"/>
              </a:rPr>
              <a:t>bedaquiline</a:t>
            </a:r>
            <a:r>
              <a:rPr lang="en" altLang="ja-JP" sz="1800" dirty="0">
                <a:latin typeface="OTNEJMQuadraat"/>
              </a:rPr>
              <a:t> at a dose of 400 mg once daily for 2 w followed by 200 mg three times a week for 24</a:t>
            </a:r>
            <a:r>
              <a:rPr lang="en-US" altLang="ja-JP" sz="1800" dirty="0">
                <a:latin typeface="OTNEJMQuadraat"/>
              </a:rPr>
              <a:t> w</a:t>
            </a:r>
            <a:r>
              <a:rPr lang="en" altLang="ja-JP" sz="1800" dirty="0">
                <a:latin typeface="OTNEJMQuadraat"/>
              </a:rPr>
              <a:t> </a:t>
            </a:r>
            <a:r>
              <a:rPr lang="en" altLang="ja-JP" sz="1800" dirty="0" err="1">
                <a:latin typeface="OTNEJMQuadraat"/>
              </a:rPr>
              <a:t>pretomanid</a:t>
            </a:r>
            <a:r>
              <a:rPr lang="en" altLang="ja-JP" sz="1800" dirty="0">
                <a:latin typeface="OTNEJMQuadraat"/>
              </a:rPr>
              <a:t> at a dose of 200 mg daily for 26 w</a:t>
            </a:r>
          </a:p>
          <a:p>
            <a:r>
              <a:rPr lang="en" altLang="ja-JP" sz="1800" dirty="0">
                <a:latin typeface="OTNEJMQuadraat"/>
              </a:rPr>
              <a:t>linezolid at a dose of 1200 mg daily for up to 26 w</a:t>
            </a:r>
            <a:endParaRPr lang="en" altLang="ja-JP" sz="1800" dirty="0"/>
          </a:p>
        </p:txBody>
      </p:sp>
      <p:pic>
        <p:nvPicPr>
          <p:cNvPr id="2" name="図 1">
            <a:extLst>
              <a:ext uri="{FF2B5EF4-FFF2-40B4-BE49-F238E27FC236}">
                <a16:creationId xmlns:a16="http://schemas.microsoft.com/office/drawing/2014/main" id="{F5E85CC5-CBAB-5688-5173-AAF218C4F9FA}"/>
              </a:ext>
            </a:extLst>
          </p:cNvPr>
          <p:cNvPicPr>
            <a:picLocks noChangeAspect="1"/>
          </p:cNvPicPr>
          <p:nvPr/>
        </p:nvPicPr>
        <p:blipFill rotWithShape="1">
          <a:blip r:embed="rId2"/>
          <a:srcRect b="54663"/>
          <a:stretch/>
        </p:blipFill>
        <p:spPr>
          <a:xfrm>
            <a:off x="266073" y="2279455"/>
            <a:ext cx="4846336" cy="3655832"/>
          </a:xfrm>
          <a:prstGeom prst="rect">
            <a:avLst/>
          </a:prstGeom>
        </p:spPr>
      </p:pic>
    </p:spTree>
    <p:extLst>
      <p:ext uri="{BB962C8B-B14F-4D97-AF65-F5344CB8AC3E}">
        <p14:creationId xmlns:p14="http://schemas.microsoft.com/office/powerpoint/2010/main" val="2156037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受診の遅れ</a:t>
            </a:r>
          </a:p>
        </p:txBody>
      </p:sp>
      <p:sp>
        <p:nvSpPr>
          <p:cNvPr id="3" name="コンテンツ プレースホルダー 2"/>
          <p:cNvSpPr>
            <a:spLocks noGrp="1"/>
          </p:cNvSpPr>
          <p:nvPr>
            <p:ph sz="quarter" idx="1"/>
          </p:nvPr>
        </p:nvSpPr>
        <p:spPr>
          <a:xfrm>
            <a:off x="689228" y="1600231"/>
            <a:ext cx="9335627" cy="2806199"/>
          </a:xfrm>
        </p:spPr>
        <p:txBody>
          <a:bodyPr>
            <a:normAutofit/>
          </a:bodyPr>
          <a:lstStyle/>
          <a:p>
            <a:pPr>
              <a:lnSpc>
                <a:spcPct val="120000"/>
              </a:lnSpc>
            </a:pPr>
            <a:r>
              <a:rPr kumimoji="1" lang="ja-JP" altLang="en-US" sz="2400" dirty="0"/>
              <a:t>結核患者さんを調査してみると症状が出てから医療機関を受診するのに２ヶ月以上かかっている人が２０％程度</a:t>
            </a:r>
            <a:endParaRPr kumimoji="1" lang="en-US" altLang="ja-JP" sz="2400" dirty="0"/>
          </a:p>
          <a:p>
            <a:pPr lvl="1">
              <a:lnSpc>
                <a:spcPct val="120000"/>
              </a:lnSpc>
            </a:pPr>
            <a:r>
              <a:rPr lang="ja-JP" altLang="en-US" sz="2000" dirty="0"/>
              <a:t>働き盛りの２０歳から５９歳では３０％と多い</a:t>
            </a:r>
            <a:endParaRPr lang="en-US" altLang="ja-JP" sz="2000" dirty="0"/>
          </a:p>
          <a:p>
            <a:pPr lvl="1">
              <a:lnSpc>
                <a:spcPct val="120000"/>
              </a:lnSpc>
            </a:pPr>
            <a:r>
              <a:rPr lang="ja-JP" altLang="en-US" sz="2000" dirty="0"/>
              <a:t>仕事していると受診が遅れる</a:t>
            </a:r>
            <a:endParaRPr lang="en-US" altLang="ja-JP" sz="2000" dirty="0"/>
          </a:p>
          <a:p>
            <a:pPr lvl="1">
              <a:lnSpc>
                <a:spcPct val="120000"/>
              </a:lnSpc>
            </a:pPr>
            <a:r>
              <a:rPr lang="ja-JP" altLang="en-US" sz="2000" dirty="0"/>
              <a:t>かかりつけ医がいないと受診が遅れる</a:t>
            </a:r>
            <a:endParaRPr lang="en-US" altLang="ja-JP" sz="2000" dirty="0"/>
          </a:p>
          <a:p>
            <a:pPr lvl="1">
              <a:lnSpc>
                <a:spcPct val="120000"/>
              </a:lnSpc>
            </a:pPr>
            <a:r>
              <a:rPr lang="ja-JP" altLang="en-US" sz="2000" dirty="0"/>
              <a:t>タバコを吸っていると受診が遅れる</a:t>
            </a:r>
            <a:endParaRPr lang="en-US" altLang="ja-JP" sz="2000" dirty="0"/>
          </a:p>
          <a:p>
            <a:pPr lvl="1">
              <a:lnSpc>
                <a:spcPct val="120000"/>
              </a:lnSpc>
            </a:pPr>
            <a:endParaRPr kumimoji="1" lang="ja-JP" altLang="en-US" sz="2000" dirty="0"/>
          </a:p>
        </p:txBody>
      </p:sp>
      <p:sp>
        <p:nvSpPr>
          <p:cNvPr id="5" name="テキスト ボックス 4"/>
          <p:cNvSpPr txBox="1"/>
          <p:nvPr/>
        </p:nvSpPr>
        <p:spPr>
          <a:xfrm>
            <a:off x="3747081" y="4406429"/>
            <a:ext cx="6857620" cy="461665"/>
          </a:xfrm>
          <a:prstGeom prst="rect">
            <a:avLst/>
          </a:prstGeom>
          <a:noFill/>
        </p:spPr>
        <p:txBody>
          <a:bodyPr wrap="none" rtlCol="0">
            <a:spAutoFit/>
          </a:bodyPr>
          <a:lstStyle/>
          <a:p>
            <a:r>
              <a:rPr kumimoji="1" lang="ja-JP" altLang="en-US" dirty="0"/>
              <a:t>受診の遅れに関する検討　松本健二　結核　２００９年</a:t>
            </a:r>
          </a:p>
        </p:txBody>
      </p:sp>
      <p:sp>
        <p:nvSpPr>
          <p:cNvPr id="4" name="正方形/長方形 3"/>
          <p:cNvSpPr/>
          <p:nvPr/>
        </p:nvSpPr>
        <p:spPr>
          <a:xfrm>
            <a:off x="1175326" y="5144691"/>
            <a:ext cx="8503846" cy="966418"/>
          </a:xfrm>
          <a:prstGeom prst="rect">
            <a:avLst/>
          </a:prstGeom>
        </p:spPr>
        <p:txBody>
          <a:bodyPr wrap="square">
            <a:spAutoFit/>
          </a:bodyPr>
          <a:lstStyle/>
          <a:p>
            <a:pPr>
              <a:lnSpc>
                <a:spcPct val="120000"/>
              </a:lnSpc>
            </a:pPr>
            <a:r>
              <a:rPr lang="ja-JP" altLang="en-US" sz="2400" dirty="0"/>
              <a:t>全国集計でも働き盛りの３０代から４０代で受診の遅れは改善していない！啓蒙の継続は必要</a:t>
            </a:r>
            <a:endParaRPr lang="en-US" altLang="ja-JP" sz="2400" dirty="0"/>
          </a:p>
        </p:txBody>
      </p:sp>
    </p:spTree>
    <p:extLst>
      <p:ext uri="{BB962C8B-B14F-4D97-AF65-F5344CB8AC3E}">
        <p14:creationId xmlns:p14="http://schemas.microsoft.com/office/powerpoint/2010/main" val="4120122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dirty="0"/>
              <a:t>WHO</a:t>
            </a:r>
            <a:r>
              <a:rPr lang="ja-JP" altLang="en-US" sz="3200" dirty="0"/>
              <a:t>の耐性</a:t>
            </a:r>
            <a:r>
              <a:rPr lang="ja-JP" altLang="en-US" sz="3200"/>
              <a:t>結核ガイドライン</a:t>
            </a:r>
            <a:r>
              <a:rPr lang="en-US" altLang="ja-JP" sz="3200" dirty="0"/>
              <a:t>2022</a:t>
            </a:r>
            <a:endParaRPr kumimoji="1" lang="ja-JP" altLang="en-US" sz="3200" dirty="0"/>
          </a:p>
        </p:txBody>
      </p:sp>
      <p:pic>
        <p:nvPicPr>
          <p:cNvPr id="7" name="図 6">
            <a:extLst>
              <a:ext uri="{FF2B5EF4-FFF2-40B4-BE49-F238E27FC236}">
                <a16:creationId xmlns:a16="http://schemas.microsoft.com/office/drawing/2014/main" id="{596A6865-C584-50AF-366E-FE72C5814460}"/>
              </a:ext>
            </a:extLst>
          </p:cNvPr>
          <p:cNvPicPr>
            <a:picLocks noChangeAspect="1"/>
          </p:cNvPicPr>
          <p:nvPr/>
        </p:nvPicPr>
        <p:blipFill>
          <a:blip r:embed="rId2"/>
          <a:stretch>
            <a:fillRect/>
          </a:stretch>
        </p:blipFill>
        <p:spPr>
          <a:xfrm>
            <a:off x="690331" y="1772816"/>
            <a:ext cx="8453302" cy="4856584"/>
          </a:xfrm>
          <a:prstGeom prst="rect">
            <a:avLst/>
          </a:prstGeom>
        </p:spPr>
      </p:pic>
    </p:spTree>
    <p:extLst>
      <p:ext uri="{BB962C8B-B14F-4D97-AF65-F5344CB8AC3E}">
        <p14:creationId xmlns:p14="http://schemas.microsoft.com/office/powerpoint/2010/main" val="877267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1"/>
          <p:cNvSpPr>
            <a:spLocks noGrp="1"/>
          </p:cNvSpPr>
          <p:nvPr>
            <p:ph type="title"/>
          </p:nvPr>
        </p:nvSpPr>
        <p:spPr/>
        <p:txBody>
          <a:bodyPr/>
          <a:lstStyle/>
          <a:p>
            <a:r>
              <a:rPr lang="ja-JP" altLang="en-US" dirty="0">
                <a:latin typeface="Tw Cen MT" charset="0"/>
                <a:ea typeface="ＭＳ Ｐゴシック" charset="0"/>
                <a:cs typeface="ＭＳ Ｐゴシック" charset="0"/>
              </a:rPr>
              <a:t>診断の遅れについて</a:t>
            </a:r>
          </a:p>
        </p:txBody>
      </p:sp>
      <p:sp>
        <p:nvSpPr>
          <p:cNvPr id="62466" name="コンテンツ プレースホルダ 2"/>
          <p:cNvSpPr>
            <a:spLocks noGrp="1"/>
          </p:cNvSpPr>
          <p:nvPr>
            <p:ph sz="quarter" idx="1"/>
          </p:nvPr>
        </p:nvSpPr>
        <p:spPr>
          <a:xfrm>
            <a:off x="606442" y="2420970"/>
            <a:ext cx="4371975" cy="4143375"/>
          </a:xfrm>
        </p:spPr>
        <p:txBody>
          <a:bodyPr/>
          <a:lstStyle/>
          <a:p>
            <a:pPr marL="0" indent="0">
              <a:buFont typeface="Wingdings" charset="0"/>
              <a:buNone/>
              <a:defRPr/>
            </a:pPr>
            <a:r>
              <a:rPr lang="ja-JP" altLang="en-US" sz="2000" b="1" dirty="0">
                <a:latin typeface="Tw Cen MT" charset="0"/>
                <a:ea typeface="ＭＳ Ｐゴシック" charset="0"/>
                <a:cs typeface="ＭＳ Ｐゴシック" charset="0"/>
              </a:rPr>
              <a:t>結核病棟に紹介入院となった有症状患者さんの受診から診断までの期間</a:t>
            </a:r>
            <a:endParaRPr lang="en-US" altLang="ja-JP" sz="2000" b="1" dirty="0">
              <a:latin typeface="Tw Cen MT" charset="0"/>
              <a:ea typeface="ＭＳ Ｐゴシック" charset="0"/>
              <a:cs typeface="ＭＳ Ｐゴシック" charset="0"/>
            </a:endParaRPr>
          </a:p>
          <a:p>
            <a:pPr>
              <a:buFont typeface="Wingdings" charset="0"/>
              <a:buNone/>
              <a:defRPr/>
            </a:pPr>
            <a:r>
              <a:rPr lang="en-US" altLang="ja-JP" sz="2000" b="1" dirty="0">
                <a:latin typeface="Tw Cen MT" charset="0"/>
                <a:ea typeface="ＭＳ Ｐゴシック" charset="0"/>
                <a:cs typeface="ＭＳ Ｐゴシック" charset="0"/>
              </a:rPr>
              <a:t>	</a:t>
            </a:r>
            <a:r>
              <a:rPr lang="ja-JP" altLang="en-US" sz="2000" b="1" dirty="0">
                <a:latin typeface="Tw Cen MT" charset="0"/>
                <a:ea typeface="ＭＳ Ｐゴシック" charset="0"/>
                <a:cs typeface="ＭＳ Ｐゴシック" charset="0"/>
              </a:rPr>
              <a:t>中央値　7日</a:t>
            </a:r>
            <a:endParaRPr lang="en-US" altLang="ja-JP" sz="2000" b="1" dirty="0">
              <a:latin typeface="Tw Cen MT" charset="0"/>
              <a:ea typeface="ＭＳ Ｐゴシック" charset="0"/>
              <a:cs typeface="ＭＳ Ｐゴシック" charset="0"/>
            </a:endParaRPr>
          </a:p>
          <a:p>
            <a:pPr>
              <a:buFont typeface="Wingdings" charset="0"/>
              <a:buNone/>
              <a:defRPr/>
            </a:pPr>
            <a:r>
              <a:rPr lang="en-US" altLang="ja-JP" sz="2000" b="1" dirty="0">
                <a:latin typeface="Tw Cen MT" charset="0"/>
                <a:ea typeface="ＭＳ Ｐゴシック" charset="0"/>
                <a:cs typeface="ＭＳ Ｐゴシック" charset="0"/>
              </a:rPr>
              <a:t>	</a:t>
            </a:r>
            <a:r>
              <a:rPr lang="ja-JP" sz="2000" b="1" dirty="0">
                <a:latin typeface="Tw Cen MT" charset="0"/>
                <a:ea typeface="ＭＳ Ｐゴシック" charset="0"/>
                <a:cs typeface="ＭＳ Ｐゴシック" charset="0"/>
              </a:rPr>
              <a:t>80</a:t>
            </a:r>
            <a:r>
              <a:rPr lang="ja-JP" altLang="en-US" sz="2000" b="1" dirty="0">
                <a:latin typeface="Tw Cen MT" charset="0"/>
                <a:ea typeface="ＭＳ Ｐゴシック" charset="0"/>
                <a:cs typeface="ＭＳ Ｐゴシック" charset="0"/>
              </a:rPr>
              <a:t>％値　48日</a:t>
            </a:r>
            <a:endParaRPr lang="en-US" altLang="ja-JP" sz="2000" b="1" dirty="0">
              <a:latin typeface="Tw Cen MT" charset="0"/>
              <a:ea typeface="ＭＳ Ｐゴシック" charset="0"/>
              <a:cs typeface="ＭＳ Ｐゴシック" charset="0"/>
            </a:endParaRPr>
          </a:p>
          <a:p>
            <a:pPr>
              <a:buFont typeface="Wingdings" charset="0"/>
              <a:buNone/>
              <a:defRPr/>
            </a:pPr>
            <a:endParaRPr lang="en-US" altLang="ja-JP" sz="2000" b="1" dirty="0">
              <a:latin typeface="ＭＳ Ｐゴシック" charset="0"/>
              <a:ea typeface="ＭＳ Ｐゴシック" charset="0"/>
              <a:cs typeface="ＭＳ Ｐゴシック" charset="0"/>
            </a:endParaRPr>
          </a:p>
          <a:p>
            <a:pPr>
              <a:buFont typeface="Wingdings" charset="0"/>
              <a:buNone/>
              <a:defRPr/>
            </a:pPr>
            <a:r>
              <a:rPr lang="ja-JP" altLang="en-US" sz="2000" b="1" dirty="0">
                <a:latin typeface="ＭＳ Ｐゴシック" charset="0"/>
                <a:ea typeface="ＭＳ Ｐゴシック" charset="0"/>
                <a:cs typeface="ＭＳ Ｐゴシック" charset="0"/>
              </a:rPr>
              <a:t>一般病院入院期間</a:t>
            </a:r>
            <a:endParaRPr lang="en-US" altLang="ja-JP" sz="2000" b="1" dirty="0">
              <a:latin typeface="ＭＳ Ｐゴシック" charset="0"/>
              <a:ea typeface="ＭＳ Ｐゴシック" charset="0"/>
              <a:cs typeface="ＭＳ Ｐゴシック" charset="0"/>
            </a:endParaRPr>
          </a:p>
          <a:p>
            <a:pPr>
              <a:buFont typeface="Wingdings" charset="0"/>
              <a:buNone/>
              <a:defRPr/>
            </a:pPr>
            <a:r>
              <a:rPr lang="ja-JP" altLang="en-US" sz="2000" b="1" dirty="0">
                <a:latin typeface="ＭＳ Ｐゴシック" charset="0"/>
                <a:ea typeface="ＭＳ Ｐゴシック" charset="0"/>
                <a:cs typeface="ＭＳ Ｐゴシック" charset="0"/>
              </a:rPr>
              <a:t>　平均　</a:t>
            </a:r>
            <a:r>
              <a:rPr lang="en-US" altLang="ja-JP" sz="2000" b="1" dirty="0">
                <a:latin typeface="ＭＳ Ｐゴシック" charset="0"/>
                <a:ea typeface="ＭＳ Ｐゴシック" charset="0"/>
                <a:cs typeface="ＭＳ Ｐゴシック" charset="0"/>
              </a:rPr>
              <a:t>			16.2</a:t>
            </a:r>
            <a:r>
              <a:rPr lang="ja-JP" altLang="en-US" sz="2000" b="1" dirty="0">
                <a:latin typeface="ＭＳ Ｐゴシック" charset="0"/>
                <a:ea typeface="ＭＳ Ｐゴシック" charset="0"/>
                <a:cs typeface="ＭＳ Ｐゴシック" charset="0"/>
              </a:rPr>
              <a:t>日</a:t>
            </a:r>
            <a:endParaRPr lang="en-US" altLang="ja-JP" sz="2000" b="1" dirty="0">
              <a:latin typeface="ＭＳ Ｐゴシック" charset="0"/>
              <a:ea typeface="ＭＳ Ｐゴシック" charset="0"/>
              <a:cs typeface="ＭＳ Ｐゴシック" charset="0"/>
            </a:endParaRPr>
          </a:p>
          <a:p>
            <a:pPr>
              <a:buFont typeface="Wingdings" charset="0"/>
              <a:buNone/>
              <a:defRPr/>
            </a:pPr>
            <a:r>
              <a:rPr lang="ja-JP" altLang="en-US" sz="2000" b="1" dirty="0">
                <a:latin typeface="ＭＳ Ｐゴシック" charset="0"/>
                <a:ea typeface="ＭＳ Ｐゴシック" charset="0"/>
                <a:cs typeface="ＭＳ Ｐゴシック" charset="0"/>
              </a:rPr>
              <a:t>　</a:t>
            </a:r>
            <a:r>
              <a:rPr lang="ja-JP" altLang="ja-JP" sz="2000" b="1" dirty="0">
                <a:latin typeface="ＭＳ Ｐゴシック" charset="0"/>
                <a:ea typeface="ＭＳ Ｐゴシック" charset="0"/>
                <a:cs typeface="ＭＳ Ｐゴシック" charset="0"/>
              </a:rPr>
              <a:t>50</a:t>
            </a:r>
            <a:r>
              <a:rPr lang="ja-JP" altLang="en-US" sz="2000" b="1" dirty="0">
                <a:latin typeface="ＭＳ Ｐゴシック" charset="0"/>
                <a:ea typeface="ＭＳ Ｐゴシック" charset="0"/>
                <a:cs typeface="ＭＳ Ｐゴシック" charset="0"/>
              </a:rPr>
              <a:t>％入院期間</a:t>
            </a:r>
            <a:r>
              <a:rPr lang="en-US" altLang="ja-JP" sz="2000" b="1" dirty="0">
                <a:latin typeface="ＭＳ Ｐゴシック" charset="0"/>
                <a:ea typeface="ＭＳ Ｐゴシック" charset="0"/>
                <a:cs typeface="ＭＳ Ｐゴシック" charset="0"/>
              </a:rPr>
              <a:t>		7.8</a:t>
            </a:r>
            <a:r>
              <a:rPr lang="ja-JP" altLang="en-US" sz="2000" b="1" dirty="0">
                <a:latin typeface="ＭＳ Ｐゴシック" charset="0"/>
                <a:ea typeface="ＭＳ Ｐゴシック" charset="0"/>
                <a:cs typeface="ＭＳ Ｐゴシック" charset="0"/>
              </a:rPr>
              <a:t>日</a:t>
            </a:r>
            <a:endParaRPr lang="en-US" altLang="ja-JP" sz="2000" b="1" dirty="0">
              <a:latin typeface="ＭＳ Ｐゴシック" charset="0"/>
              <a:ea typeface="ＭＳ Ｐゴシック" charset="0"/>
              <a:cs typeface="ＭＳ Ｐゴシック" charset="0"/>
            </a:endParaRPr>
          </a:p>
          <a:p>
            <a:pPr>
              <a:buFont typeface="Wingdings" charset="0"/>
              <a:buNone/>
              <a:defRPr/>
            </a:pPr>
            <a:r>
              <a:rPr lang="ja-JP" altLang="en-US" sz="2000" b="1" dirty="0">
                <a:latin typeface="ＭＳ Ｐゴシック" charset="0"/>
                <a:ea typeface="ＭＳ Ｐゴシック" charset="0"/>
                <a:cs typeface="ＭＳ Ｐゴシック" charset="0"/>
              </a:rPr>
              <a:t>　</a:t>
            </a:r>
            <a:r>
              <a:rPr lang="ja-JP" altLang="ja-JP" sz="2000" b="1" dirty="0">
                <a:latin typeface="ＭＳ Ｐゴシック" charset="0"/>
                <a:ea typeface="ＭＳ Ｐゴシック" charset="0"/>
                <a:cs typeface="ＭＳ Ｐゴシック" charset="0"/>
              </a:rPr>
              <a:t>80</a:t>
            </a:r>
            <a:r>
              <a:rPr lang="ja-JP" altLang="en-US" sz="2000" b="1" dirty="0">
                <a:latin typeface="ＭＳ Ｐゴシック" charset="0"/>
                <a:ea typeface="ＭＳ Ｐゴシック" charset="0"/>
                <a:cs typeface="ＭＳ Ｐゴシック" charset="0"/>
              </a:rPr>
              <a:t>％入院期間</a:t>
            </a:r>
            <a:r>
              <a:rPr lang="en-US" altLang="ja-JP" sz="2000" b="1" dirty="0">
                <a:latin typeface="ＭＳ Ｐゴシック" charset="0"/>
                <a:ea typeface="ＭＳ Ｐゴシック" charset="0"/>
                <a:cs typeface="ＭＳ Ｐゴシック" charset="0"/>
              </a:rPr>
              <a:t>		23.5</a:t>
            </a:r>
            <a:r>
              <a:rPr lang="ja-JP" altLang="en-US" sz="2000" b="1" dirty="0">
                <a:latin typeface="ＭＳ Ｐゴシック" charset="0"/>
                <a:ea typeface="ＭＳ Ｐゴシック" charset="0"/>
                <a:cs typeface="ＭＳ Ｐゴシック" charset="0"/>
              </a:rPr>
              <a:t>日</a:t>
            </a:r>
          </a:p>
          <a:p>
            <a:pPr>
              <a:buFont typeface="Wingdings" charset="0"/>
              <a:buNone/>
              <a:defRPr/>
            </a:pPr>
            <a:endParaRPr lang="en-US" altLang="ja-JP" sz="2000" b="1" dirty="0">
              <a:latin typeface="Tw Cen MT" charset="0"/>
              <a:ea typeface="ＭＳ Ｐゴシック" charset="0"/>
              <a:cs typeface="ＭＳ Ｐゴシック" charset="0"/>
            </a:endParaRPr>
          </a:p>
          <a:p>
            <a:pPr>
              <a:buFont typeface="Wingdings" charset="0"/>
              <a:buNone/>
              <a:defRPr/>
            </a:pPr>
            <a:endParaRPr lang="en-US" altLang="ja-JP" sz="2000" b="1" dirty="0">
              <a:latin typeface="Tw Cen MT" charset="0"/>
              <a:ea typeface="ＭＳ Ｐゴシック" charset="0"/>
              <a:cs typeface="ＭＳ Ｐゴシック" charset="0"/>
            </a:endParaRPr>
          </a:p>
        </p:txBody>
      </p:sp>
      <p:sp>
        <p:nvSpPr>
          <p:cNvPr id="63491" name="テキスト ボックス 5"/>
          <p:cNvSpPr txBox="1">
            <a:spLocks noChangeArrowheads="1"/>
          </p:cNvSpPr>
          <p:nvPr/>
        </p:nvSpPr>
        <p:spPr bwMode="auto">
          <a:xfrm>
            <a:off x="1533526" y="1484314"/>
            <a:ext cx="76501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kumimoji="1" sz="2400">
                <a:solidFill>
                  <a:schemeClr val="tx1"/>
                </a:solidFill>
                <a:latin typeface="Times" charset="0"/>
                <a:ea typeface="Osaka" charset="0"/>
                <a:cs typeface="Osaka" charset="0"/>
              </a:defRPr>
            </a:lvl1pPr>
            <a:lvl2pPr marL="742950" indent="-285750" defTabSz="457200">
              <a:defRPr kumimoji="1" sz="2400">
                <a:solidFill>
                  <a:schemeClr val="tx1"/>
                </a:solidFill>
                <a:latin typeface="Times" charset="0"/>
                <a:ea typeface="Osaka" charset="0"/>
                <a:cs typeface="Osaka" charset="0"/>
              </a:defRPr>
            </a:lvl2pPr>
            <a:lvl3pPr marL="1143000" indent="-228600" defTabSz="457200">
              <a:defRPr kumimoji="1" sz="2400">
                <a:solidFill>
                  <a:schemeClr val="tx1"/>
                </a:solidFill>
                <a:latin typeface="Times" charset="0"/>
                <a:ea typeface="Osaka" charset="0"/>
                <a:cs typeface="Osaka" charset="0"/>
              </a:defRPr>
            </a:lvl3pPr>
            <a:lvl4pPr marL="1600200" indent="-228600" defTabSz="457200">
              <a:defRPr kumimoji="1" sz="2400">
                <a:solidFill>
                  <a:schemeClr val="tx1"/>
                </a:solidFill>
                <a:latin typeface="Times" charset="0"/>
                <a:ea typeface="Osaka" charset="0"/>
                <a:cs typeface="Osaka" charset="0"/>
              </a:defRPr>
            </a:lvl4pPr>
            <a:lvl5pPr marL="2057400" indent="-228600" defTabSz="4572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r"/>
            <a:r>
              <a:rPr lang="ja-JP" altLang="en-US" dirty="0">
                <a:solidFill>
                  <a:srgbClr val="000000"/>
                </a:solidFill>
                <a:latin typeface="Arial" charset="0"/>
                <a:ea typeface="ＭＳ Ｐゴシック" charset="0"/>
                <a:cs typeface="ＭＳ Ｐゴシック" charset="0"/>
              </a:rPr>
              <a:t>有症状にて発見された肺結核症例の発見の遅れの検討　</a:t>
            </a:r>
            <a:endParaRPr lang="en-US" altLang="ja-JP" dirty="0">
              <a:solidFill>
                <a:srgbClr val="000000"/>
              </a:solidFill>
              <a:latin typeface="Arial" charset="0"/>
              <a:ea typeface="ＭＳ Ｐゴシック" charset="0"/>
              <a:cs typeface="ＭＳ Ｐゴシック" charset="0"/>
            </a:endParaRPr>
          </a:p>
          <a:p>
            <a:pPr algn="r"/>
            <a:r>
              <a:rPr lang="ja-JP" altLang="en-US" dirty="0">
                <a:solidFill>
                  <a:srgbClr val="000000"/>
                </a:solidFill>
                <a:latin typeface="Arial" charset="0"/>
                <a:ea typeface="ＭＳ Ｐゴシック" charset="0"/>
                <a:cs typeface="ＭＳ Ｐゴシック" charset="0"/>
              </a:rPr>
              <a:t>佐々木結花　　結核　2000　</a:t>
            </a:r>
          </a:p>
        </p:txBody>
      </p:sp>
      <p:sp>
        <p:nvSpPr>
          <p:cNvPr id="63492" name="正方形/長方形 1"/>
          <p:cNvSpPr>
            <a:spLocks noChangeArrowheads="1"/>
          </p:cNvSpPr>
          <p:nvPr/>
        </p:nvSpPr>
        <p:spPr bwMode="auto">
          <a:xfrm>
            <a:off x="5143500" y="3068646"/>
            <a:ext cx="46799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 typeface="Wingdings" charset="0"/>
              <a:buNone/>
            </a:pPr>
            <a:r>
              <a:rPr lang="ja-JP" altLang="en-US" sz="2000" b="1">
                <a:solidFill>
                  <a:srgbClr val="FF0000"/>
                </a:solidFill>
                <a:latin typeface="Tw Cen MT" charset="0"/>
                <a:ea typeface="ＭＳ Ｐゴシック" charset="0"/>
                <a:cs typeface="ＭＳ Ｐゴシック" charset="0"/>
              </a:rPr>
              <a:t>診断まで28日以上かかった25症例の解析</a:t>
            </a:r>
            <a:endParaRPr lang="en-US" altLang="ja-JP" sz="2000" b="1">
              <a:solidFill>
                <a:srgbClr val="FF0000"/>
              </a:solidFill>
              <a:latin typeface="Tw Cen MT" charset="0"/>
              <a:ea typeface="ＭＳ Ｐゴシック" charset="0"/>
              <a:cs typeface="ＭＳ Ｐゴシック" charset="0"/>
            </a:endParaRPr>
          </a:p>
          <a:p>
            <a:pPr>
              <a:buFont typeface="Wingdings" charset="0"/>
              <a:buNone/>
            </a:pPr>
            <a:endParaRPr lang="en-US" altLang="ja-JP" sz="2000" b="1">
              <a:solidFill>
                <a:srgbClr val="FF0000"/>
              </a:solidFill>
              <a:latin typeface="Tw Cen MT" charset="0"/>
              <a:ea typeface="ＭＳ Ｐゴシック" charset="0"/>
              <a:cs typeface="ＭＳ Ｐゴシック" charset="0"/>
            </a:endParaRPr>
          </a:p>
          <a:p>
            <a:pPr>
              <a:buFont typeface="Wingdings" charset="0"/>
              <a:buNone/>
            </a:pPr>
            <a:r>
              <a:rPr lang="ja-JP" altLang="en-US" sz="2000" b="1">
                <a:solidFill>
                  <a:srgbClr val="FF0000"/>
                </a:solidFill>
                <a:latin typeface="Tw Cen MT" charset="0"/>
                <a:ea typeface="ＭＳ Ｐゴシック" charset="0"/>
                <a:cs typeface="ＭＳ Ｐゴシック" charset="0"/>
              </a:rPr>
              <a:t>画像撮影の遅れ　11例</a:t>
            </a:r>
            <a:endParaRPr lang="en-US" altLang="ja-JP" sz="2000" b="1">
              <a:solidFill>
                <a:srgbClr val="FF0000"/>
              </a:solidFill>
              <a:latin typeface="Tw Cen MT" charset="0"/>
              <a:ea typeface="ＭＳ Ｐゴシック" charset="0"/>
              <a:cs typeface="ＭＳ Ｐゴシック" charset="0"/>
            </a:endParaRPr>
          </a:p>
          <a:p>
            <a:pPr>
              <a:buFont typeface="Wingdings" charset="0"/>
              <a:buNone/>
            </a:pPr>
            <a:r>
              <a:rPr lang="ja-JP" altLang="en-US" sz="2000" b="1">
                <a:solidFill>
                  <a:srgbClr val="FF0000"/>
                </a:solidFill>
                <a:latin typeface="Tw Cen MT" charset="0"/>
                <a:ea typeface="ＭＳ Ｐゴシック" charset="0"/>
                <a:cs typeface="ＭＳ Ｐゴシック" charset="0"/>
              </a:rPr>
              <a:t>喀痰検査の遅れ　8例</a:t>
            </a:r>
            <a:endParaRPr lang="en-US" altLang="ja-JP" sz="2000" b="1">
              <a:solidFill>
                <a:srgbClr val="FF0000"/>
              </a:solidFill>
              <a:latin typeface="Tw Cen MT" charset="0"/>
              <a:ea typeface="ＭＳ Ｐゴシック" charset="0"/>
              <a:cs typeface="ＭＳ Ｐゴシック" charset="0"/>
            </a:endParaRPr>
          </a:p>
          <a:p>
            <a:pPr>
              <a:buFont typeface="Wingdings" charset="0"/>
              <a:buNone/>
            </a:pPr>
            <a:r>
              <a:rPr lang="ja-JP" altLang="en-US" sz="2000" b="1">
                <a:solidFill>
                  <a:srgbClr val="FF0000"/>
                </a:solidFill>
                <a:latin typeface="Tw Cen MT" charset="0"/>
                <a:ea typeface="ＭＳ Ｐゴシック" charset="0"/>
                <a:cs typeface="ＭＳ Ｐゴシック" charset="0"/>
              </a:rPr>
              <a:t>再診せず　2例</a:t>
            </a:r>
            <a:endParaRPr lang="en-US" altLang="ja-JP" sz="2000" b="1">
              <a:solidFill>
                <a:srgbClr val="FF0000"/>
              </a:solidFill>
              <a:latin typeface="Tw Cen MT" charset="0"/>
              <a:ea typeface="ＭＳ Ｐゴシック" charset="0"/>
              <a:cs typeface="ＭＳ Ｐゴシック" charset="0"/>
            </a:endParaRPr>
          </a:p>
          <a:p>
            <a:pPr>
              <a:buFont typeface="Wingdings" charset="0"/>
              <a:buNone/>
            </a:pPr>
            <a:r>
              <a:rPr lang="ja-JP" altLang="en-US" sz="2000" b="1">
                <a:solidFill>
                  <a:srgbClr val="FF0000"/>
                </a:solidFill>
                <a:latin typeface="Tw Cen MT" charset="0"/>
                <a:ea typeface="ＭＳ Ｐゴシック" charset="0"/>
                <a:cs typeface="ＭＳ Ｐゴシック" charset="0"/>
              </a:rPr>
              <a:t>その他　4例</a:t>
            </a:r>
            <a:endParaRPr lang="en-US" altLang="ja-JP" sz="2000" b="1">
              <a:solidFill>
                <a:srgbClr val="FF0000"/>
              </a:solidFill>
              <a:latin typeface="Tw Cen MT" charset="0"/>
              <a:ea typeface="ＭＳ Ｐゴシック" charset="0"/>
              <a:cs typeface="ＭＳ Ｐゴシック" charset="0"/>
            </a:endParaRPr>
          </a:p>
        </p:txBody>
      </p:sp>
    </p:spTree>
    <p:extLst>
      <p:ext uri="{BB962C8B-B14F-4D97-AF65-F5344CB8AC3E}">
        <p14:creationId xmlns:p14="http://schemas.microsoft.com/office/powerpoint/2010/main" val="310028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診断の遅れの原因</a:t>
            </a:r>
            <a:endParaRPr kumimoji="1" lang="ja-JP" altLang="en-US" dirty="0"/>
          </a:p>
        </p:txBody>
      </p:sp>
      <p:sp>
        <p:nvSpPr>
          <p:cNvPr id="3" name="コンテンツ プレースホルダー 2"/>
          <p:cNvSpPr>
            <a:spLocks noGrp="1"/>
          </p:cNvSpPr>
          <p:nvPr>
            <p:ph sz="quarter" idx="1"/>
          </p:nvPr>
        </p:nvSpPr>
        <p:spPr/>
        <p:txBody>
          <a:bodyPr>
            <a:normAutofit/>
          </a:bodyPr>
          <a:lstStyle/>
          <a:p>
            <a:pPr>
              <a:lnSpc>
                <a:spcPct val="120000"/>
              </a:lnSpc>
            </a:pPr>
            <a:r>
              <a:rPr lang="ja-JP" altLang="en-US" dirty="0"/>
              <a:t>結核の初期の症状は軽微である事が多い。無症状のこともよくある</a:t>
            </a:r>
            <a:endParaRPr lang="en-US" altLang="ja-JP" dirty="0"/>
          </a:p>
          <a:p>
            <a:pPr>
              <a:lnSpc>
                <a:spcPct val="120000"/>
              </a:lnSpc>
            </a:pPr>
            <a:r>
              <a:rPr lang="ja-JP" altLang="en-US" dirty="0"/>
              <a:t>同じ症状なら肺癌や、肺炎の患者さんの方がはるかに多い</a:t>
            </a:r>
            <a:endParaRPr lang="en-US" altLang="ja-JP" dirty="0"/>
          </a:p>
          <a:p>
            <a:pPr>
              <a:lnSpc>
                <a:spcPct val="120000"/>
              </a:lnSpc>
            </a:pPr>
            <a:r>
              <a:rPr lang="ja-JP" altLang="en-US" dirty="0"/>
              <a:t>高齢者の結核や免疫抑制状態の結核では非典型的なレントゲン写真が多い</a:t>
            </a:r>
            <a:endParaRPr lang="en-US" altLang="ja-JP" dirty="0"/>
          </a:p>
          <a:p>
            <a:pPr>
              <a:lnSpc>
                <a:spcPct val="120000"/>
              </a:lnSpc>
            </a:pPr>
            <a:r>
              <a:rPr lang="ja-JP" altLang="en-US" dirty="0"/>
              <a:t>高齢者を中心に、診断困難な肺外結核が増えている。</a:t>
            </a:r>
            <a:endParaRPr lang="en-US" altLang="ja-JP" dirty="0"/>
          </a:p>
        </p:txBody>
      </p:sp>
    </p:spTree>
    <p:extLst>
      <p:ext uri="{BB962C8B-B14F-4D97-AF65-F5344CB8AC3E}">
        <p14:creationId xmlns:p14="http://schemas.microsoft.com/office/powerpoint/2010/main" val="218141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8B6ECC-D5B7-B6BC-45B4-6021BEB667F9}"/>
              </a:ext>
            </a:extLst>
          </p:cNvPr>
          <p:cNvSpPr>
            <a:spLocks noGrp="1"/>
          </p:cNvSpPr>
          <p:nvPr>
            <p:ph type="title"/>
          </p:nvPr>
        </p:nvSpPr>
        <p:spPr/>
        <p:txBody>
          <a:bodyPr/>
          <a:lstStyle/>
          <a:p>
            <a:r>
              <a:rPr kumimoji="1" lang="ja-JP" altLang="en-US"/>
              <a:t>症例　</a:t>
            </a:r>
            <a:r>
              <a:rPr kumimoji="1" lang="en-US" altLang="ja-JP" dirty="0"/>
              <a:t>93</a:t>
            </a:r>
            <a:r>
              <a:rPr kumimoji="1" lang="ja-JP" altLang="en-US"/>
              <a:t>歳　男性</a:t>
            </a:r>
          </a:p>
        </p:txBody>
      </p:sp>
      <p:sp>
        <p:nvSpPr>
          <p:cNvPr id="3" name="コンテンツ プレースホルダー 2">
            <a:extLst>
              <a:ext uri="{FF2B5EF4-FFF2-40B4-BE49-F238E27FC236}">
                <a16:creationId xmlns:a16="http://schemas.microsoft.com/office/drawing/2014/main" id="{6F3688A6-8E57-DE5C-2144-DD6F28592F86}"/>
              </a:ext>
            </a:extLst>
          </p:cNvPr>
          <p:cNvSpPr>
            <a:spLocks noGrp="1"/>
          </p:cNvSpPr>
          <p:nvPr>
            <p:ph sz="quarter" idx="1"/>
          </p:nvPr>
        </p:nvSpPr>
        <p:spPr/>
        <p:txBody>
          <a:bodyPr/>
          <a:lstStyle/>
          <a:p>
            <a:pPr marL="0" indent="0">
              <a:buNone/>
            </a:pPr>
            <a:r>
              <a:rPr kumimoji="1" lang="ja-JP" altLang="en-US" sz="2000">
                <a:latin typeface="Meiryo" panose="020B0604030504040204" pitchFamily="34" charset="-128"/>
                <a:ea typeface="Meiryo" panose="020B0604030504040204" pitchFamily="34" charset="-128"/>
              </a:rPr>
              <a:t>主訴　腰痛</a:t>
            </a:r>
            <a:endParaRPr kumimoji="1" lang="en-US" altLang="ja-JP" sz="2000" dirty="0">
              <a:latin typeface="Meiryo" panose="020B0604030504040204" pitchFamily="34" charset="-128"/>
              <a:ea typeface="Meiryo" panose="020B0604030504040204" pitchFamily="34" charset="-128"/>
            </a:endParaRPr>
          </a:p>
          <a:p>
            <a:pPr marL="0" indent="0">
              <a:buNone/>
            </a:pPr>
            <a:r>
              <a:rPr lang="en-US" altLang="ja-JP" sz="2000" dirty="0">
                <a:latin typeface="Meiryo" panose="020B0604030504040204" pitchFamily="34" charset="-128"/>
                <a:ea typeface="Meiryo" panose="020B0604030504040204" pitchFamily="34" charset="-128"/>
              </a:rPr>
              <a:t>X</a:t>
            </a:r>
            <a:r>
              <a:rPr lang="ja-JP" altLang="en-US" sz="2000">
                <a:latin typeface="Meiryo" panose="020B0604030504040204" pitchFamily="34" charset="-128"/>
                <a:ea typeface="Meiryo" panose="020B0604030504040204" pitchFamily="34" charset="-128"/>
              </a:rPr>
              <a:t>年初めより腰痛を自覚していたが徐々に悪化</a:t>
            </a:r>
            <a:r>
              <a:rPr lang="en-US" altLang="ja-JP" sz="2000" dirty="0">
                <a:latin typeface="Meiryo" panose="020B0604030504040204" pitchFamily="34" charset="-128"/>
                <a:ea typeface="Meiryo" panose="020B0604030504040204" pitchFamily="34" charset="-128"/>
              </a:rPr>
              <a:t>2</a:t>
            </a:r>
            <a:r>
              <a:rPr lang="ja-JP" altLang="en-US" sz="2000">
                <a:latin typeface="Meiryo" panose="020B0604030504040204" pitchFamily="34" charset="-128"/>
                <a:ea typeface="Meiryo" panose="020B0604030504040204" pitchFamily="34" charset="-128"/>
              </a:rPr>
              <a:t>ヶ月後に痛みで動けなくなり救急搬送され腰椎の圧迫骨折と診断。疼痛コントロールとリハビリテーションにて一旦軽快し退院した。その後も食欲不振が続いていた</a:t>
            </a:r>
            <a:endParaRPr lang="en-US" altLang="ja-JP" sz="2000" dirty="0">
              <a:latin typeface="Meiryo" panose="020B0604030504040204" pitchFamily="34" charset="-128"/>
              <a:ea typeface="Meiryo" panose="020B0604030504040204" pitchFamily="34" charset="-128"/>
            </a:endParaRPr>
          </a:p>
          <a:p>
            <a:pPr marL="0" indent="0">
              <a:buNone/>
            </a:pPr>
            <a:r>
              <a:rPr lang="ja-JP" altLang="en-US" sz="2000">
                <a:latin typeface="Meiryo" panose="020B0604030504040204" pitchFamily="34" charset="-128"/>
                <a:ea typeface="Meiryo" panose="020B0604030504040204" pitchFamily="34" charset="-128"/>
              </a:rPr>
              <a:t>さらに</a:t>
            </a:r>
            <a:r>
              <a:rPr lang="en-US" altLang="ja-JP" sz="2000" dirty="0">
                <a:latin typeface="Meiryo" panose="020B0604030504040204" pitchFamily="34" charset="-128"/>
                <a:ea typeface="Meiryo" panose="020B0604030504040204" pitchFamily="34" charset="-128"/>
              </a:rPr>
              <a:t>4</a:t>
            </a:r>
            <a:r>
              <a:rPr lang="ja-JP" altLang="en-US" sz="2000">
                <a:latin typeface="Meiryo" panose="020B0604030504040204" pitchFamily="34" charset="-128"/>
                <a:ea typeface="Meiryo" panose="020B0604030504040204" pitchFamily="34" charset="-128"/>
              </a:rPr>
              <a:t>ヶ月後レスパイト目的にて別の病院に入院となった。化膿性脊椎炎、腸腰筋膿瘍と診断され抗生剤点滴投与が行われたが無効。</a:t>
            </a:r>
            <a:r>
              <a:rPr lang="en-US" altLang="ja-JP" sz="2000" dirty="0">
                <a:latin typeface="Meiryo" panose="020B0604030504040204" pitchFamily="34" charset="-128"/>
                <a:ea typeface="Meiryo" panose="020B0604030504040204" pitchFamily="34" charset="-128"/>
              </a:rPr>
              <a:t>2</a:t>
            </a:r>
            <a:r>
              <a:rPr lang="ja-JP" altLang="en-US" sz="2000">
                <a:latin typeface="Meiryo" panose="020B0604030504040204" pitchFamily="34" charset="-128"/>
                <a:ea typeface="Meiryo" panose="020B0604030504040204" pitchFamily="34" charset="-128"/>
              </a:rPr>
              <a:t>ヶ月後ご家族の希望にてさらに他の病院に転院となった。</a:t>
            </a:r>
            <a:endParaRPr lang="en-US" altLang="ja-JP" sz="2000" dirty="0">
              <a:latin typeface="Meiryo" panose="020B0604030504040204" pitchFamily="34" charset="-128"/>
              <a:ea typeface="Meiryo" panose="020B0604030504040204" pitchFamily="34" charset="-128"/>
            </a:endParaRPr>
          </a:p>
        </p:txBody>
      </p:sp>
      <p:sp>
        <p:nvSpPr>
          <p:cNvPr id="4" name="コンテンツ プレースホルダー 3">
            <a:extLst>
              <a:ext uri="{FF2B5EF4-FFF2-40B4-BE49-F238E27FC236}">
                <a16:creationId xmlns:a16="http://schemas.microsoft.com/office/drawing/2014/main" id="{9969A4BA-D43B-C42E-ED79-89773DD3E23E}"/>
              </a:ext>
            </a:extLst>
          </p:cNvPr>
          <p:cNvSpPr>
            <a:spLocks noGrp="1"/>
          </p:cNvSpPr>
          <p:nvPr>
            <p:ph sz="quarter" idx="2"/>
          </p:nvPr>
        </p:nvSpPr>
        <p:spPr>
          <a:xfrm>
            <a:off x="5284516" y="2017878"/>
            <a:ext cx="4371975" cy="4143689"/>
          </a:xfrm>
        </p:spPr>
        <p:txBody>
          <a:bodyPr/>
          <a:lstStyle/>
          <a:p>
            <a:pPr marL="0" indent="0">
              <a:buNone/>
            </a:pPr>
            <a:r>
              <a:rPr lang="ja-JP" altLang="en-US" sz="2000">
                <a:latin typeface="Meiryo" panose="020B0604030504040204" pitchFamily="34" charset="-128"/>
                <a:ea typeface="Meiryo" panose="020B0604030504040204" pitchFamily="34" charset="-128"/>
              </a:rPr>
              <a:t>胸部</a:t>
            </a:r>
            <a:r>
              <a:rPr lang="en-US" altLang="ja-JP" sz="2000" dirty="0">
                <a:latin typeface="Meiryo" panose="020B0604030504040204" pitchFamily="34" charset="-128"/>
                <a:ea typeface="Meiryo" panose="020B0604030504040204" pitchFamily="34" charset="-128"/>
              </a:rPr>
              <a:t>CT</a:t>
            </a:r>
            <a:r>
              <a:rPr lang="ja-JP" altLang="en-US" sz="2000">
                <a:latin typeface="Meiryo" panose="020B0604030504040204" pitchFamily="34" charset="-128"/>
                <a:ea typeface="Meiryo" panose="020B0604030504040204" pitchFamily="34" charset="-128"/>
              </a:rPr>
              <a:t>にて左上葉に空洞を伴う浸潤影を認め、喀痰検査にて肺結核と診断され、南京都病院に転院となった</a:t>
            </a:r>
            <a:endParaRPr lang="en-US" altLang="ja-JP" sz="2000" dirty="0">
              <a:latin typeface="Meiryo" panose="020B0604030504040204" pitchFamily="34" charset="-128"/>
              <a:ea typeface="Meiryo" panose="020B0604030504040204" pitchFamily="34" charset="-128"/>
            </a:endParaRPr>
          </a:p>
          <a:p>
            <a:pPr marL="0" indent="0">
              <a:buNone/>
            </a:pPr>
            <a:r>
              <a:rPr lang="ja-JP" altLang="en-US" sz="2000">
                <a:latin typeface="Meiryo" panose="020B0604030504040204" pitchFamily="34" charset="-128"/>
                <a:ea typeface="Meiryo" panose="020B0604030504040204" pitchFamily="34" charset="-128"/>
              </a:rPr>
              <a:t>転院時</a:t>
            </a:r>
            <a:endParaRPr lang="en-US" altLang="ja-JP" sz="2000" dirty="0">
              <a:latin typeface="Meiryo" panose="020B0604030504040204" pitchFamily="34" charset="-128"/>
              <a:ea typeface="Meiryo" panose="020B0604030504040204" pitchFamily="34" charset="-128"/>
            </a:endParaRPr>
          </a:p>
          <a:p>
            <a:pPr marL="0" indent="0">
              <a:buNone/>
            </a:pPr>
            <a:r>
              <a:rPr lang="en-US" altLang="ja-JP" sz="2000" dirty="0">
                <a:latin typeface="Meiryo" panose="020B0604030504040204" pitchFamily="34" charset="-128"/>
                <a:ea typeface="Meiryo" panose="020B0604030504040204" pitchFamily="34" charset="-128"/>
              </a:rPr>
              <a:t>PS4</a:t>
            </a:r>
            <a:r>
              <a:rPr lang="ja-JP" altLang="en-US" sz="2000">
                <a:latin typeface="Meiryo" panose="020B0604030504040204" pitchFamily="34" charset="-128"/>
                <a:ea typeface="Meiryo" panose="020B0604030504040204" pitchFamily="34" charset="-128"/>
              </a:rPr>
              <a:t> </a:t>
            </a:r>
            <a:endParaRPr lang="en-US" altLang="ja-JP" sz="2000" dirty="0">
              <a:latin typeface="Meiryo" panose="020B0604030504040204" pitchFamily="34" charset="-128"/>
              <a:ea typeface="Meiryo" panose="020B0604030504040204" pitchFamily="34" charset="-128"/>
            </a:endParaRPr>
          </a:p>
          <a:p>
            <a:pPr marL="0" indent="0">
              <a:buNone/>
            </a:pPr>
            <a:r>
              <a:rPr lang="en-US" altLang="ja-JP" sz="2000" dirty="0">
                <a:latin typeface="Meiryo" panose="020B0604030504040204" pitchFamily="34" charset="-128"/>
                <a:ea typeface="Meiryo" panose="020B0604030504040204" pitchFamily="34" charset="-128"/>
              </a:rPr>
              <a:t>HT</a:t>
            </a:r>
            <a:r>
              <a:rPr lang="ja-JP" altLang="en-US" sz="2000">
                <a:latin typeface="Meiryo" panose="020B0604030504040204" pitchFamily="34" charset="-128"/>
                <a:ea typeface="Meiryo" panose="020B0604030504040204" pitchFamily="34" charset="-128"/>
              </a:rPr>
              <a:t> </a:t>
            </a:r>
            <a:r>
              <a:rPr lang="en-US" altLang="ja-JP" sz="2000" dirty="0">
                <a:latin typeface="Meiryo" panose="020B0604030504040204" pitchFamily="34" charset="-128"/>
                <a:ea typeface="Meiryo" panose="020B0604030504040204" pitchFamily="34" charset="-128"/>
              </a:rPr>
              <a:t>168cm</a:t>
            </a:r>
            <a:r>
              <a:rPr lang="ja-JP" altLang="en-US" sz="2000">
                <a:latin typeface="Meiryo" panose="020B0604030504040204" pitchFamily="34" charset="-128"/>
                <a:ea typeface="Meiryo" panose="020B0604030504040204" pitchFamily="34" charset="-128"/>
              </a:rPr>
              <a:t> </a:t>
            </a:r>
            <a:r>
              <a:rPr lang="en-US" altLang="ja-JP" sz="2000" dirty="0">
                <a:latin typeface="Meiryo" panose="020B0604030504040204" pitchFamily="34" charset="-128"/>
                <a:ea typeface="Meiryo" panose="020B0604030504040204" pitchFamily="34" charset="-128"/>
              </a:rPr>
              <a:t>BW</a:t>
            </a:r>
            <a:r>
              <a:rPr lang="ja-JP" altLang="en-US" sz="2000">
                <a:latin typeface="Meiryo" panose="020B0604030504040204" pitchFamily="34" charset="-128"/>
                <a:ea typeface="Meiryo" panose="020B0604030504040204" pitchFamily="34" charset="-128"/>
              </a:rPr>
              <a:t> </a:t>
            </a:r>
            <a:r>
              <a:rPr lang="en-US" altLang="ja-JP" sz="2000" dirty="0">
                <a:latin typeface="Meiryo" panose="020B0604030504040204" pitchFamily="34" charset="-128"/>
                <a:ea typeface="Meiryo" panose="020B0604030504040204" pitchFamily="34" charset="-128"/>
              </a:rPr>
              <a:t>44.7kg</a:t>
            </a:r>
            <a:r>
              <a:rPr lang="ja-JP" altLang="en-US" sz="2000">
                <a:latin typeface="Meiryo" panose="020B0604030504040204" pitchFamily="34" charset="-128"/>
                <a:ea typeface="Meiryo" panose="020B0604030504040204" pitchFamily="34" charset="-128"/>
              </a:rPr>
              <a:t> </a:t>
            </a:r>
            <a:r>
              <a:rPr lang="en-US" altLang="ja-JP" sz="2000" dirty="0">
                <a:latin typeface="Meiryo" panose="020B0604030504040204" pitchFamily="34" charset="-128"/>
                <a:ea typeface="Meiryo" panose="020B0604030504040204" pitchFamily="34" charset="-128"/>
              </a:rPr>
              <a:t>BMI 15.8</a:t>
            </a:r>
          </a:p>
          <a:p>
            <a:pPr marL="0" indent="0">
              <a:buNone/>
            </a:pPr>
            <a:r>
              <a:rPr lang="en-US" altLang="ja-JP" sz="2000" dirty="0">
                <a:latin typeface="Meiryo" panose="020B0604030504040204" pitchFamily="34" charset="-128"/>
                <a:ea typeface="Meiryo" panose="020B0604030504040204" pitchFamily="34" charset="-128"/>
              </a:rPr>
              <a:t>TB 5.1 ALB 1.3</a:t>
            </a:r>
          </a:p>
          <a:p>
            <a:pPr marL="0" indent="0">
              <a:buNone/>
            </a:pPr>
            <a:r>
              <a:rPr kumimoji="1" lang="ja-JP" altLang="en-US" sz="2000"/>
              <a:t>治療を開始したが衰弱が進行し４</a:t>
            </a:r>
            <a:r>
              <a:rPr kumimoji="1" lang="en-US" altLang="ja-JP" sz="2000" dirty="0"/>
              <a:t>W</a:t>
            </a:r>
            <a:r>
              <a:rPr kumimoji="1" lang="ja-JP" altLang="en-US" sz="2000"/>
              <a:t>で死亡された。</a:t>
            </a:r>
          </a:p>
        </p:txBody>
      </p:sp>
    </p:spTree>
    <p:extLst>
      <p:ext uri="{BB962C8B-B14F-4D97-AF65-F5344CB8AC3E}">
        <p14:creationId xmlns:p14="http://schemas.microsoft.com/office/powerpoint/2010/main" val="4004366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見落とされ易い結核</a:t>
            </a:r>
          </a:p>
        </p:txBody>
      </p:sp>
      <p:sp>
        <p:nvSpPr>
          <p:cNvPr id="4" name="コンテンツ プレースホルダ 3"/>
          <p:cNvSpPr>
            <a:spLocks noGrp="1"/>
          </p:cNvSpPr>
          <p:nvPr>
            <p:ph sz="quarter" idx="1"/>
          </p:nvPr>
        </p:nvSpPr>
        <p:spPr/>
        <p:txBody>
          <a:bodyPr/>
          <a:lstStyle/>
          <a:p>
            <a:r>
              <a:rPr lang="ja-JP" altLang="en-US" dirty="0"/>
              <a:t>他疾患にて治療中である場合</a:t>
            </a:r>
            <a:endParaRPr lang="en-US" altLang="ja-JP" dirty="0"/>
          </a:p>
          <a:p>
            <a:pPr lvl="1"/>
            <a:r>
              <a:rPr kumimoji="1" lang="ja-JP" altLang="en-US" dirty="0"/>
              <a:t>ステロイド、免疫抑制投与</a:t>
            </a:r>
            <a:endParaRPr kumimoji="1" lang="en-US" altLang="ja-JP" dirty="0"/>
          </a:p>
          <a:p>
            <a:pPr lvl="1"/>
            <a:r>
              <a:rPr lang="ja-JP" altLang="en-US" dirty="0"/>
              <a:t>癌治療</a:t>
            </a:r>
            <a:endParaRPr lang="en-US" altLang="ja-JP" dirty="0"/>
          </a:p>
          <a:p>
            <a:pPr lvl="1"/>
            <a:r>
              <a:rPr kumimoji="1" lang="ja-JP" altLang="en-US" dirty="0"/>
              <a:t>肺炎の繰り返し（高齢者）</a:t>
            </a:r>
            <a:endParaRPr kumimoji="1" lang="en-US" altLang="ja-JP" dirty="0"/>
          </a:p>
          <a:p>
            <a:r>
              <a:rPr kumimoji="1" lang="ja-JP" altLang="en-US" dirty="0"/>
              <a:t>気管支結核</a:t>
            </a:r>
            <a:endParaRPr kumimoji="1" lang="en-US" altLang="ja-JP" dirty="0"/>
          </a:p>
          <a:p>
            <a:pPr lvl="1"/>
            <a:r>
              <a:rPr lang="ja-JP" altLang="en-US" dirty="0"/>
              <a:t>喘息として治療されてしまう。</a:t>
            </a:r>
            <a:endParaRPr kumimoji="1" lang="en-US" altLang="ja-JP" dirty="0"/>
          </a:p>
          <a:p>
            <a:r>
              <a:rPr kumimoji="1" lang="ja-JP" altLang="en-US" dirty="0"/>
              <a:t>肺外結核</a:t>
            </a:r>
            <a:r>
              <a:rPr lang="ja-JP" altLang="en-US" dirty="0"/>
              <a:t>　</a:t>
            </a:r>
            <a:r>
              <a:rPr kumimoji="1" lang="ja-JP" altLang="en-US" dirty="0"/>
              <a:t>粟粒結核</a:t>
            </a:r>
            <a:endParaRPr kumimoji="1" lang="en-US" altLang="ja-JP" dirty="0"/>
          </a:p>
          <a:p>
            <a:pPr lvl="1"/>
            <a:r>
              <a:rPr lang="ja-JP" altLang="en-US" dirty="0"/>
              <a:t>特に不明熱の原因の一つとして忘れてはいけない</a:t>
            </a:r>
            <a:endParaRPr lang="en-US" altLang="ja-JP" dirty="0"/>
          </a:p>
          <a:p>
            <a:pPr lvl="1"/>
            <a:r>
              <a:rPr kumimoji="1" lang="ja-JP" altLang="en-US" dirty="0"/>
              <a:t>安易にステロイドが投与されると急激な悪化を示す</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結核を見逃さないためには</a:t>
            </a:r>
          </a:p>
        </p:txBody>
      </p:sp>
      <p:sp>
        <p:nvSpPr>
          <p:cNvPr id="3" name="Rectangle 3"/>
          <p:cNvSpPr txBox="1">
            <a:spLocks noChangeArrowheads="1"/>
          </p:cNvSpPr>
          <p:nvPr/>
        </p:nvSpPr>
        <p:spPr>
          <a:xfrm>
            <a:off x="951282" y="1655321"/>
            <a:ext cx="8315325" cy="2133600"/>
          </a:xfrm>
          <a:prstGeom prst="rect">
            <a:avLst/>
          </a:prstGeom>
        </p:spPr>
        <p:style>
          <a:lnRef idx="3">
            <a:schemeClr val="lt1"/>
          </a:lnRef>
          <a:fillRef idx="1">
            <a:schemeClr val="accent1"/>
          </a:fillRef>
          <a:effectRef idx="1">
            <a:schemeClr val="accent1"/>
          </a:effectRef>
          <a:fontRef idx="minor">
            <a:schemeClr val="lt1"/>
          </a:fontRef>
        </p:style>
        <p:txBody>
          <a:bodyPr>
            <a:normAutofit/>
          </a:bodyPr>
          <a:lstStyle>
            <a:lvl1pPr marL="320040" indent="-320040" algn="l" rtl="0" eaLnBrk="1" latinLnBrk="0" hangingPunct="1">
              <a:spcBef>
                <a:spcPts val="700"/>
              </a:spcBef>
              <a:buClr>
                <a:schemeClr val="accent2"/>
              </a:buClr>
              <a:buSzPct val="60000"/>
              <a:buFont typeface="Wingdings"/>
              <a:buChar char=""/>
              <a:defRPr kumimoji="1"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1"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1"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1"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1"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1"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1"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1"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1" sz="1800" kern="1200" baseline="0">
                <a:solidFill>
                  <a:schemeClr val="lt1"/>
                </a:solidFill>
                <a:latin typeface="+mn-lt"/>
                <a:ea typeface="+mn-ea"/>
                <a:cs typeface="+mn-cs"/>
              </a:defRPr>
            </a:lvl9pPr>
          </a:lstStyle>
          <a:p>
            <a:pPr marL="0" indent="0">
              <a:buFont typeface="Wingdings"/>
              <a:buNone/>
            </a:pPr>
            <a:r>
              <a:rPr lang="ja-JP" altLang="en-US" sz="2800" b="1">
                <a:solidFill>
                  <a:schemeClr val="tx1"/>
                </a:solidFill>
                <a:latin typeface="Arial Unicode MS" pitchFamily="50" charset="-128"/>
                <a:ea typeface="Arial Unicode MS" pitchFamily="50" charset="-128"/>
                <a:cs typeface="Arial Unicode MS" pitchFamily="50" charset="-128"/>
              </a:rPr>
              <a:t>２週間以上持続する咳や痰　</a:t>
            </a:r>
          </a:p>
          <a:p>
            <a:pPr marL="0" indent="0">
              <a:buFont typeface="Wingdings"/>
              <a:buNone/>
            </a:pPr>
            <a:r>
              <a:rPr lang="ja-JP" altLang="en-US" sz="2800" b="1">
                <a:solidFill>
                  <a:schemeClr val="tx1"/>
                </a:solidFill>
                <a:latin typeface="Arial Unicode MS" pitchFamily="50" charset="-128"/>
                <a:ea typeface="Arial Unicode MS" pitchFamily="50" charset="-128"/>
                <a:cs typeface="Arial Unicode MS" pitchFamily="50" charset="-128"/>
              </a:rPr>
              <a:t>血痰や喀血、胸痛などの呼吸器症状</a:t>
            </a:r>
          </a:p>
          <a:p>
            <a:pPr marL="0" indent="0">
              <a:buFont typeface="Wingdings"/>
              <a:buNone/>
            </a:pPr>
            <a:r>
              <a:rPr lang="ja-JP" altLang="en-US" sz="2800" b="1">
                <a:solidFill>
                  <a:schemeClr val="tx1"/>
                </a:solidFill>
                <a:latin typeface="Arial Unicode MS" pitchFamily="50" charset="-128"/>
                <a:ea typeface="Arial Unicode MS" pitchFamily="50" charset="-128"/>
                <a:cs typeface="Arial Unicode MS" pitchFamily="50" charset="-128"/>
              </a:rPr>
              <a:t>発熱（微熱とは限らない）、寝汗、食思不振、全身倦怠感、体重減少などの全身症状</a:t>
            </a:r>
            <a:r>
              <a:rPr lang="ja-JP" altLang="en-US" b="1">
                <a:solidFill>
                  <a:schemeClr val="tx1"/>
                </a:solidFill>
                <a:latin typeface="Arial Unicode MS" pitchFamily="50" charset="-128"/>
                <a:ea typeface="Arial Unicode MS" pitchFamily="50" charset="-128"/>
                <a:cs typeface="Arial Unicode MS" pitchFamily="50" charset="-128"/>
              </a:rPr>
              <a:t>　</a:t>
            </a:r>
            <a:endParaRPr lang="ja-JP" altLang="en-US" b="1" dirty="0">
              <a:solidFill>
                <a:schemeClr val="tx1"/>
              </a:solidFill>
              <a:latin typeface="Arial Unicode MS" pitchFamily="50" charset="-128"/>
              <a:ea typeface="Arial Unicode MS" pitchFamily="50" charset="-128"/>
              <a:cs typeface="Arial Unicode MS" pitchFamily="50" charset="-128"/>
            </a:endParaRPr>
          </a:p>
        </p:txBody>
      </p:sp>
      <p:sp>
        <p:nvSpPr>
          <p:cNvPr id="5" name="テキスト ボックス 4"/>
          <p:cNvSpPr txBox="1"/>
          <p:nvPr/>
        </p:nvSpPr>
        <p:spPr>
          <a:xfrm>
            <a:off x="951282" y="4204466"/>
            <a:ext cx="8315325" cy="1815882"/>
          </a:xfrm>
          <a:prstGeom prst="rect">
            <a:avLst/>
          </a:prstGeom>
          <a:noFill/>
        </p:spPr>
        <p:txBody>
          <a:bodyPr wrap="square" rtlCol="0">
            <a:spAutoFit/>
          </a:bodyPr>
          <a:lstStyle/>
          <a:p>
            <a:r>
              <a:rPr kumimoji="1" lang="ja-JP" altLang="en-US" sz="2800" dirty="0">
                <a:latin typeface="+mj-ea"/>
                <a:ea typeface="+mj-ea"/>
              </a:rPr>
              <a:t>こんな症状があったら、お医者さんに行って診察を受けましょう。</a:t>
            </a:r>
            <a:endParaRPr kumimoji="1" lang="en-US" altLang="ja-JP" sz="2800" dirty="0">
              <a:latin typeface="+mj-ea"/>
              <a:ea typeface="+mj-ea"/>
            </a:endParaRPr>
          </a:p>
          <a:p>
            <a:r>
              <a:rPr lang="ja-JP" altLang="en-US" sz="2800" dirty="0">
                <a:latin typeface="+mj-ea"/>
                <a:ea typeface="+mj-ea"/>
              </a:rPr>
              <a:t>それでも症状が長引く場合には胸部レントゲン、喀痰検査をお願いしましょう</a:t>
            </a:r>
            <a:endParaRPr kumimoji="1" lang="ja-JP" altLang="en-US" sz="2800" dirty="0">
              <a:latin typeface="+mj-ea"/>
              <a:ea typeface="+mj-ea"/>
            </a:endParaRPr>
          </a:p>
        </p:txBody>
      </p:sp>
    </p:spTree>
    <p:extLst>
      <p:ext uri="{BB962C8B-B14F-4D97-AF65-F5344CB8AC3E}">
        <p14:creationId xmlns:p14="http://schemas.microsoft.com/office/powerpoint/2010/main" val="37055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タイトル 1"/>
          <p:cNvSpPr>
            <a:spLocks noGrp="1"/>
          </p:cNvSpPr>
          <p:nvPr>
            <p:ph type="title"/>
          </p:nvPr>
        </p:nvSpPr>
        <p:spPr>
          <a:xfrm>
            <a:off x="688976" y="228600"/>
            <a:ext cx="9172575" cy="990600"/>
          </a:xfrm>
        </p:spPr>
        <p:txBody>
          <a:bodyPr/>
          <a:lstStyle/>
          <a:p>
            <a:r>
              <a:rPr lang="ja-JP" altLang="en-US">
                <a:latin typeface="Tw Cen MT" charset="0"/>
                <a:ea typeface="ＭＳ Ｐゴシック" charset="0"/>
              </a:rPr>
              <a:t>結核発病の危険度</a:t>
            </a:r>
            <a:r>
              <a:rPr lang="en-US" altLang="ja-JP">
                <a:latin typeface="Tw Cen MT" charset="0"/>
                <a:ea typeface="ＭＳ Ｐゴシック" charset="0"/>
              </a:rPr>
              <a:t>(</a:t>
            </a:r>
            <a:r>
              <a:rPr lang="ja-JP" altLang="en-US">
                <a:latin typeface="Tw Cen MT" charset="0"/>
                <a:ea typeface="ＭＳ Ｐゴシック" charset="0"/>
              </a:rPr>
              <a:t>免疫状態）</a:t>
            </a:r>
          </a:p>
        </p:txBody>
      </p:sp>
      <p:sp>
        <p:nvSpPr>
          <p:cNvPr id="142338" name="コンテンツ プレースホルダー 2"/>
          <p:cNvSpPr>
            <a:spLocks noGrp="1"/>
          </p:cNvSpPr>
          <p:nvPr>
            <p:ph sz="quarter" idx="1"/>
          </p:nvPr>
        </p:nvSpPr>
        <p:spPr>
          <a:xfrm>
            <a:off x="688976" y="1600200"/>
            <a:ext cx="9172575" cy="4495800"/>
          </a:xfrm>
        </p:spPr>
        <p:txBody>
          <a:bodyPr>
            <a:normAutofit lnSpcReduction="10000"/>
          </a:bodyPr>
          <a:lstStyle/>
          <a:p>
            <a:r>
              <a:rPr lang="en-US" altLang="ja-JP" dirty="0">
                <a:latin typeface="Tw Cen MT" charset="0"/>
                <a:ea typeface="ＭＳ Ｐゴシック" charset="0"/>
              </a:rPr>
              <a:t>High risk 6</a:t>
            </a:r>
            <a:r>
              <a:rPr lang="ja-JP" altLang="en-US" dirty="0">
                <a:latin typeface="Tw Cen MT" charset="0"/>
                <a:ea typeface="ＭＳ Ｐゴシック" charset="0"/>
              </a:rPr>
              <a:t>倍以上の発病率</a:t>
            </a:r>
            <a:endParaRPr lang="en-US" altLang="ja-JP" dirty="0">
              <a:latin typeface="Tw Cen MT" charset="0"/>
              <a:ea typeface="ＭＳ Ｐゴシック" charset="0"/>
            </a:endParaRPr>
          </a:p>
          <a:p>
            <a:pPr lvl="1"/>
            <a:r>
              <a:rPr lang="ja-JP" altLang="en-US" dirty="0">
                <a:latin typeface="Tw Cen MT" charset="0"/>
                <a:ea typeface="ＭＳ Ｐゴシック" charset="0"/>
              </a:rPr>
              <a:t>白血病、悪性リンパ腫、頭頸部癌、化学療法、臓器移植、</a:t>
            </a:r>
            <a:r>
              <a:rPr lang="en-US" altLang="ja-JP" dirty="0">
                <a:latin typeface="Tw Cen MT" charset="0"/>
                <a:ea typeface="ＭＳ Ｐゴシック" charset="0"/>
              </a:rPr>
              <a:t>HIV</a:t>
            </a:r>
            <a:r>
              <a:rPr lang="ja-JP" altLang="en-US" dirty="0">
                <a:latin typeface="Tw Cen MT" charset="0"/>
                <a:ea typeface="ＭＳ Ｐゴシック" charset="0"/>
              </a:rPr>
              <a:t>感染、抗</a:t>
            </a:r>
            <a:r>
              <a:rPr lang="en-US" altLang="ja-JP" dirty="0">
                <a:latin typeface="Tw Cen MT" charset="0"/>
                <a:ea typeface="ＭＳ Ｐゴシック" charset="0"/>
              </a:rPr>
              <a:t>TNF</a:t>
            </a:r>
            <a:r>
              <a:rPr lang="ja-JP" altLang="en-US" dirty="0">
                <a:latin typeface="Tw Cen MT" charset="0"/>
                <a:ea typeface="ＭＳ Ｐゴシック" charset="0"/>
              </a:rPr>
              <a:t>抗体投与、</a:t>
            </a:r>
            <a:r>
              <a:rPr lang="en-US" altLang="ja-JP" dirty="0" err="1">
                <a:latin typeface="Tw Cen MT" charset="0"/>
                <a:ea typeface="ＭＳ Ｐゴシック" charset="0"/>
              </a:rPr>
              <a:t>Xp</a:t>
            </a:r>
            <a:r>
              <a:rPr lang="ja-JP" altLang="en-US" dirty="0">
                <a:latin typeface="Tw Cen MT" charset="0"/>
                <a:ea typeface="ＭＳ Ｐゴシック" charset="0"/>
              </a:rPr>
              <a:t>での陳旧性の瘢痕病変</a:t>
            </a:r>
            <a:endParaRPr lang="en-US" altLang="ja-JP" dirty="0">
              <a:latin typeface="Tw Cen MT" charset="0"/>
              <a:ea typeface="ＭＳ Ｐゴシック" charset="0"/>
            </a:endParaRPr>
          </a:p>
          <a:p>
            <a:r>
              <a:rPr lang="en-US" altLang="ja-JP" dirty="0">
                <a:latin typeface="Tw Cen MT" charset="0"/>
                <a:ea typeface="ＭＳ Ｐゴシック" charset="0"/>
              </a:rPr>
              <a:t>Moderate risk 3-6</a:t>
            </a:r>
            <a:r>
              <a:rPr lang="ja-JP" altLang="en-US" dirty="0">
                <a:latin typeface="Tw Cen MT" charset="0"/>
                <a:ea typeface="ＭＳ Ｐゴシック" charset="0"/>
              </a:rPr>
              <a:t>倍の発病率</a:t>
            </a:r>
            <a:endParaRPr lang="en-US" altLang="ja-JP" dirty="0">
              <a:latin typeface="Tw Cen MT" charset="0"/>
              <a:ea typeface="ＭＳ Ｐゴシック" charset="0"/>
            </a:endParaRPr>
          </a:p>
          <a:p>
            <a:pPr lvl="1"/>
            <a:r>
              <a:rPr lang="ja-JP" altLang="en-US" dirty="0">
                <a:latin typeface="Tw Cen MT" charset="0"/>
                <a:ea typeface="ＭＳ Ｐゴシック" charset="0"/>
              </a:rPr>
              <a:t>糖尿病、ステロイド服用</a:t>
            </a:r>
            <a:endParaRPr lang="en-US" altLang="ja-JP" dirty="0">
              <a:latin typeface="Tw Cen MT" charset="0"/>
              <a:ea typeface="ＭＳ Ｐゴシック" charset="0"/>
            </a:endParaRPr>
          </a:p>
          <a:p>
            <a:r>
              <a:rPr lang="en-US" altLang="ja-JP" dirty="0">
                <a:latin typeface="Tw Cen MT" charset="0"/>
                <a:ea typeface="ＭＳ Ｐゴシック" charset="0"/>
              </a:rPr>
              <a:t>Slightly </a:t>
            </a:r>
            <a:r>
              <a:rPr lang="en-US" altLang="ja-JP" dirty="0" err="1">
                <a:latin typeface="Tw Cen MT" charset="0"/>
                <a:ea typeface="ＭＳ Ｐゴシック" charset="0"/>
              </a:rPr>
              <a:t>incresed</a:t>
            </a:r>
            <a:r>
              <a:rPr lang="en-US" altLang="ja-JP" dirty="0">
                <a:latin typeface="Tw Cen MT" charset="0"/>
                <a:ea typeface="ＭＳ Ｐゴシック" charset="0"/>
              </a:rPr>
              <a:t> risk 1.5-3</a:t>
            </a:r>
            <a:r>
              <a:rPr lang="ja-JP" altLang="en-US" dirty="0">
                <a:latin typeface="Tw Cen MT" charset="0"/>
                <a:ea typeface="ＭＳ Ｐゴシック" charset="0"/>
              </a:rPr>
              <a:t>倍の発病率</a:t>
            </a:r>
            <a:endParaRPr lang="en-US" altLang="ja-JP" dirty="0">
              <a:latin typeface="Tw Cen MT" charset="0"/>
              <a:ea typeface="ＭＳ Ｐゴシック" charset="0"/>
            </a:endParaRPr>
          </a:p>
          <a:p>
            <a:pPr lvl="1"/>
            <a:r>
              <a:rPr lang="ja-JP" altLang="en-US" dirty="0">
                <a:latin typeface="Tw Cen MT" charset="0"/>
                <a:ea typeface="ＭＳ Ｐゴシック" charset="0"/>
              </a:rPr>
              <a:t>低体重（</a:t>
            </a:r>
            <a:r>
              <a:rPr lang="en-US" altLang="ja-JP" dirty="0">
                <a:latin typeface="Tw Cen MT" charset="0"/>
                <a:ea typeface="ＭＳ Ｐゴシック" charset="0"/>
              </a:rPr>
              <a:t>BMI 18.5&gt;)</a:t>
            </a:r>
            <a:r>
              <a:rPr lang="ja-JP" altLang="en-US" dirty="0">
                <a:latin typeface="Tw Cen MT" charset="0"/>
                <a:ea typeface="ＭＳ Ｐゴシック" charset="0"/>
              </a:rPr>
              <a:t>、喫煙、ステロイド吸入</a:t>
            </a:r>
            <a:endParaRPr lang="en-US" altLang="ja-JP" dirty="0">
              <a:latin typeface="Tw Cen MT" charset="0"/>
              <a:ea typeface="ＭＳ Ｐゴシック" charset="0"/>
            </a:endParaRPr>
          </a:p>
          <a:p>
            <a:r>
              <a:rPr lang="ja-JP" altLang="en-US" dirty="0">
                <a:latin typeface="Tw Cen MT" charset="0"/>
                <a:ea typeface="ＭＳ Ｐゴシック" charset="0"/>
              </a:rPr>
              <a:t>その他</a:t>
            </a:r>
            <a:endParaRPr lang="en-US" altLang="ja-JP" dirty="0">
              <a:latin typeface="Tw Cen MT" charset="0"/>
              <a:ea typeface="ＭＳ Ｐゴシック" charset="0"/>
            </a:endParaRPr>
          </a:p>
          <a:p>
            <a:pPr lvl="1"/>
            <a:r>
              <a:rPr lang="en-US" altLang="ja-JP" dirty="0">
                <a:latin typeface="Tw Cen MT" charset="0"/>
                <a:ea typeface="ＭＳ Ｐゴシック" charset="0"/>
              </a:rPr>
              <a:t>Silicosis, Renal disease, Gastric surgery, Celiac disease</a:t>
            </a:r>
          </a:p>
          <a:p>
            <a:pPr lvl="1"/>
            <a:r>
              <a:rPr lang="ja-JP" altLang="ja-JP" dirty="0">
                <a:solidFill>
                  <a:srgbClr val="FF0000"/>
                </a:solidFill>
                <a:latin typeface="Tw Cen MT" charset="0"/>
                <a:ea typeface="ＭＳ Ｐゴシック" charset="0"/>
              </a:rPr>
              <a:t>P</a:t>
            </a:r>
            <a:r>
              <a:rPr lang="en-US" altLang="ja-JP" dirty="0">
                <a:solidFill>
                  <a:srgbClr val="FF0000"/>
                </a:solidFill>
                <a:latin typeface="Tw Cen MT" charset="0"/>
                <a:ea typeface="ＭＳ Ｐゴシック" charset="0"/>
              </a:rPr>
              <a:t>D1</a:t>
            </a:r>
            <a:r>
              <a:rPr lang="ja-JP" altLang="en-US" dirty="0">
                <a:solidFill>
                  <a:srgbClr val="FF0000"/>
                </a:solidFill>
                <a:latin typeface="Tw Cen MT" charset="0"/>
                <a:ea typeface="ＭＳ Ｐゴシック" charset="0"/>
              </a:rPr>
              <a:t>抗体投与</a:t>
            </a:r>
            <a:endParaRPr lang="en-US" altLang="ja-JP" dirty="0">
              <a:solidFill>
                <a:srgbClr val="FF0000"/>
              </a:solidFill>
              <a:latin typeface="Tw Cen MT"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タイトル 1"/>
          <p:cNvSpPr>
            <a:spLocks noGrp="1"/>
          </p:cNvSpPr>
          <p:nvPr>
            <p:ph type="title"/>
          </p:nvPr>
        </p:nvSpPr>
        <p:spPr>
          <a:xfrm>
            <a:off x="688976" y="228600"/>
            <a:ext cx="9172575" cy="990600"/>
          </a:xfrm>
        </p:spPr>
        <p:txBody>
          <a:bodyPr/>
          <a:lstStyle/>
          <a:p>
            <a:r>
              <a:rPr lang="ja-JP" altLang="en-US">
                <a:latin typeface="Tw Cen MT" charset="0"/>
                <a:ea typeface="ＭＳ Ｐゴシック" charset="0"/>
              </a:rPr>
              <a:t>結核発病の危険度</a:t>
            </a:r>
            <a:r>
              <a:rPr lang="en-US" altLang="ja-JP">
                <a:latin typeface="Tw Cen MT" charset="0"/>
                <a:ea typeface="ＭＳ Ｐゴシック" charset="0"/>
              </a:rPr>
              <a:t>(</a:t>
            </a:r>
            <a:r>
              <a:rPr lang="ja-JP" altLang="en-US">
                <a:latin typeface="Tw Cen MT" charset="0"/>
                <a:ea typeface="ＭＳ Ｐゴシック" charset="0"/>
              </a:rPr>
              <a:t>環境）</a:t>
            </a:r>
          </a:p>
        </p:txBody>
      </p:sp>
      <p:sp>
        <p:nvSpPr>
          <p:cNvPr id="143362" name="コンテンツ プレースホルダー 2"/>
          <p:cNvSpPr>
            <a:spLocks noGrp="1"/>
          </p:cNvSpPr>
          <p:nvPr>
            <p:ph sz="quarter" idx="1"/>
          </p:nvPr>
        </p:nvSpPr>
        <p:spPr>
          <a:xfrm>
            <a:off x="688976" y="1600200"/>
            <a:ext cx="9172575" cy="4495800"/>
          </a:xfrm>
        </p:spPr>
        <p:txBody>
          <a:bodyPr>
            <a:normAutofit lnSpcReduction="10000"/>
          </a:bodyPr>
          <a:lstStyle/>
          <a:p>
            <a:r>
              <a:rPr lang="ja-JP" altLang="en-US" sz="4000">
                <a:latin typeface="Tw Cen MT" charset="0"/>
                <a:ea typeface="ＭＳ Ｐゴシック" charset="0"/>
              </a:rPr>
              <a:t>濃厚接触者</a:t>
            </a:r>
            <a:endParaRPr lang="en-US" altLang="ja-JP" sz="4000">
              <a:latin typeface="Tw Cen MT" charset="0"/>
              <a:ea typeface="ＭＳ Ｐゴシック" charset="0"/>
            </a:endParaRPr>
          </a:p>
          <a:p>
            <a:r>
              <a:rPr lang="ja-JP" altLang="en-US" sz="4000">
                <a:latin typeface="Tw Cen MT" charset="0"/>
                <a:ea typeface="ＭＳ Ｐゴシック" charset="0"/>
              </a:rPr>
              <a:t>結核高度蔓延地域出身者</a:t>
            </a:r>
            <a:endParaRPr lang="en-US" altLang="ja-JP" sz="4000">
              <a:latin typeface="Tw Cen MT" charset="0"/>
              <a:ea typeface="ＭＳ Ｐゴシック" charset="0"/>
            </a:endParaRPr>
          </a:p>
          <a:p>
            <a:pPr lvl="1"/>
            <a:r>
              <a:rPr lang="ja-JP" altLang="en-US" sz="3600">
                <a:latin typeface="Tw Cen MT" charset="0"/>
                <a:ea typeface="ＭＳ Ｐゴシック" charset="0"/>
              </a:rPr>
              <a:t>東南アジア、モンゴル、中国など</a:t>
            </a:r>
            <a:endParaRPr lang="en-US" altLang="ja-JP" sz="3600">
              <a:latin typeface="Tw Cen MT" charset="0"/>
              <a:ea typeface="ＭＳ Ｐゴシック" charset="0"/>
            </a:endParaRPr>
          </a:p>
          <a:p>
            <a:r>
              <a:rPr lang="ja-JP" altLang="en-US" sz="4000">
                <a:latin typeface="Tw Cen MT" charset="0"/>
                <a:ea typeface="ＭＳ Ｐゴシック" charset="0"/>
              </a:rPr>
              <a:t>閉鎖環境での生活</a:t>
            </a:r>
            <a:endParaRPr lang="en-US" altLang="ja-JP" sz="4000">
              <a:latin typeface="Tw Cen MT" charset="0"/>
              <a:ea typeface="ＭＳ Ｐゴシック" charset="0"/>
            </a:endParaRPr>
          </a:p>
          <a:p>
            <a:pPr lvl="1"/>
            <a:r>
              <a:rPr lang="ja-JP" altLang="en-US" sz="3600">
                <a:latin typeface="Tw Cen MT" charset="0"/>
                <a:ea typeface="ＭＳ Ｐゴシック" charset="0"/>
              </a:rPr>
              <a:t>精神神経病棟、刑務所、シェルターなど</a:t>
            </a:r>
            <a:endParaRPr lang="en-US" altLang="ja-JP" sz="3600">
              <a:latin typeface="Tw Cen MT" charset="0"/>
              <a:ea typeface="ＭＳ Ｐゴシック" charset="0"/>
            </a:endParaRPr>
          </a:p>
          <a:p>
            <a:r>
              <a:rPr lang="ja-JP" altLang="en-US" sz="4000">
                <a:latin typeface="Tw Cen MT" charset="0"/>
                <a:ea typeface="ＭＳ Ｐゴシック" charset="0"/>
              </a:rPr>
              <a:t>社会経済的貧困</a:t>
            </a:r>
            <a:endParaRPr lang="en-US" altLang="ja-JP" sz="4000">
              <a:latin typeface="Tw Cen MT" charset="0"/>
              <a:ea typeface="ＭＳ Ｐゴシック" charset="0"/>
            </a:endParaRPr>
          </a:p>
          <a:p>
            <a:r>
              <a:rPr lang="ja-JP" altLang="en-US" sz="4000">
                <a:latin typeface="Tw Cen MT" charset="0"/>
                <a:ea typeface="ＭＳ Ｐゴシック" charset="0"/>
              </a:rPr>
              <a:t>高齢者（日本）</a:t>
            </a:r>
            <a:endParaRPr lang="en-US" altLang="ja-JP" sz="4000">
              <a:latin typeface="Tw Cen MT"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8975" y="228600"/>
            <a:ext cx="9172575" cy="990600"/>
          </a:xfrm>
        </p:spPr>
        <p:txBody>
          <a:bodyPr>
            <a:normAutofit/>
          </a:bodyPr>
          <a:lstStyle/>
          <a:p>
            <a:pPr eaLnBrk="1" fontAlgn="auto" hangingPunct="1">
              <a:spcAft>
                <a:spcPts val="0"/>
              </a:spcAft>
              <a:defRPr/>
            </a:pPr>
            <a:r>
              <a:rPr lang="ja-JP" altLang="en-US" sz="3600" dirty="0">
                <a:effectLst>
                  <a:outerShdw blurRad="38100" dist="38100" dir="2700000" algn="tl">
                    <a:srgbClr val="000000">
                      <a:alpha val="43137"/>
                    </a:srgbClr>
                  </a:outerShdw>
                </a:effectLst>
                <a:cs typeface="+mj-cs"/>
              </a:rPr>
              <a:t>結核はヒトからヒトに伝染する伝染病</a:t>
            </a:r>
            <a:endParaRPr lang="ja-JP" altLang="en-US" sz="2800" dirty="0">
              <a:effectLst>
                <a:outerShdw blurRad="38100" dist="38100" dir="2700000" algn="tl">
                  <a:srgbClr val="000000">
                    <a:alpha val="43137"/>
                  </a:srgbClr>
                </a:outerShdw>
              </a:effectLst>
              <a:cs typeface="+mj-cs"/>
            </a:endParaRPr>
          </a:p>
        </p:txBody>
      </p:sp>
      <p:sp>
        <p:nvSpPr>
          <p:cNvPr id="66562" name="Rectangle 4"/>
          <p:cNvSpPr>
            <a:spLocks noChangeArrowheads="1"/>
          </p:cNvSpPr>
          <p:nvPr/>
        </p:nvSpPr>
        <p:spPr bwMode="auto">
          <a:xfrm>
            <a:off x="1457325" y="5029230"/>
            <a:ext cx="2057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1600" b="1">
                <a:ea typeface="ＭＳ Ｐ明朝" charset="0"/>
                <a:cs typeface="ＭＳ Ｐ明朝" charset="0"/>
              </a:rPr>
              <a:t>結核菌</a:t>
            </a:r>
          </a:p>
          <a:p>
            <a:r>
              <a:rPr lang="ja-JP" altLang="en-US" sz="1600" b="1">
                <a:ea typeface="ＭＳ Ｐ明朝" charset="0"/>
                <a:cs typeface="ＭＳ Ｐ明朝" charset="0"/>
              </a:rPr>
              <a:t> ：長さ　</a:t>
            </a:r>
            <a:r>
              <a:rPr lang="en-US" altLang="ja-JP" sz="1600" b="1">
                <a:ea typeface="ＭＳ Ｐ明朝" charset="0"/>
                <a:cs typeface="ＭＳ Ｐ明朝" charset="0"/>
              </a:rPr>
              <a:t>1</a:t>
            </a:r>
            <a:r>
              <a:rPr lang="ja-JP" altLang="en-US" sz="1600" b="1">
                <a:ea typeface="ＭＳ Ｐ明朝" charset="0"/>
                <a:cs typeface="ＭＳ Ｐ明朝" charset="0"/>
              </a:rPr>
              <a:t>～</a:t>
            </a:r>
            <a:r>
              <a:rPr lang="en-US" altLang="ja-JP" sz="1600" b="1">
                <a:ea typeface="ＭＳ Ｐ明朝" charset="0"/>
                <a:cs typeface="ＭＳ Ｐ明朝" charset="0"/>
              </a:rPr>
              <a:t>10μ</a:t>
            </a:r>
            <a:r>
              <a:rPr lang="ja-JP" altLang="en-US" sz="1600" b="1">
                <a:ea typeface="ＭＳ Ｐ明朝" charset="0"/>
                <a:cs typeface="ＭＳ Ｐ明朝" charset="0"/>
              </a:rPr>
              <a:t>ｍ</a:t>
            </a:r>
          </a:p>
          <a:p>
            <a:r>
              <a:rPr lang="ja-JP" altLang="en-US" sz="1600" b="1">
                <a:ea typeface="ＭＳ Ｐ明朝" charset="0"/>
                <a:cs typeface="ＭＳ Ｐ明朝" charset="0"/>
              </a:rPr>
              <a:t>　幅　</a:t>
            </a:r>
            <a:r>
              <a:rPr lang="en-US" altLang="ja-JP" sz="1600" b="1">
                <a:ea typeface="ＭＳ Ｐ明朝" charset="0"/>
                <a:cs typeface="ＭＳ Ｐ明朝" charset="0"/>
              </a:rPr>
              <a:t>0.2</a:t>
            </a:r>
            <a:r>
              <a:rPr lang="ja-JP" altLang="en-US" sz="1600" b="1">
                <a:ea typeface="ＭＳ Ｐ明朝" charset="0"/>
                <a:cs typeface="ＭＳ Ｐ明朝" charset="0"/>
              </a:rPr>
              <a:t>～</a:t>
            </a:r>
            <a:r>
              <a:rPr lang="en-US" altLang="ja-JP" sz="1600" b="1">
                <a:ea typeface="ＭＳ Ｐ明朝" charset="0"/>
                <a:cs typeface="ＭＳ Ｐ明朝" charset="0"/>
              </a:rPr>
              <a:t>0.7μ</a:t>
            </a:r>
            <a:r>
              <a:rPr lang="ja-JP" altLang="en-US" sz="1600" b="1">
                <a:ea typeface="ＭＳ Ｐ明朝" charset="0"/>
                <a:cs typeface="ＭＳ Ｐ明朝" charset="0"/>
              </a:rPr>
              <a:t>ｍ</a:t>
            </a:r>
          </a:p>
        </p:txBody>
      </p:sp>
      <p:sp>
        <p:nvSpPr>
          <p:cNvPr id="66563" name="Rectangle 5"/>
          <p:cNvSpPr>
            <a:spLocks noChangeArrowheads="1"/>
          </p:cNvSpPr>
          <p:nvPr/>
        </p:nvSpPr>
        <p:spPr bwMode="auto">
          <a:xfrm>
            <a:off x="3514731" y="4800630"/>
            <a:ext cx="6343650" cy="129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1800" b="1">
                <a:ea typeface="ＭＳ Ｐ明朝" charset="0"/>
                <a:cs typeface="ＭＳ Ｐ明朝" charset="0"/>
              </a:rPr>
              <a:t>　・飛沫核は径＜</a:t>
            </a:r>
            <a:r>
              <a:rPr lang="en-US" altLang="ja-JP" sz="1800" b="1">
                <a:ea typeface="ＭＳ Ｐ明朝" charset="0"/>
                <a:cs typeface="ＭＳ Ｐ明朝" charset="0"/>
              </a:rPr>
              <a:t>5μm</a:t>
            </a:r>
            <a:r>
              <a:rPr lang="ja-JP" altLang="en-US" sz="1800" b="1">
                <a:ea typeface="ＭＳ Ｐ明朝" charset="0"/>
                <a:cs typeface="ＭＳ Ｐ明朝" charset="0"/>
              </a:rPr>
              <a:t>、落下速度は</a:t>
            </a:r>
            <a:r>
              <a:rPr lang="en-US" altLang="ja-JP" sz="1800" b="1">
                <a:ea typeface="ＭＳ Ｐ明朝" charset="0"/>
                <a:cs typeface="ＭＳ Ｐ明朝" charset="0"/>
              </a:rPr>
              <a:t>0.06-1.5</a:t>
            </a:r>
            <a:r>
              <a:rPr lang="ja-JP" altLang="en-US" sz="1800" b="1">
                <a:ea typeface="ＭＳ Ｐ明朝" charset="0"/>
                <a:cs typeface="ＭＳ Ｐ明朝" charset="0"/>
              </a:rPr>
              <a:t>ｃｍ </a:t>
            </a:r>
            <a:r>
              <a:rPr lang="en-US" altLang="ja-JP" sz="1800">
                <a:ea typeface="ＭＳ Ｐ明朝" charset="0"/>
                <a:cs typeface="ＭＳ Ｐ明朝" charset="0"/>
              </a:rPr>
              <a:t>/ </a:t>
            </a:r>
            <a:r>
              <a:rPr lang="ja-JP" altLang="en-US" sz="1800" b="1">
                <a:ea typeface="ＭＳ Ｐ明朝" charset="0"/>
                <a:cs typeface="ＭＳ Ｐ明朝" charset="0"/>
              </a:rPr>
              <a:t>秒</a:t>
            </a:r>
          </a:p>
          <a:p>
            <a:r>
              <a:rPr lang="ja-JP" altLang="en-US" sz="1800" b="1">
                <a:ea typeface="ＭＳ Ｐ明朝" charset="0"/>
                <a:cs typeface="ＭＳ Ｐ明朝" charset="0"/>
              </a:rPr>
              <a:t>　・</a:t>
            </a:r>
            <a:r>
              <a:rPr lang="ja-JP" altLang="en-US" sz="1800" b="1">
                <a:solidFill>
                  <a:srgbClr val="0000FF"/>
                </a:solidFill>
                <a:ea typeface="ＭＳ Ｐ明朝" charset="0"/>
                <a:cs typeface="ＭＳ Ｐ明朝" charset="0"/>
              </a:rPr>
              <a:t>同じ換気空間であれば空気の流れに乗って移動する</a:t>
            </a:r>
          </a:p>
          <a:p>
            <a:r>
              <a:rPr lang="ja-JP" altLang="en-US" sz="1800" b="1">
                <a:solidFill>
                  <a:srgbClr val="0000FF"/>
                </a:solidFill>
                <a:ea typeface="ＭＳ Ｐ明朝" charset="0"/>
                <a:cs typeface="ＭＳ Ｐ明朝" charset="0"/>
              </a:rPr>
              <a:t>　　</a:t>
            </a:r>
            <a:r>
              <a:rPr lang="ja-JP" altLang="en-US" sz="1800" b="1">
                <a:ea typeface="ＭＳ Ｐ明朝" charset="0"/>
                <a:cs typeface="ＭＳ Ｐ明朝" charset="0"/>
              </a:rPr>
              <a:t>：排菌者から離れていても、感染する可能性がある</a:t>
            </a:r>
          </a:p>
          <a:p>
            <a:r>
              <a:rPr lang="ja-JP" altLang="en-US" sz="1800" b="1">
                <a:solidFill>
                  <a:srgbClr val="FF0000"/>
                </a:solidFill>
                <a:ea typeface="ＭＳ Ｐ明朝" charset="0"/>
                <a:cs typeface="ＭＳ Ｐ明朝" charset="0"/>
              </a:rPr>
              <a:t>　</a:t>
            </a:r>
            <a:r>
              <a:rPr lang="ja-JP" altLang="en-US" sz="1800" b="1">
                <a:ea typeface="ＭＳ Ｐ明朝" charset="0"/>
                <a:cs typeface="ＭＳ Ｐ明朝" charset="0"/>
              </a:rPr>
              <a:t>・吸入された</a:t>
            </a:r>
            <a:r>
              <a:rPr lang="ja-JP" altLang="en-US" sz="1800" b="1">
                <a:solidFill>
                  <a:srgbClr val="0000FF"/>
                </a:solidFill>
                <a:ea typeface="ＭＳ Ｐ明朝" charset="0"/>
                <a:cs typeface="ＭＳ Ｐ明朝" charset="0"/>
              </a:rPr>
              <a:t>飛沫核は</a:t>
            </a:r>
            <a:r>
              <a:rPr lang="ja-JP" altLang="en-US" sz="1800" b="1">
                <a:ea typeface="ＭＳ Ｐ明朝" charset="0"/>
                <a:cs typeface="ＭＳ Ｐ明朝" charset="0"/>
              </a:rPr>
              <a:t>主に</a:t>
            </a:r>
            <a:r>
              <a:rPr lang="ja-JP" altLang="en-US" b="1">
                <a:solidFill>
                  <a:srgbClr val="FF0000"/>
                </a:solidFill>
                <a:ea typeface="ＭＳ Ｐ明朝" charset="0"/>
                <a:cs typeface="ＭＳ Ｐ明朝" charset="0"/>
              </a:rPr>
              <a:t>末梢</a:t>
            </a:r>
            <a:r>
              <a:rPr lang="ja-JP" altLang="en-US" sz="1800" b="1">
                <a:solidFill>
                  <a:srgbClr val="FF0000"/>
                </a:solidFill>
                <a:ea typeface="ＭＳ Ｐ明朝" charset="0"/>
                <a:cs typeface="ＭＳ Ｐ明朝" charset="0"/>
              </a:rPr>
              <a:t>気道内</a:t>
            </a:r>
            <a:r>
              <a:rPr lang="ja-JP" altLang="en-US" sz="1800" b="1">
                <a:ea typeface="ＭＳ Ｐ明朝" charset="0"/>
                <a:cs typeface="ＭＳ Ｐ明朝" charset="0"/>
              </a:rPr>
              <a:t>に沈着する</a:t>
            </a:r>
          </a:p>
        </p:txBody>
      </p:sp>
      <p:sp>
        <p:nvSpPr>
          <p:cNvPr id="66564" name="Oval 6"/>
          <p:cNvSpPr>
            <a:spLocks noChangeArrowheads="1"/>
          </p:cNvSpPr>
          <p:nvPr/>
        </p:nvSpPr>
        <p:spPr bwMode="auto">
          <a:xfrm>
            <a:off x="2486030" y="2514600"/>
            <a:ext cx="1028700" cy="914400"/>
          </a:xfrm>
          <a:prstGeom prst="ellipse">
            <a:avLst/>
          </a:prstGeom>
          <a:solidFill>
            <a:srgbClr val="99FFCC"/>
          </a:solidFill>
          <a:ln w="9525">
            <a:solidFill>
              <a:schemeClr val="folHlink"/>
            </a:solidFill>
            <a:miter lim="800000"/>
            <a:headEnd/>
            <a:tailEnd/>
          </a:ln>
        </p:spPr>
        <p:txBody>
          <a:bodyPr wrap="none" anchor="ctr"/>
          <a:lstStyle/>
          <a:p>
            <a:pPr algn="ctr"/>
            <a:endParaRPr lang="ja-JP" altLang="en-US" sz="2000">
              <a:ea typeface="ＭＳ Ｐ明朝" charset="0"/>
              <a:cs typeface="ＭＳ Ｐ明朝" charset="0"/>
            </a:endParaRPr>
          </a:p>
        </p:txBody>
      </p:sp>
      <p:sp>
        <p:nvSpPr>
          <p:cNvPr id="66565" name="Oval 7"/>
          <p:cNvSpPr>
            <a:spLocks noChangeArrowheads="1"/>
          </p:cNvSpPr>
          <p:nvPr/>
        </p:nvSpPr>
        <p:spPr bwMode="auto">
          <a:xfrm>
            <a:off x="2828930" y="2819400"/>
            <a:ext cx="342900" cy="304800"/>
          </a:xfrm>
          <a:prstGeom prst="ellipse">
            <a:avLst/>
          </a:prstGeom>
          <a:solidFill>
            <a:schemeClr val="accent1"/>
          </a:solidFill>
          <a:ln w="9525">
            <a:solidFill>
              <a:schemeClr val="tx1"/>
            </a:solidFill>
            <a:miter lim="800000"/>
            <a:headEnd/>
            <a:tailEnd/>
          </a:ln>
        </p:spPr>
        <p:txBody>
          <a:bodyPr wrap="none" anchor="ctr"/>
          <a:lstStyle/>
          <a:p>
            <a:endParaRPr lang="ja-JP" altLang="en-US"/>
          </a:p>
        </p:txBody>
      </p:sp>
      <p:sp>
        <p:nvSpPr>
          <p:cNvPr id="66566" name="Oval 8"/>
          <p:cNvSpPr>
            <a:spLocks noChangeArrowheads="1"/>
          </p:cNvSpPr>
          <p:nvPr/>
        </p:nvSpPr>
        <p:spPr bwMode="auto">
          <a:xfrm>
            <a:off x="2828930" y="4495800"/>
            <a:ext cx="342900" cy="304800"/>
          </a:xfrm>
          <a:prstGeom prst="ellipse">
            <a:avLst/>
          </a:prstGeom>
          <a:solidFill>
            <a:schemeClr val="accent1"/>
          </a:solidFill>
          <a:ln w="9525">
            <a:solidFill>
              <a:schemeClr val="tx1"/>
            </a:solidFill>
            <a:miter lim="800000"/>
            <a:headEnd/>
            <a:tailEnd/>
          </a:ln>
        </p:spPr>
        <p:txBody>
          <a:bodyPr wrap="none" anchor="ctr"/>
          <a:lstStyle/>
          <a:p>
            <a:endParaRPr lang="ja-JP" altLang="en-US"/>
          </a:p>
        </p:txBody>
      </p:sp>
      <p:sp>
        <p:nvSpPr>
          <p:cNvPr id="66567" name="Line 9"/>
          <p:cNvSpPr>
            <a:spLocks noChangeShapeType="1"/>
          </p:cNvSpPr>
          <p:nvPr/>
        </p:nvSpPr>
        <p:spPr bwMode="auto">
          <a:xfrm>
            <a:off x="3000375" y="3581400"/>
            <a:ext cx="0" cy="762000"/>
          </a:xfrm>
          <a:prstGeom prst="line">
            <a:avLst/>
          </a:prstGeom>
          <a:noFill/>
          <a:ln w="38100">
            <a:solidFill>
              <a:schemeClr val="tx1"/>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ja-JP" altLang="en-US"/>
          </a:p>
        </p:txBody>
      </p:sp>
      <p:sp>
        <p:nvSpPr>
          <p:cNvPr id="66568" name="Rectangle 10"/>
          <p:cNvSpPr>
            <a:spLocks noChangeArrowheads="1"/>
          </p:cNvSpPr>
          <p:nvPr/>
        </p:nvSpPr>
        <p:spPr bwMode="auto">
          <a:xfrm>
            <a:off x="1200160" y="3733800"/>
            <a:ext cx="150972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ja-JP" altLang="en-US" sz="2000">
                <a:ea typeface="ＭＳ Ｐ明朝" charset="0"/>
                <a:cs typeface="ＭＳ Ｐ明朝" charset="0"/>
              </a:rPr>
              <a:t>水分の蒸発</a:t>
            </a:r>
          </a:p>
        </p:txBody>
      </p:sp>
      <p:sp>
        <p:nvSpPr>
          <p:cNvPr id="66569" name="Rectangle 11"/>
          <p:cNvSpPr>
            <a:spLocks noChangeArrowheads="1"/>
          </p:cNvSpPr>
          <p:nvPr/>
        </p:nvSpPr>
        <p:spPr bwMode="auto">
          <a:xfrm>
            <a:off x="1457340" y="2743200"/>
            <a:ext cx="7243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ja-JP" altLang="en-US" sz="2000">
                <a:solidFill>
                  <a:srgbClr val="3116D6"/>
                </a:solidFill>
                <a:ea typeface="ＭＳ Ｐ明朝" charset="0"/>
                <a:cs typeface="ＭＳ Ｐ明朝" charset="0"/>
              </a:rPr>
              <a:t>飛沫</a:t>
            </a:r>
          </a:p>
        </p:txBody>
      </p:sp>
      <p:sp>
        <p:nvSpPr>
          <p:cNvPr id="66570" name="Rectangle 12"/>
          <p:cNvSpPr>
            <a:spLocks noChangeArrowheads="1"/>
          </p:cNvSpPr>
          <p:nvPr/>
        </p:nvSpPr>
        <p:spPr bwMode="auto">
          <a:xfrm>
            <a:off x="1543065" y="4419600"/>
            <a:ext cx="9906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ja-JP" altLang="en-US" sz="2000">
                <a:solidFill>
                  <a:srgbClr val="FF0000"/>
                </a:solidFill>
                <a:ea typeface="ＭＳ Ｐ明朝" charset="0"/>
                <a:cs typeface="ＭＳ Ｐ明朝" charset="0"/>
              </a:rPr>
              <a:t>飛沫核</a:t>
            </a:r>
          </a:p>
        </p:txBody>
      </p:sp>
      <p:pic>
        <p:nvPicPr>
          <p:cNvPr id="6657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2286003"/>
            <a:ext cx="4286250"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91" name="Rectangle 19"/>
          <p:cNvSpPr>
            <a:spLocks noChangeArrowheads="1"/>
          </p:cNvSpPr>
          <p:nvPr/>
        </p:nvSpPr>
        <p:spPr bwMode="auto">
          <a:xfrm>
            <a:off x="2066940" y="1676404"/>
            <a:ext cx="5214867" cy="461665"/>
          </a:xfrm>
          <a:prstGeom prst="rect">
            <a:avLst/>
          </a:prstGeom>
          <a:noFill/>
          <a:ln w="9525">
            <a:noFill/>
            <a:miter lim="800000"/>
            <a:headEnd/>
            <a:tailEnd/>
          </a:ln>
          <a:effectLst/>
        </p:spPr>
        <p:txBody>
          <a:bodyPr wrap="none">
            <a:spAutoFit/>
          </a:bodyPr>
          <a:lstStyle/>
          <a:p>
            <a:pPr>
              <a:defRPr/>
            </a:pPr>
            <a:r>
              <a:rPr lang="ja-JP" altLang="en-US" b="1">
                <a:solidFill>
                  <a:srgbClr val="FF0000"/>
                </a:solidFill>
                <a:effectLst>
                  <a:outerShdw blurRad="38100" dist="38100" dir="2700000" algn="tl">
                    <a:srgbClr val="DDDDDD"/>
                  </a:outerShdw>
                </a:effectLst>
                <a:latin typeface="ＭＳ Ｐゴシック" charset="0"/>
              </a:rPr>
              <a:t>結核は空気（飛沫核）感染する伝染病 </a:t>
            </a:r>
            <a:endParaRPr lang="en-US" altLang="ja-JP" b="1">
              <a:effectLst>
                <a:outerShdw blurRad="38100" dist="38100" dir="2700000" algn="tl">
                  <a:srgbClr val="DDDDDD"/>
                </a:outerShdw>
              </a:effectLst>
              <a:latin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a:t>結核の診断</a:t>
            </a:r>
          </a:p>
        </p:txBody>
      </p:sp>
      <p:sp>
        <p:nvSpPr>
          <p:cNvPr id="4" name="スライド番号プレースホルダ 3"/>
          <p:cNvSpPr>
            <a:spLocks noGrp="1"/>
          </p:cNvSpPr>
          <p:nvPr>
            <p:ph type="sldNum" sz="quarter" idx="11"/>
          </p:nvPr>
        </p:nvSpPr>
        <p:spPr/>
        <p:txBody>
          <a:bodyPr/>
          <a:lstStyle/>
          <a:p>
            <a:pPr>
              <a:defRPr/>
            </a:pPr>
            <a:fld id="{FB079C07-3728-42C9-98A8-E79FEBA29FCB}" type="slidenum">
              <a:rPr lang="en-US" altLang="ja-JP" smtClean="0"/>
              <a:pPr>
                <a:defRPr/>
              </a:pPr>
              <a:t>20</a:t>
            </a:fld>
            <a:endParaRPr lang="en-US" altLang="ja-JP"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結核の診断は総合的に判断される</a:t>
            </a:r>
          </a:p>
        </p:txBody>
      </p:sp>
      <p:sp>
        <p:nvSpPr>
          <p:cNvPr id="3" name="コンテンツ プレースホルダ 2"/>
          <p:cNvSpPr>
            <a:spLocks noGrp="1"/>
          </p:cNvSpPr>
          <p:nvPr>
            <p:ph sz="quarter" idx="1"/>
          </p:nvPr>
        </p:nvSpPr>
        <p:spPr/>
        <p:txBody>
          <a:bodyPr/>
          <a:lstStyle/>
          <a:p>
            <a:r>
              <a:rPr kumimoji="1" lang="ja-JP" altLang="en-US" dirty="0"/>
              <a:t>検体からの病原体の検出が確定診断</a:t>
            </a:r>
            <a:endParaRPr kumimoji="1" lang="en-US" altLang="ja-JP" dirty="0"/>
          </a:p>
          <a:p>
            <a:r>
              <a:rPr lang="ja-JP" altLang="en-US" dirty="0"/>
              <a:t>病原菌が検出できない場合もある。その場合には症状、状況、下記の検査所見から臨床的に診断する。</a:t>
            </a:r>
            <a:endParaRPr kumimoji="1" lang="en-US" altLang="ja-JP" dirty="0"/>
          </a:p>
          <a:p>
            <a:pPr lvl="1"/>
            <a:r>
              <a:rPr kumimoji="1" lang="ja-JP" altLang="en-US" dirty="0"/>
              <a:t>画像</a:t>
            </a:r>
            <a:endParaRPr kumimoji="1" lang="en-US" altLang="ja-JP" dirty="0"/>
          </a:p>
          <a:p>
            <a:pPr lvl="1"/>
            <a:r>
              <a:rPr lang="ja-JP" altLang="en-US" dirty="0"/>
              <a:t>病理組織</a:t>
            </a:r>
            <a:endParaRPr lang="en-US" altLang="ja-JP" dirty="0"/>
          </a:p>
          <a:p>
            <a:pPr lvl="1"/>
            <a:r>
              <a:rPr kumimoji="1" lang="ja-JP" altLang="en-US" dirty="0"/>
              <a:t>遺伝子検査</a:t>
            </a:r>
            <a:endParaRPr kumimoji="1" lang="en-US" altLang="ja-JP" dirty="0"/>
          </a:p>
          <a:p>
            <a:pPr lvl="1"/>
            <a:r>
              <a:rPr lang="en-US" altLang="ja-JP" dirty="0"/>
              <a:t>IGRA</a:t>
            </a:r>
            <a:endParaRPr kumimoji="1" lang="en-US" altLang="ja-JP" dirty="0"/>
          </a:p>
          <a:p>
            <a:endParaRPr kumimoji="1" lang="ja-JP"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結核を疑った</a:t>
            </a:r>
            <a:r>
              <a:rPr lang="ja-JP" altLang="en-US" dirty="0"/>
              <a:t>場合の検査</a:t>
            </a:r>
            <a:endParaRPr kumimoji="1" lang="ja-JP" altLang="en-US" dirty="0"/>
          </a:p>
        </p:txBody>
      </p:sp>
      <p:sp>
        <p:nvSpPr>
          <p:cNvPr id="3" name="コンテンツ プレースホルダ 2"/>
          <p:cNvSpPr>
            <a:spLocks noGrp="1"/>
          </p:cNvSpPr>
          <p:nvPr>
            <p:ph sz="quarter" idx="1"/>
          </p:nvPr>
        </p:nvSpPr>
        <p:spPr/>
        <p:txBody>
          <a:bodyPr>
            <a:normAutofit/>
          </a:bodyPr>
          <a:lstStyle/>
          <a:p>
            <a:pPr>
              <a:lnSpc>
                <a:spcPct val="150000"/>
              </a:lnSpc>
            </a:pPr>
            <a:r>
              <a:rPr lang="ja-JP" altLang="en-US" sz="4400" dirty="0"/>
              <a:t>画像検査</a:t>
            </a:r>
            <a:r>
              <a:rPr lang="ja-JP" altLang="en-US" sz="4400" dirty="0">
                <a:latin typeface="+mj-ea"/>
                <a:ea typeface="+mj-ea"/>
              </a:rPr>
              <a:t>（</a:t>
            </a:r>
            <a:r>
              <a:rPr lang="en-US" altLang="ja-JP" sz="4400" dirty="0" err="1">
                <a:latin typeface="+mj-ea"/>
                <a:ea typeface="+mj-ea"/>
              </a:rPr>
              <a:t>ChestXp</a:t>
            </a:r>
            <a:r>
              <a:rPr lang="ja-JP" altLang="en-US" sz="4400" dirty="0" err="1">
                <a:latin typeface="+mj-ea"/>
                <a:ea typeface="+mj-ea"/>
              </a:rPr>
              <a:t>、</a:t>
            </a:r>
            <a:r>
              <a:rPr lang="en-US" altLang="ja-JP" sz="4400" dirty="0">
                <a:latin typeface="+mj-ea"/>
                <a:ea typeface="+mj-ea"/>
              </a:rPr>
              <a:t>CT</a:t>
            </a:r>
            <a:r>
              <a:rPr lang="ja-JP" altLang="en-US" sz="4400" dirty="0">
                <a:latin typeface="+mj-ea"/>
                <a:ea typeface="+mj-ea"/>
              </a:rPr>
              <a:t>）</a:t>
            </a:r>
            <a:endParaRPr lang="en-US" altLang="ja-JP" sz="4400" dirty="0">
              <a:latin typeface="+mj-ea"/>
              <a:ea typeface="+mj-ea"/>
            </a:endParaRPr>
          </a:p>
          <a:p>
            <a:pPr>
              <a:lnSpc>
                <a:spcPct val="150000"/>
              </a:lnSpc>
            </a:pPr>
            <a:r>
              <a:rPr kumimoji="1" lang="ja-JP" altLang="en-US" sz="4400" dirty="0"/>
              <a:t>喀痰検査、検体検査</a:t>
            </a:r>
            <a:endParaRPr kumimoji="1" lang="en-US" altLang="ja-JP" sz="4400" dirty="0"/>
          </a:p>
          <a:p>
            <a:pPr>
              <a:lnSpc>
                <a:spcPct val="150000"/>
              </a:lnSpc>
            </a:pPr>
            <a:r>
              <a:rPr lang="ja-JP" altLang="en-US" sz="4400" dirty="0"/>
              <a:t>病理組織検査</a:t>
            </a:r>
            <a:endParaRPr kumimoji="1" lang="en-US" altLang="ja-JP" sz="4400" dirty="0"/>
          </a:p>
          <a:p>
            <a:pPr>
              <a:lnSpc>
                <a:spcPct val="150000"/>
              </a:lnSpc>
            </a:pPr>
            <a:r>
              <a:rPr lang="ja-JP" altLang="en-US" sz="4400" dirty="0"/>
              <a:t>ツ反</a:t>
            </a:r>
            <a:r>
              <a:rPr lang="ja-JP" altLang="en-US" sz="4400" dirty="0">
                <a:latin typeface="+mn-ea"/>
              </a:rPr>
              <a:t>、</a:t>
            </a:r>
            <a:r>
              <a:rPr lang="en-US" altLang="ja-JP" sz="4400" dirty="0">
                <a:latin typeface="+mn-ea"/>
              </a:rPr>
              <a:t>IFN-γ</a:t>
            </a:r>
            <a:r>
              <a:rPr lang="ja-JP" altLang="en-US" sz="4400" dirty="0">
                <a:latin typeface="+mn-ea"/>
              </a:rPr>
              <a:t>　</a:t>
            </a:r>
            <a:r>
              <a:rPr lang="en-US" altLang="ja-JP" sz="4400" dirty="0">
                <a:latin typeface="+mn-ea"/>
              </a:rPr>
              <a:t>release assay</a:t>
            </a:r>
            <a:endParaRPr kumimoji="1" lang="ja-JP" altLang="en-US" sz="4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2955926" y="260350"/>
            <a:ext cx="4699000" cy="838200"/>
          </a:xfrm>
        </p:spPr>
        <p:txBody>
          <a:bodyPr/>
          <a:lstStyle/>
          <a:p>
            <a:r>
              <a:rPr lang="ja-JP" altLang="en-US" sz="4000" b="1">
                <a:solidFill>
                  <a:schemeClr val="tx1"/>
                </a:solidFill>
                <a:latin typeface="Tw Cen MT" charset="0"/>
                <a:ea typeface="ＭＳ Ｐゴシック" charset="0"/>
              </a:rPr>
              <a:t>抗酸菌の検査法</a:t>
            </a:r>
          </a:p>
        </p:txBody>
      </p:sp>
      <p:sp>
        <p:nvSpPr>
          <p:cNvPr id="202755" name="Rectangle 3"/>
          <p:cNvSpPr>
            <a:spLocks noGrp="1" noChangeArrowheads="1"/>
          </p:cNvSpPr>
          <p:nvPr>
            <p:ph sz="quarter" idx="1"/>
          </p:nvPr>
        </p:nvSpPr>
        <p:spPr>
          <a:xfrm>
            <a:off x="1012838" y="1731963"/>
            <a:ext cx="8802689" cy="4876800"/>
          </a:xfrm>
        </p:spPr>
        <p:txBody>
          <a:bodyPr>
            <a:normAutofit fontScale="92500" lnSpcReduction="20000"/>
          </a:bodyPr>
          <a:lstStyle/>
          <a:p>
            <a:pPr>
              <a:buFont typeface="Wingdings" charset="0"/>
              <a:buNone/>
              <a:defRPr/>
            </a:pPr>
            <a:r>
              <a:rPr lang="ja-JP" altLang="en-US" sz="2000" b="1" dirty="0">
                <a:solidFill>
                  <a:srgbClr val="FF0000"/>
                </a:solidFill>
                <a:latin typeface="ＭＳ ゴシック" pitchFamily="49" charset="-128"/>
                <a:ea typeface="ＭＳ ゴシック" pitchFamily="49" charset="-128"/>
              </a:rPr>
              <a:t>塗抹検査</a:t>
            </a:r>
            <a:r>
              <a:rPr lang="ja-JP" altLang="en-US" sz="2000" b="1" dirty="0">
                <a:latin typeface="ＭＳ ゴシック" pitchFamily="49" charset="-128"/>
                <a:ea typeface="ＭＳ ゴシック" pitchFamily="49" charset="-128"/>
              </a:rPr>
              <a:t>：蛍光染色、チールニールセン染色</a:t>
            </a:r>
          </a:p>
          <a:p>
            <a:pPr>
              <a:buFont typeface="Wingdings" charset="0"/>
              <a:buNone/>
              <a:defRPr/>
            </a:pPr>
            <a:r>
              <a:rPr lang="ja-JP" altLang="en-US" sz="2000" b="1" dirty="0">
                <a:solidFill>
                  <a:srgbClr val="FF0000"/>
                </a:solidFill>
                <a:latin typeface="ＭＳ ゴシック" pitchFamily="49" charset="-128"/>
                <a:ea typeface="ＭＳ ゴシック" pitchFamily="49" charset="-128"/>
              </a:rPr>
              <a:t>培養検査</a:t>
            </a: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固形培地：小川培地、</a:t>
            </a:r>
            <a:r>
              <a:rPr lang="en-US" altLang="ja-JP" sz="2000" b="1" dirty="0">
                <a:latin typeface="ＭＳ ゴシック" pitchFamily="49" charset="-128"/>
                <a:ea typeface="ＭＳ ゴシック" pitchFamily="49" charset="-128"/>
              </a:rPr>
              <a:t>7H10</a:t>
            </a:r>
            <a:r>
              <a:rPr lang="ja-JP" altLang="en-US" sz="2000" b="1" dirty="0">
                <a:latin typeface="ＭＳ ゴシック" pitchFamily="49" charset="-128"/>
                <a:ea typeface="ＭＳ ゴシック" pitchFamily="49" charset="-128"/>
              </a:rPr>
              <a:t>など</a:t>
            </a: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液体培地：</a:t>
            </a:r>
            <a:r>
              <a:rPr lang="en-US" altLang="ja-JP" sz="2000" b="1" dirty="0">
                <a:latin typeface="ＭＳ ゴシック" pitchFamily="49" charset="-128"/>
                <a:ea typeface="ＭＳ ゴシック" pitchFamily="49" charset="-128"/>
              </a:rPr>
              <a:t>MGIT</a:t>
            </a:r>
            <a:r>
              <a:rPr lang="ja-JP" altLang="en-US" sz="2000" b="1" dirty="0">
                <a:latin typeface="ＭＳ ゴシック" pitchFamily="49" charset="-128"/>
                <a:ea typeface="ＭＳ ゴシック" pitchFamily="49" charset="-128"/>
              </a:rPr>
              <a:t>：</a:t>
            </a:r>
            <a:r>
              <a:rPr lang="en-US" altLang="ja-JP" sz="2000" b="1" dirty="0" err="1">
                <a:latin typeface="ＭＳ ゴシック" pitchFamily="49" charset="-128"/>
                <a:ea typeface="ＭＳ ゴシック" pitchFamily="49" charset="-128"/>
              </a:rPr>
              <a:t>Bactec</a:t>
            </a:r>
            <a:r>
              <a:rPr lang="en-US" altLang="ja-JP" sz="2000" b="1" dirty="0">
                <a:latin typeface="ＭＳ ゴシック" pitchFamily="49" charset="-128"/>
                <a:ea typeface="ＭＳ ゴシック" pitchFamily="49" charset="-128"/>
              </a:rPr>
              <a:t> MGIT 960</a:t>
            </a:r>
            <a:r>
              <a:rPr lang="ja-JP" altLang="en-US" sz="2000" b="1" dirty="0">
                <a:latin typeface="ＭＳ ゴシック" pitchFamily="49" charset="-128"/>
                <a:ea typeface="ＭＳ ゴシック" pitchFamily="49" charset="-128"/>
              </a:rPr>
              <a:t>システム</a:t>
            </a:r>
            <a:endParaRPr lang="en-US" altLang="ja-JP" sz="2000" b="1" dirty="0">
              <a:latin typeface="ＭＳ ゴシック" pitchFamily="49" charset="-128"/>
              <a:ea typeface="ＭＳ ゴシック" pitchFamily="49" charset="-128"/>
            </a:endParaRPr>
          </a:p>
          <a:p>
            <a:pPr>
              <a:buFont typeface="Wingdings" charset="0"/>
              <a:buNone/>
              <a:defRPr/>
            </a:pPr>
            <a:r>
              <a:rPr lang="ja-JP" altLang="en-US" sz="2000" b="1" dirty="0">
                <a:solidFill>
                  <a:srgbClr val="FF0000"/>
                </a:solidFill>
                <a:latin typeface="ＭＳ ゴシック" pitchFamily="49" charset="-128"/>
                <a:ea typeface="ＭＳ ゴシック" pitchFamily="49" charset="-128"/>
              </a:rPr>
              <a:t>検体からの直接同定法</a:t>
            </a:r>
            <a:endParaRPr lang="en-US" altLang="ja-JP" sz="2000" b="1" dirty="0">
              <a:solidFill>
                <a:srgbClr val="FF0000"/>
              </a:solidFill>
              <a:latin typeface="ＭＳ ゴシック" pitchFamily="49" charset="-128"/>
              <a:ea typeface="ＭＳ ゴシック" pitchFamily="49" charset="-128"/>
            </a:endParaRP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核酸増幅法</a:t>
            </a:r>
            <a:r>
              <a:rPr lang="en-US" altLang="ja-JP" sz="2000" b="1" dirty="0">
                <a:latin typeface="ＭＳ ゴシック" pitchFamily="49" charset="-128"/>
                <a:ea typeface="ＭＳ ゴシック" pitchFamily="49" charset="-128"/>
              </a:rPr>
              <a:t>:</a:t>
            </a:r>
            <a:r>
              <a:rPr lang="ja-JP" altLang="en-US" sz="2000" b="1" dirty="0">
                <a:latin typeface="ＭＳ ゴシック" pitchFamily="49" charset="-128"/>
                <a:ea typeface="ＭＳ ゴシック" pitchFamily="49" charset="-128"/>
              </a:rPr>
              <a:t>アンプリコア</a:t>
            </a:r>
            <a:r>
              <a:rPr lang="en-US" altLang="ja-JP" sz="2000" b="1" dirty="0" err="1">
                <a:latin typeface="ＭＳ ゴシック" pitchFamily="49" charset="-128"/>
                <a:ea typeface="ＭＳ ゴシック" pitchFamily="49" charset="-128"/>
              </a:rPr>
              <a:t>Amplicor</a:t>
            </a:r>
            <a:r>
              <a:rPr lang="ja-JP" altLang="en-US" sz="2000" b="1" dirty="0">
                <a:latin typeface="ＭＳ ゴシック" pitchFamily="49" charset="-128"/>
                <a:ea typeface="ＭＳ ゴシック" pitchFamily="49" charset="-128"/>
              </a:rPr>
              <a:t>、</a:t>
            </a:r>
            <a:r>
              <a:rPr lang="en-US" altLang="ja-JP" sz="2000" b="1" dirty="0">
                <a:latin typeface="ＭＳ ゴシック" pitchFamily="49" charset="-128"/>
                <a:ea typeface="ＭＳ ゴシック" pitchFamily="49" charset="-128"/>
              </a:rPr>
              <a:t>MTD</a:t>
            </a:r>
            <a:r>
              <a:rPr lang="ja-JP" altLang="en-US" sz="2000" b="1" dirty="0">
                <a:latin typeface="ＭＳ ゴシック" pitchFamily="49" charset="-128"/>
                <a:ea typeface="ＭＳ ゴシック" pitchFamily="49" charset="-128"/>
              </a:rPr>
              <a:t>、</a:t>
            </a:r>
            <a:r>
              <a:rPr lang="en-US" altLang="ja-JP" sz="2000" b="1" dirty="0">
                <a:latin typeface="ＭＳ ゴシック" pitchFamily="49" charset="-128"/>
                <a:ea typeface="ＭＳ ゴシック" pitchFamily="49" charset="-128"/>
              </a:rPr>
              <a:t>LCR</a:t>
            </a:r>
            <a:r>
              <a:rPr lang="ja-JP" altLang="en-US" sz="2000" b="1" dirty="0">
                <a:latin typeface="ＭＳ ゴシック" pitchFamily="49" charset="-128"/>
                <a:ea typeface="ＭＳ ゴシック" pitchFamily="49" charset="-128"/>
              </a:rPr>
              <a:t>、</a:t>
            </a:r>
            <a:r>
              <a:rPr lang="en-US" altLang="ja-JP" sz="2000" b="1" dirty="0" err="1">
                <a:latin typeface="ＭＳ ゴシック" pitchFamily="49" charset="-128"/>
                <a:ea typeface="ＭＳ ゴシック" pitchFamily="49" charset="-128"/>
              </a:rPr>
              <a:t>Xpert</a:t>
            </a:r>
            <a:r>
              <a:rPr lang="ja-JP" altLang="en-US" sz="2000" b="1" dirty="0">
                <a:latin typeface="ＭＳ ゴシック" pitchFamily="49" charset="-128"/>
                <a:ea typeface="ＭＳ ゴシック" pitchFamily="49" charset="-128"/>
              </a:rPr>
              <a:t> </a:t>
            </a:r>
            <a:r>
              <a:rPr lang="en-US" altLang="ja-JP" sz="2000" b="1" dirty="0">
                <a:latin typeface="ＭＳ ゴシック" pitchFamily="49" charset="-128"/>
                <a:ea typeface="ＭＳ ゴシック" pitchFamily="49" charset="-128"/>
              </a:rPr>
              <a:t>MTB/RIF</a:t>
            </a:r>
            <a:r>
              <a:rPr lang="ja-JP" altLang="en-US" sz="2000" b="1" dirty="0">
                <a:latin typeface="ＭＳ ゴシック" pitchFamily="49" charset="-128"/>
                <a:ea typeface="ＭＳ ゴシック" pitchFamily="49" charset="-128"/>
              </a:rPr>
              <a:t>　など</a:t>
            </a:r>
          </a:p>
          <a:p>
            <a:pPr>
              <a:buFont typeface="Wingdings" charset="0"/>
              <a:buNone/>
              <a:defRPr/>
            </a:pPr>
            <a:r>
              <a:rPr lang="ja-JP" altLang="en-US" sz="2000" b="1" dirty="0">
                <a:solidFill>
                  <a:srgbClr val="FF0000"/>
                </a:solidFill>
                <a:latin typeface="ＭＳ ゴシック" pitchFamily="49" charset="-128"/>
                <a:ea typeface="ＭＳ ゴシック" pitchFamily="49" charset="-128"/>
              </a:rPr>
              <a:t>同定法</a:t>
            </a: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生化学的同定</a:t>
            </a:r>
            <a:r>
              <a:rPr lang="en-US" altLang="ja-JP" sz="2000" b="1" dirty="0">
                <a:latin typeface="ＭＳ ゴシック" pitchFamily="49" charset="-128"/>
                <a:ea typeface="ＭＳ ゴシック" pitchFamily="49" charset="-128"/>
              </a:rPr>
              <a:t>:</a:t>
            </a:r>
            <a:r>
              <a:rPr lang="ja-JP" altLang="en-US" sz="2000" b="1" dirty="0">
                <a:latin typeface="ＭＳ ゴシック" pitchFamily="49" charset="-128"/>
                <a:ea typeface="ＭＳ ゴシック" pitchFamily="49" charset="-128"/>
              </a:rPr>
              <a:t>ナイアシンテスト</a:t>
            </a:r>
            <a:r>
              <a:rPr lang="en-US" altLang="ja-JP" sz="2000" b="1" dirty="0">
                <a:latin typeface="ＭＳ ゴシック" pitchFamily="49" charset="-128"/>
                <a:ea typeface="ＭＳ ゴシック" pitchFamily="49" charset="-128"/>
              </a:rPr>
              <a:t>Niacin test </a:t>
            </a:r>
            <a:r>
              <a:rPr lang="ja-JP" altLang="en-US" sz="2000" b="1" dirty="0">
                <a:latin typeface="ＭＳ ゴシック" pitchFamily="49" charset="-128"/>
                <a:ea typeface="ＭＳ ゴシック" pitchFamily="49" charset="-128"/>
              </a:rPr>
              <a:t>など</a:t>
            </a:r>
          </a:p>
          <a:p>
            <a:pPr>
              <a:buFont typeface="Wingdings" charset="0"/>
              <a:buNone/>
              <a:defRPr/>
            </a:pPr>
            <a:r>
              <a:rPr lang="en-US" altLang="ja-JP" sz="2000" b="1" dirty="0">
                <a:latin typeface="ＭＳ ゴシック" pitchFamily="49" charset="-128"/>
                <a:ea typeface="ＭＳ ゴシック" pitchFamily="49" charset="-128"/>
              </a:rPr>
              <a:t>	DNA</a:t>
            </a:r>
            <a:r>
              <a:rPr lang="ja-JP" altLang="en-US" sz="2000" b="1" dirty="0">
                <a:latin typeface="ＭＳ ゴシック" pitchFamily="49" charset="-128"/>
                <a:ea typeface="ＭＳ ゴシック" pitchFamily="49" charset="-128"/>
              </a:rPr>
              <a:t>プローブ：</a:t>
            </a:r>
            <a:r>
              <a:rPr lang="ja-JP" altLang="en-US" sz="2000" b="1" dirty="0" err="1">
                <a:latin typeface="ＭＳ ゴシック" pitchFamily="49" charset="-128"/>
                <a:ea typeface="ＭＳ ゴシック" pitchFamily="49" charset="-128"/>
              </a:rPr>
              <a:t>アキュ－プロ－ブ</a:t>
            </a:r>
            <a:r>
              <a:rPr lang="en-US" altLang="ja-JP" sz="2000" b="1" dirty="0" err="1">
                <a:latin typeface="ＭＳ ゴシック" pitchFamily="49" charset="-128"/>
                <a:ea typeface="ＭＳ ゴシック" pitchFamily="49" charset="-128"/>
              </a:rPr>
              <a:t>Acuprobe</a:t>
            </a:r>
            <a:endParaRPr lang="en-US" altLang="ja-JP" sz="2000" b="1" dirty="0">
              <a:latin typeface="ＭＳ ゴシック" pitchFamily="49" charset="-128"/>
              <a:ea typeface="ＭＳ ゴシック" pitchFamily="49" charset="-128"/>
            </a:endParaRP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イムノクロマトグラフィー法：キャピリア</a:t>
            </a:r>
            <a:r>
              <a:rPr lang="en-US" altLang="ja-JP" sz="2000" b="1" dirty="0">
                <a:latin typeface="ＭＳ ゴシック" pitchFamily="49" charset="-128"/>
                <a:ea typeface="ＭＳ ゴシック" pitchFamily="49" charset="-128"/>
              </a:rPr>
              <a:t>TB</a:t>
            </a:r>
          </a:p>
          <a:p>
            <a:pPr>
              <a:buFont typeface="Wingdings" charset="0"/>
              <a:buNone/>
              <a:defRPr/>
            </a:pPr>
            <a:r>
              <a:rPr lang="en-US" altLang="ja-JP" sz="2000" b="1" dirty="0">
                <a:latin typeface="ＭＳ ゴシック" pitchFamily="49" charset="-128"/>
                <a:ea typeface="ＭＳ ゴシック" pitchFamily="49" charset="-128"/>
              </a:rPr>
              <a:t>	DDH</a:t>
            </a:r>
            <a:r>
              <a:rPr lang="ja-JP" altLang="en-US" sz="2000" b="1" dirty="0">
                <a:latin typeface="ＭＳ ゴシック" pitchFamily="49" charset="-128"/>
                <a:ea typeface="ＭＳ ゴシック" pitchFamily="49" charset="-128"/>
              </a:rPr>
              <a:t>法：他の抗酸菌の同定</a:t>
            </a:r>
            <a:endParaRPr lang="en-US" altLang="ja-JP" sz="2000" b="1" dirty="0">
              <a:latin typeface="ＭＳ ゴシック" pitchFamily="49" charset="-128"/>
              <a:ea typeface="ＭＳ ゴシック" pitchFamily="49" charset="-128"/>
            </a:endParaRPr>
          </a:p>
          <a:p>
            <a:pPr>
              <a:buFont typeface="Wingdings" charset="0"/>
              <a:buNone/>
              <a:defRPr/>
            </a:pPr>
            <a:r>
              <a:rPr lang="ja-JP" altLang="en-US" sz="2000" b="1" dirty="0">
                <a:solidFill>
                  <a:srgbClr val="FF0000"/>
                </a:solidFill>
                <a:latin typeface="ＭＳ ゴシック" pitchFamily="49" charset="-128"/>
                <a:ea typeface="ＭＳ ゴシック" pitchFamily="49" charset="-128"/>
              </a:rPr>
              <a:t>薬剤感受性試験</a:t>
            </a: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固形培地（ビットスペクトル</a:t>
            </a:r>
            <a:r>
              <a:rPr lang="en-US" altLang="ja-JP" sz="2000" b="1" dirty="0">
                <a:latin typeface="ＭＳ ゴシック" pitchFamily="49" charset="-128"/>
                <a:ea typeface="ＭＳ ゴシック" pitchFamily="49" charset="-128"/>
              </a:rPr>
              <a:t>SR</a:t>
            </a:r>
            <a:r>
              <a:rPr lang="ja-JP" altLang="en-US" sz="2000" b="1" dirty="0" err="1">
                <a:latin typeface="ＭＳ ゴシック" pitchFamily="49" charset="-128"/>
                <a:ea typeface="ＭＳ ゴシック" pitchFamily="49" charset="-128"/>
              </a:rPr>
              <a:t>、</a:t>
            </a:r>
            <a:r>
              <a:rPr lang="ja-JP" altLang="en-US" sz="2000" b="1" dirty="0">
                <a:latin typeface="ＭＳ ゴシック" pitchFamily="49" charset="-128"/>
                <a:ea typeface="ＭＳ ゴシック" pitchFamily="49" charset="-128"/>
              </a:rPr>
              <a:t>ウェルパック</a:t>
            </a:r>
            <a:r>
              <a:rPr lang="en-US" altLang="ja-JP" sz="2000" b="1" dirty="0">
                <a:latin typeface="ＭＳ ゴシック" pitchFamily="49" charset="-128"/>
                <a:ea typeface="ＭＳ ゴシック" pitchFamily="49" charset="-128"/>
              </a:rPr>
              <a:t>P</a:t>
            </a:r>
            <a:r>
              <a:rPr lang="ja-JP" altLang="en-US" sz="2000" b="1" dirty="0">
                <a:latin typeface="ＭＳ ゴシック" pitchFamily="49" charset="-128"/>
                <a:ea typeface="ＭＳ ゴシック" pitchFamily="49" charset="-128"/>
              </a:rPr>
              <a:t>など）</a:t>
            </a:r>
            <a:endParaRPr lang="en-US" altLang="ja-JP" sz="2000" b="1" dirty="0">
              <a:latin typeface="ＭＳ ゴシック" pitchFamily="49" charset="-128"/>
              <a:ea typeface="ＭＳ ゴシック" pitchFamily="49" charset="-128"/>
            </a:endParaRP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液体培地（ブロスミック</a:t>
            </a:r>
            <a:r>
              <a:rPr lang="en-US" altLang="ja-JP" sz="2000" b="1" dirty="0">
                <a:latin typeface="ＭＳ ゴシック" pitchFamily="49" charset="-128"/>
                <a:ea typeface="ＭＳ ゴシック" pitchFamily="49" charset="-128"/>
              </a:rPr>
              <a:t>MTB</a:t>
            </a:r>
            <a:r>
              <a:rPr lang="ja-JP" altLang="en-US" sz="2000" b="1" dirty="0" err="1">
                <a:latin typeface="ＭＳ ゴシック" pitchFamily="49" charset="-128"/>
                <a:ea typeface="ＭＳ ゴシック" pitchFamily="49" charset="-128"/>
              </a:rPr>
              <a:t>、</a:t>
            </a:r>
            <a:r>
              <a:rPr lang="en-US" altLang="ja-JP" sz="2000" b="1" dirty="0">
                <a:latin typeface="ＭＳ ゴシック" pitchFamily="49" charset="-128"/>
                <a:ea typeface="ＭＳ ゴシック" pitchFamily="49" charset="-128"/>
              </a:rPr>
              <a:t>MGIT</a:t>
            </a:r>
            <a:r>
              <a:rPr lang="ja-JP" altLang="en-US" sz="2000" b="1" dirty="0">
                <a:latin typeface="ＭＳ ゴシック" pitchFamily="49" charset="-128"/>
                <a:ea typeface="ＭＳ ゴシック" pitchFamily="49" charset="-128"/>
              </a:rPr>
              <a:t>抗酸菌システム、</a:t>
            </a:r>
            <a:r>
              <a:rPr lang="en-US" altLang="ja-JP" sz="2000" b="1" dirty="0">
                <a:latin typeface="ＭＳ ゴシック" pitchFamily="49" charset="-128"/>
                <a:ea typeface="ＭＳ ゴシック" pitchFamily="49" charset="-128"/>
              </a:rPr>
              <a:t>BACTEC MGIT</a:t>
            </a:r>
            <a:r>
              <a:rPr lang="ja-JP" altLang="en-US" sz="2000" b="1" dirty="0">
                <a:latin typeface="ＭＳ ゴシック" pitchFamily="49" charset="-128"/>
                <a:ea typeface="ＭＳ ゴシック" pitchFamily="49" charset="-128"/>
              </a:rPr>
              <a:t>）</a:t>
            </a:r>
            <a:endParaRPr lang="en-US" altLang="ja-JP" sz="2000" b="1" dirty="0">
              <a:latin typeface="ＭＳ ゴシック" pitchFamily="49" charset="-128"/>
              <a:ea typeface="ＭＳ ゴシック" pitchFamily="49" charset="-128"/>
            </a:endParaRPr>
          </a:p>
          <a:p>
            <a:pPr>
              <a:buFont typeface="Wingdings" charset="0"/>
              <a:buNone/>
              <a:defRPr/>
            </a:pPr>
            <a:r>
              <a:rPr lang="en-US" altLang="ja-JP" sz="2000" b="1" dirty="0">
                <a:latin typeface="ＭＳ ゴシック" pitchFamily="49" charset="-128"/>
                <a:ea typeface="ＭＳ ゴシック" pitchFamily="49" charset="-128"/>
              </a:rPr>
              <a:t>	</a:t>
            </a:r>
            <a:r>
              <a:rPr lang="ja-JP" altLang="en-US" sz="2000" b="1" dirty="0">
                <a:latin typeface="ＭＳ ゴシック" pitchFamily="49" charset="-128"/>
                <a:ea typeface="ＭＳ ゴシック" pitchFamily="49" charset="-128"/>
              </a:rPr>
              <a:t>耐性遺伝子の検出</a:t>
            </a:r>
            <a:endParaRPr lang="en-US" altLang="ja-JP" sz="2000" b="1" dirty="0">
              <a:latin typeface="ＭＳ ゴシック" pitchFamily="49" charset="-128"/>
              <a:ea typeface="ＭＳ ゴシック" pitchFamily="49" charset="-128"/>
            </a:endParaRPr>
          </a:p>
          <a:p>
            <a:pPr>
              <a:buFont typeface="Wingdings" charset="0"/>
              <a:buNone/>
              <a:defRPr/>
            </a:pPr>
            <a:endParaRPr lang="ja-JP" altLang="en-US" sz="2000" b="1" dirty="0">
              <a:latin typeface="ＭＳ ゴシック" pitchFamily="49" charset="-128"/>
              <a:ea typeface="ＭＳ ゴシック" pitchFamily="49"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400691" y="432030"/>
            <a:ext cx="919085" cy="400110"/>
          </a:xfrm>
          <a:prstGeom prst="rect">
            <a:avLst/>
          </a:prstGeom>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2000" dirty="0">
                <a:solidFill>
                  <a:prstClr val="black"/>
                </a:solidFill>
              </a:rPr>
              <a:t>検　体</a:t>
            </a:r>
          </a:p>
        </p:txBody>
      </p:sp>
      <p:sp>
        <p:nvSpPr>
          <p:cNvPr id="3" name="テキスト ボックス 2"/>
          <p:cNvSpPr txBox="1"/>
          <p:nvPr/>
        </p:nvSpPr>
        <p:spPr>
          <a:xfrm>
            <a:off x="2492852" y="1054760"/>
            <a:ext cx="1907839" cy="400110"/>
          </a:xfrm>
          <a:prstGeom prst="rect">
            <a:avLst/>
          </a:prstGeom>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2000" dirty="0">
                <a:solidFill>
                  <a:prstClr val="black"/>
                </a:solidFill>
              </a:rPr>
              <a:t>塗抹検査</a:t>
            </a:r>
          </a:p>
        </p:txBody>
      </p:sp>
      <p:sp>
        <p:nvSpPr>
          <p:cNvPr id="4" name="テキスト ボックス 3"/>
          <p:cNvSpPr txBox="1"/>
          <p:nvPr/>
        </p:nvSpPr>
        <p:spPr>
          <a:xfrm>
            <a:off x="5502463" y="1054760"/>
            <a:ext cx="1907839" cy="400110"/>
          </a:xfrm>
          <a:prstGeom prst="rect">
            <a:avLst/>
          </a:prstGeom>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2000" dirty="0">
                <a:solidFill>
                  <a:prstClr val="black"/>
                </a:solidFill>
              </a:rPr>
              <a:t>培養検査</a:t>
            </a:r>
          </a:p>
        </p:txBody>
      </p:sp>
      <p:sp>
        <p:nvSpPr>
          <p:cNvPr id="5" name="テキスト ボックス 4"/>
          <p:cNvSpPr txBox="1"/>
          <p:nvPr/>
        </p:nvSpPr>
        <p:spPr>
          <a:xfrm>
            <a:off x="3881234" y="1731364"/>
            <a:ext cx="492443" cy="605294"/>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2000" dirty="0">
                <a:solidFill>
                  <a:prstClr val="black"/>
                </a:solidFill>
              </a:rPr>
              <a:t>陽性</a:t>
            </a:r>
          </a:p>
        </p:txBody>
      </p:sp>
      <p:sp>
        <p:nvSpPr>
          <p:cNvPr id="6" name="テキスト ボックス 5"/>
          <p:cNvSpPr txBox="1"/>
          <p:nvPr/>
        </p:nvSpPr>
        <p:spPr>
          <a:xfrm>
            <a:off x="6917850" y="1731364"/>
            <a:ext cx="492443" cy="605294"/>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2000" dirty="0">
                <a:solidFill>
                  <a:prstClr val="black"/>
                </a:solidFill>
              </a:rPr>
              <a:t>陽性</a:t>
            </a:r>
          </a:p>
        </p:txBody>
      </p:sp>
      <p:sp>
        <p:nvSpPr>
          <p:cNvPr id="7" name="テキスト ボックス 6"/>
          <p:cNvSpPr txBox="1"/>
          <p:nvPr/>
        </p:nvSpPr>
        <p:spPr>
          <a:xfrm>
            <a:off x="2492770" y="1731364"/>
            <a:ext cx="492443" cy="605294"/>
          </a:xfrm>
          <a:prstGeom prst="rect">
            <a:avLst/>
          </a:prstGeom>
        </p:spPr>
        <p:style>
          <a:lnRef idx="2">
            <a:schemeClr val="accent1"/>
          </a:lnRef>
          <a:fillRef idx="1">
            <a:schemeClr val="lt1"/>
          </a:fillRef>
          <a:effectRef idx="0">
            <a:schemeClr val="accent1"/>
          </a:effectRef>
          <a:fontRef idx="minor">
            <a:schemeClr val="dk1"/>
          </a:fontRef>
        </p:style>
        <p:txBody>
          <a:bodyPr vert="eaVert" wrap="none" rtlCol="0">
            <a:spAutoFit/>
          </a:bodyPr>
          <a:lstStyle/>
          <a:p>
            <a:r>
              <a:rPr lang="ja-JP" altLang="en-US" sz="2000" dirty="0">
                <a:solidFill>
                  <a:prstClr val="black"/>
                </a:solidFill>
              </a:rPr>
              <a:t>陰性</a:t>
            </a:r>
          </a:p>
        </p:txBody>
      </p:sp>
      <p:cxnSp>
        <p:nvCxnSpPr>
          <p:cNvPr id="9" name="直線矢印コネクタ 8"/>
          <p:cNvCxnSpPr/>
          <p:nvPr/>
        </p:nvCxnSpPr>
        <p:spPr>
          <a:xfrm rot="10800000" flipV="1">
            <a:off x="3712659" y="616670"/>
            <a:ext cx="531216" cy="325638"/>
          </a:xfrm>
          <a:prstGeom prst="straightConnector1">
            <a:avLst/>
          </a:prstGeom>
          <a:ln w="38100">
            <a:solidFill>
              <a:schemeClr val="accent1"/>
            </a:solidFill>
            <a:tailEnd type="arrow"/>
          </a:ln>
        </p:spPr>
        <p:style>
          <a:lnRef idx="1">
            <a:schemeClr val="accent5"/>
          </a:lnRef>
          <a:fillRef idx="0">
            <a:schemeClr val="accent5"/>
          </a:fillRef>
          <a:effectRef idx="0">
            <a:schemeClr val="accent5"/>
          </a:effectRef>
          <a:fontRef idx="minor">
            <a:schemeClr val="tx1"/>
          </a:fontRef>
        </p:style>
      </p:cxnSp>
      <p:cxnSp>
        <p:nvCxnSpPr>
          <p:cNvPr id="10" name="直線矢印コネクタ 9"/>
          <p:cNvCxnSpPr/>
          <p:nvPr/>
        </p:nvCxnSpPr>
        <p:spPr>
          <a:xfrm>
            <a:off x="5502460" y="616670"/>
            <a:ext cx="626778" cy="325638"/>
          </a:xfrm>
          <a:prstGeom prst="straightConnector1">
            <a:avLst/>
          </a:prstGeom>
          <a:ln w="38100">
            <a:solidFill>
              <a:schemeClr val="accent1"/>
            </a:solidFill>
            <a:tailEnd type="arrow"/>
          </a:ln>
        </p:spPr>
        <p:style>
          <a:lnRef idx="1">
            <a:schemeClr val="accent5"/>
          </a:lnRef>
          <a:fillRef idx="0">
            <a:schemeClr val="accent5"/>
          </a:fillRef>
          <a:effectRef idx="0">
            <a:schemeClr val="accent5"/>
          </a:effectRef>
          <a:fontRef idx="minor">
            <a:schemeClr val="tx1"/>
          </a:fontRef>
        </p:style>
      </p:cxnSp>
      <p:sp>
        <p:nvSpPr>
          <p:cNvPr id="12" name="テキスト ボックス 11"/>
          <p:cNvSpPr txBox="1"/>
          <p:nvPr/>
        </p:nvSpPr>
        <p:spPr>
          <a:xfrm>
            <a:off x="5529382" y="1731364"/>
            <a:ext cx="492443" cy="605294"/>
          </a:xfrm>
          <a:prstGeom prst="rect">
            <a:avLst/>
          </a:prstGeom>
        </p:spPr>
        <p:style>
          <a:lnRef idx="2">
            <a:schemeClr val="accent1"/>
          </a:lnRef>
          <a:fillRef idx="1">
            <a:schemeClr val="lt1"/>
          </a:fillRef>
          <a:effectRef idx="0">
            <a:schemeClr val="accent1"/>
          </a:effectRef>
          <a:fontRef idx="minor">
            <a:schemeClr val="dk1"/>
          </a:fontRef>
        </p:style>
        <p:txBody>
          <a:bodyPr vert="eaVert" wrap="none" rtlCol="0">
            <a:spAutoFit/>
          </a:bodyPr>
          <a:lstStyle/>
          <a:p>
            <a:r>
              <a:rPr lang="ja-JP" altLang="en-US" sz="2000" dirty="0">
                <a:solidFill>
                  <a:prstClr val="black"/>
                </a:solidFill>
              </a:rPr>
              <a:t>陰性</a:t>
            </a:r>
          </a:p>
        </p:txBody>
      </p:sp>
      <p:cxnSp>
        <p:nvCxnSpPr>
          <p:cNvPr id="14" name="直線コネクタ 13"/>
          <p:cNvCxnSpPr/>
          <p:nvPr/>
        </p:nvCxnSpPr>
        <p:spPr>
          <a:xfrm rot="5400000">
            <a:off x="3960337" y="1577715"/>
            <a:ext cx="30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2628086" y="1577715"/>
            <a:ext cx="3072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133083" y="2703040"/>
            <a:ext cx="1907839" cy="400110"/>
          </a:xfrm>
          <a:prstGeom prst="rect">
            <a:avLst/>
          </a:prstGeom>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2000" dirty="0">
                <a:solidFill>
                  <a:prstClr val="black"/>
                </a:solidFill>
                <a:latin typeface="HGPｺﾞｼｯｸE"/>
              </a:rPr>
              <a:t>TB</a:t>
            </a:r>
            <a:r>
              <a:rPr lang="ja-JP" altLang="en-US" sz="2000" dirty="0">
                <a:solidFill>
                  <a:prstClr val="black"/>
                </a:solidFill>
              </a:rPr>
              <a:t>核酸増幅法</a:t>
            </a:r>
          </a:p>
        </p:txBody>
      </p:sp>
      <p:sp>
        <p:nvSpPr>
          <p:cNvPr id="21" name="テキスト ボックス 20"/>
          <p:cNvSpPr txBox="1"/>
          <p:nvPr/>
        </p:nvSpPr>
        <p:spPr>
          <a:xfrm>
            <a:off x="4521465" y="3379644"/>
            <a:ext cx="492443" cy="605294"/>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2000" dirty="0">
                <a:solidFill>
                  <a:prstClr val="black"/>
                </a:solidFill>
              </a:rPr>
              <a:t>陽性</a:t>
            </a:r>
          </a:p>
        </p:txBody>
      </p:sp>
      <p:sp>
        <p:nvSpPr>
          <p:cNvPr id="24" name="テキスト ボックス 23"/>
          <p:cNvSpPr txBox="1"/>
          <p:nvPr/>
        </p:nvSpPr>
        <p:spPr>
          <a:xfrm>
            <a:off x="3166214" y="3379644"/>
            <a:ext cx="492443" cy="605294"/>
          </a:xfrm>
          <a:prstGeom prst="rect">
            <a:avLst/>
          </a:prstGeom>
        </p:spPr>
        <p:style>
          <a:lnRef idx="2">
            <a:schemeClr val="accent1"/>
          </a:lnRef>
          <a:fillRef idx="1">
            <a:schemeClr val="lt1"/>
          </a:fillRef>
          <a:effectRef idx="0">
            <a:schemeClr val="accent1"/>
          </a:effectRef>
          <a:fontRef idx="minor">
            <a:schemeClr val="dk1"/>
          </a:fontRef>
        </p:style>
        <p:txBody>
          <a:bodyPr vert="eaVert" wrap="none" rtlCol="0">
            <a:spAutoFit/>
          </a:bodyPr>
          <a:lstStyle/>
          <a:p>
            <a:r>
              <a:rPr lang="ja-JP" altLang="en-US" sz="2000" dirty="0">
                <a:solidFill>
                  <a:prstClr val="black"/>
                </a:solidFill>
              </a:rPr>
              <a:t>陰性</a:t>
            </a:r>
          </a:p>
        </p:txBody>
      </p:sp>
      <p:sp>
        <p:nvSpPr>
          <p:cNvPr id="27" name="テキスト ボックス 26"/>
          <p:cNvSpPr txBox="1"/>
          <p:nvPr/>
        </p:nvSpPr>
        <p:spPr>
          <a:xfrm>
            <a:off x="4363667" y="4351319"/>
            <a:ext cx="724343" cy="400110"/>
          </a:xfrm>
          <a:prstGeom prst="rect">
            <a:avLst/>
          </a:prstGeom>
          <a:solidFill>
            <a:srgbClr val="FFC000"/>
          </a:solidFill>
          <a:scene3d>
            <a:camera prst="orthographicFront"/>
            <a:lightRig rig="threePt" dir="t"/>
          </a:scene3d>
          <a:sp3d>
            <a:bevelT/>
          </a:sp3d>
        </p:spPr>
        <p:txBody>
          <a:bodyPr wrap="none" rtlCol="0">
            <a:spAutoFit/>
          </a:bodyPr>
          <a:lstStyle/>
          <a:p>
            <a:r>
              <a:rPr lang="ja-JP" altLang="en-US" sz="2000" dirty="0">
                <a:ln w="18415" cmpd="sng">
                  <a:solidFill>
                    <a:srgbClr val="FFFFFF"/>
                  </a:solidFill>
                  <a:prstDash val="solid"/>
                </a:ln>
                <a:solidFill>
                  <a:prstClr val="black"/>
                </a:solidFill>
                <a:effectLst>
                  <a:outerShdw blurRad="63500" dir="3600000" algn="tl" rotWithShape="0">
                    <a:srgbClr val="000000">
                      <a:alpha val="70000"/>
                    </a:srgbClr>
                  </a:outerShdw>
                </a:effectLst>
              </a:rPr>
              <a:t>結核</a:t>
            </a:r>
          </a:p>
        </p:txBody>
      </p:sp>
      <p:cxnSp>
        <p:nvCxnSpPr>
          <p:cNvPr id="29" name="直線矢印コネクタ 28"/>
          <p:cNvCxnSpPr>
            <a:endCxn id="20" idx="0"/>
          </p:cNvCxnSpPr>
          <p:nvPr/>
        </p:nvCxnSpPr>
        <p:spPr>
          <a:xfrm>
            <a:off x="4087002" y="2285393"/>
            <a:ext cx="1" cy="41765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rot="16200000" flipH="1">
            <a:off x="4518404" y="4142469"/>
            <a:ext cx="417651" cy="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rot="16200000" flipH="1">
            <a:off x="6932254" y="2494219"/>
            <a:ext cx="417651" cy="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rot="16200000" flipH="1">
            <a:off x="3219368" y="4142469"/>
            <a:ext cx="417651" cy="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773826" y="4351319"/>
            <a:ext cx="2053487" cy="400110"/>
          </a:xfrm>
          <a:prstGeom prst="rect">
            <a:avLst/>
          </a:prstGeom>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2000" dirty="0">
                <a:solidFill>
                  <a:prstClr val="black"/>
                </a:solidFill>
                <a:latin typeface="HGPｺﾞｼｯｸE"/>
              </a:rPr>
              <a:t>PCR-MAC</a:t>
            </a:r>
            <a:endParaRPr lang="ja-JP" altLang="en-US" sz="2000" dirty="0">
              <a:solidFill>
                <a:prstClr val="black"/>
              </a:solidFill>
              <a:latin typeface="HGPｺﾞｼｯｸE"/>
            </a:endParaRPr>
          </a:p>
        </p:txBody>
      </p:sp>
      <p:sp>
        <p:nvSpPr>
          <p:cNvPr id="38" name="テキスト ボックス 37"/>
          <p:cNvSpPr txBox="1"/>
          <p:nvPr/>
        </p:nvSpPr>
        <p:spPr>
          <a:xfrm>
            <a:off x="3189214" y="5027923"/>
            <a:ext cx="492443" cy="605294"/>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2000" dirty="0">
                <a:solidFill>
                  <a:prstClr val="black"/>
                </a:solidFill>
              </a:rPr>
              <a:t>陽性</a:t>
            </a:r>
          </a:p>
        </p:txBody>
      </p:sp>
      <p:sp>
        <p:nvSpPr>
          <p:cNvPr id="40" name="テキスト ボックス 39"/>
          <p:cNvSpPr txBox="1"/>
          <p:nvPr/>
        </p:nvSpPr>
        <p:spPr>
          <a:xfrm>
            <a:off x="1833963" y="5027923"/>
            <a:ext cx="492443" cy="605294"/>
          </a:xfrm>
          <a:prstGeom prst="rect">
            <a:avLst/>
          </a:prstGeom>
        </p:spPr>
        <p:style>
          <a:lnRef idx="2">
            <a:schemeClr val="accent1"/>
          </a:lnRef>
          <a:fillRef idx="1">
            <a:schemeClr val="lt1"/>
          </a:fillRef>
          <a:effectRef idx="0">
            <a:schemeClr val="accent1"/>
          </a:effectRef>
          <a:fontRef idx="minor">
            <a:schemeClr val="dk1"/>
          </a:fontRef>
        </p:style>
        <p:txBody>
          <a:bodyPr vert="eaVert" wrap="none" rtlCol="0">
            <a:spAutoFit/>
          </a:bodyPr>
          <a:lstStyle/>
          <a:p>
            <a:r>
              <a:rPr lang="ja-JP" altLang="en-US" sz="2000" dirty="0">
                <a:solidFill>
                  <a:prstClr val="black"/>
                </a:solidFill>
              </a:rPr>
              <a:t>陰性</a:t>
            </a:r>
          </a:p>
        </p:txBody>
      </p:sp>
      <p:cxnSp>
        <p:nvCxnSpPr>
          <p:cNvPr id="42" name="直線矢印コネクタ 41"/>
          <p:cNvCxnSpPr/>
          <p:nvPr/>
        </p:nvCxnSpPr>
        <p:spPr>
          <a:xfrm rot="16200000" flipH="1">
            <a:off x="3186153" y="5790777"/>
            <a:ext cx="417651" cy="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rot="16200000" flipH="1">
            <a:off x="1887117" y="5790777"/>
            <a:ext cx="417651" cy="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3029600" y="5999598"/>
            <a:ext cx="726423" cy="400110"/>
          </a:xfrm>
          <a:prstGeom prst="rect">
            <a:avLst/>
          </a:prstGeom>
          <a:solidFill>
            <a:schemeClr val="accent1"/>
          </a:solidFill>
          <a:scene3d>
            <a:camera prst="orthographicFront"/>
            <a:lightRig rig="threePt" dir="t"/>
          </a:scene3d>
          <a:sp3d>
            <a:bevelT/>
          </a:sp3d>
        </p:spPr>
        <p:txBody>
          <a:bodyPr wrap="none" rtlCol="0">
            <a:spAutoFit/>
          </a:bodyPr>
          <a:lstStyle/>
          <a:p>
            <a:r>
              <a:rPr lang="en-US" altLang="ja-JP"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MAC</a:t>
            </a:r>
            <a:endParaRPr lang="ja-JP" altLang="en-US"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endParaRPr>
          </a:p>
        </p:txBody>
      </p:sp>
      <p:sp>
        <p:nvSpPr>
          <p:cNvPr id="52" name="テキスト ボックス 51"/>
          <p:cNvSpPr txBox="1"/>
          <p:nvPr/>
        </p:nvSpPr>
        <p:spPr>
          <a:xfrm>
            <a:off x="649891" y="5999598"/>
            <a:ext cx="2014245" cy="400110"/>
          </a:xfrm>
          <a:prstGeom prst="rect">
            <a:avLst/>
          </a:prstGeom>
          <a:solidFill>
            <a:schemeClr val="accent1"/>
          </a:solidFill>
          <a:scene3d>
            <a:camera prst="orthographicFront"/>
            <a:lightRig rig="threePt" dir="t"/>
          </a:scene3d>
          <a:sp3d>
            <a:bevelT/>
          </a:sp3d>
        </p:spPr>
        <p:txBody>
          <a:bodyPr wrap="none" rtlCol="0">
            <a:spAutoFit/>
          </a:bodyPr>
          <a:lstStyle/>
          <a:p>
            <a:r>
              <a:rPr lang="en-US" altLang="ja-JP"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MAC</a:t>
            </a:r>
            <a:r>
              <a:rPr lang="ja-JP" altLang="en-US"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以外の</a:t>
            </a:r>
            <a:r>
              <a:rPr lang="en-US" altLang="ja-JP"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NTM</a:t>
            </a:r>
          </a:p>
        </p:txBody>
      </p:sp>
      <p:cxnSp>
        <p:nvCxnSpPr>
          <p:cNvPr id="55" name="直線コネクタ 54"/>
          <p:cNvCxnSpPr/>
          <p:nvPr/>
        </p:nvCxnSpPr>
        <p:spPr>
          <a:xfrm rot="5400000">
            <a:off x="6987413" y="1577715"/>
            <a:ext cx="30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rot="5400000">
            <a:off x="5655163" y="1577715"/>
            <a:ext cx="3072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4600567" y="3225995"/>
            <a:ext cx="30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5400000">
            <a:off x="3268316" y="3225995"/>
            <a:ext cx="3072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rot="5400000">
            <a:off x="3274530" y="4874274"/>
            <a:ext cx="30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rot="5400000">
            <a:off x="1942279" y="4874274"/>
            <a:ext cx="3072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6094540" y="2703040"/>
            <a:ext cx="2093049" cy="400110"/>
          </a:xfrm>
          <a:prstGeom prst="rect">
            <a:avLst/>
          </a:prstGeom>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2000" dirty="0">
                <a:solidFill>
                  <a:prstClr val="black"/>
                </a:solidFill>
              </a:rPr>
              <a:t>結核菌同定検査</a:t>
            </a:r>
          </a:p>
        </p:txBody>
      </p:sp>
      <p:sp>
        <p:nvSpPr>
          <p:cNvPr id="62" name="テキスト ボックス 61"/>
          <p:cNvSpPr txBox="1"/>
          <p:nvPr/>
        </p:nvSpPr>
        <p:spPr>
          <a:xfrm>
            <a:off x="7602542" y="3379644"/>
            <a:ext cx="492443" cy="605294"/>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2000" dirty="0">
                <a:solidFill>
                  <a:prstClr val="black"/>
                </a:solidFill>
              </a:rPr>
              <a:t>陽性</a:t>
            </a:r>
          </a:p>
        </p:txBody>
      </p:sp>
      <p:sp>
        <p:nvSpPr>
          <p:cNvPr id="63" name="テキスト ボックス 62"/>
          <p:cNvSpPr txBox="1"/>
          <p:nvPr/>
        </p:nvSpPr>
        <p:spPr>
          <a:xfrm>
            <a:off x="6247295" y="3379644"/>
            <a:ext cx="492443" cy="605294"/>
          </a:xfrm>
          <a:prstGeom prst="rect">
            <a:avLst/>
          </a:prstGeom>
        </p:spPr>
        <p:style>
          <a:lnRef idx="2">
            <a:schemeClr val="accent1"/>
          </a:lnRef>
          <a:fillRef idx="1">
            <a:schemeClr val="lt1"/>
          </a:fillRef>
          <a:effectRef idx="0">
            <a:schemeClr val="accent1"/>
          </a:effectRef>
          <a:fontRef idx="minor">
            <a:schemeClr val="dk1"/>
          </a:fontRef>
        </p:style>
        <p:txBody>
          <a:bodyPr vert="eaVert" wrap="none" rtlCol="0">
            <a:spAutoFit/>
          </a:bodyPr>
          <a:lstStyle/>
          <a:p>
            <a:r>
              <a:rPr lang="ja-JP" altLang="en-US" sz="2000" dirty="0">
                <a:solidFill>
                  <a:prstClr val="black"/>
                </a:solidFill>
              </a:rPr>
              <a:t>陰性</a:t>
            </a:r>
          </a:p>
        </p:txBody>
      </p:sp>
      <p:cxnSp>
        <p:nvCxnSpPr>
          <p:cNvPr id="64" name="直線矢印コネクタ 63"/>
          <p:cNvCxnSpPr/>
          <p:nvPr/>
        </p:nvCxnSpPr>
        <p:spPr>
          <a:xfrm rot="16200000" flipH="1">
            <a:off x="7599484" y="4142469"/>
            <a:ext cx="417651" cy="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rot="16200000" flipH="1">
            <a:off x="6300448" y="4142469"/>
            <a:ext cx="417651" cy="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rot="5400000">
            <a:off x="7681646" y="3225995"/>
            <a:ext cx="30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5400000">
            <a:off x="6349395" y="3225995"/>
            <a:ext cx="3072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7689157" y="4351319"/>
            <a:ext cx="724343" cy="400110"/>
          </a:xfrm>
          <a:prstGeom prst="rect">
            <a:avLst/>
          </a:prstGeom>
          <a:solidFill>
            <a:srgbClr val="FFC000"/>
          </a:solidFill>
          <a:scene3d>
            <a:camera prst="orthographicFront"/>
            <a:lightRig rig="threePt" dir="t"/>
          </a:scene3d>
          <a:sp3d>
            <a:bevelT/>
          </a:sp3d>
        </p:spPr>
        <p:txBody>
          <a:bodyPr wrap="none" rtlCol="0">
            <a:spAutoFit/>
          </a:bodyPr>
          <a:lstStyle/>
          <a:p>
            <a:r>
              <a:rPr lang="ja-JP" altLang="en-US" sz="2000" dirty="0">
                <a:ln w="18415" cmpd="sng">
                  <a:solidFill>
                    <a:srgbClr val="FFFFFF"/>
                  </a:solidFill>
                  <a:prstDash val="solid"/>
                </a:ln>
                <a:solidFill>
                  <a:prstClr val="black"/>
                </a:solidFill>
                <a:effectLst>
                  <a:outerShdw blurRad="63500" dir="3600000" algn="tl" rotWithShape="0">
                    <a:srgbClr val="000000">
                      <a:alpha val="70000"/>
                    </a:srgbClr>
                  </a:outerShdw>
                </a:effectLst>
              </a:rPr>
              <a:t>結核</a:t>
            </a:r>
          </a:p>
        </p:txBody>
      </p:sp>
      <p:sp>
        <p:nvSpPr>
          <p:cNvPr id="70" name="テキスト ボックス 69"/>
          <p:cNvSpPr txBox="1"/>
          <p:nvPr/>
        </p:nvSpPr>
        <p:spPr>
          <a:xfrm>
            <a:off x="5355929" y="4351319"/>
            <a:ext cx="2063763" cy="400110"/>
          </a:xfrm>
          <a:prstGeom prst="rect">
            <a:avLst/>
          </a:prstGeom>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2000" dirty="0">
                <a:solidFill>
                  <a:prstClr val="black"/>
                </a:solidFill>
                <a:latin typeface="HGPｺﾞｼｯｸE"/>
              </a:rPr>
              <a:t>MAC-DNA probe</a:t>
            </a:r>
          </a:p>
        </p:txBody>
      </p:sp>
      <p:sp>
        <p:nvSpPr>
          <p:cNvPr id="71" name="テキスト ボックス 70"/>
          <p:cNvSpPr txBox="1"/>
          <p:nvPr/>
        </p:nvSpPr>
        <p:spPr>
          <a:xfrm>
            <a:off x="6771328" y="5027923"/>
            <a:ext cx="492443" cy="605294"/>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2000" dirty="0">
                <a:solidFill>
                  <a:prstClr val="black"/>
                </a:solidFill>
              </a:rPr>
              <a:t>陽性</a:t>
            </a:r>
          </a:p>
        </p:txBody>
      </p:sp>
      <p:sp>
        <p:nvSpPr>
          <p:cNvPr id="72" name="テキスト ボックス 71"/>
          <p:cNvSpPr txBox="1"/>
          <p:nvPr/>
        </p:nvSpPr>
        <p:spPr>
          <a:xfrm>
            <a:off x="5416076" y="5027923"/>
            <a:ext cx="492443" cy="605294"/>
          </a:xfrm>
          <a:prstGeom prst="rect">
            <a:avLst/>
          </a:prstGeom>
        </p:spPr>
        <p:style>
          <a:lnRef idx="2">
            <a:schemeClr val="accent1"/>
          </a:lnRef>
          <a:fillRef idx="1">
            <a:schemeClr val="lt1"/>
          </a:fillRef>
          <a:effectRef idx="0">
            <a:schemeClr val="accent1"/>
          </a:effectRef>
          <a:fontRef idx="minor">
            <a:schemeClr val="dk1"/>
          </a:fontRef>
        </p:style>
        <p:txBody>
          <a:bodyPr vert="eaVert" wrap="none" rtlCol="0">
            <a:spAutoFit/>
          </a:bodyPr>
          <a:lstStyle/>
          <a:p>
            <a:r>
              <a:rPr lang="ja-JP" altLang="en-US" sz="2000" dirty="0">
                <a:solidFill>
                  <a:prstClr val="black"/>
                </a:solidFill>
              </a:rPr>
              <a:t>陰性</a:t>
            </a:r>
          </a:p>
        </p:txBody>
      </p:sp>
      <p:cxnSp>
        <p:nvCxnSpPr>
          <p:cNvPr id="73" name="直線矢印コネクタ 72"/>
          <p:cNvCxnSpPr/>
          <p:nvPr/>
        </p:nvCxnSpPr>
        <p:spPr>
          <a:xfrm rot="16200000" flipH="1">
            <a:off x="6768266" y="5790777"/>
            <a:ext cx="417651" cy="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rot="16200000" flipH="1">
            <a:off x="5469231" y="5790777"/>
            <a:ext cx="417651" cy="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6583813" y="5999598"/>
            <a:ext cx="726423" cy="400110"/>
          </a:xfrm>
          <a:prstGeom prst="rect">
            <a:avLst/>
          </a:prstGeom>
          <a:solidFill>
            <a:schemeClr val="accent1"/>
          </a:solidFill>
          <a:scene3d>
            <a:camera prst="orthographicFront"/>
            <a:lightRig rig="threePt" dir="t"/>
          </a:scene3d>
          <a:sp3d>
            <a:bevelT/>
          </a:sp3d>
        </p:spPr>
        <p:txBody>
          <a:bodyPr wrap="none" rtlCol="0">
            <a:spAutoFit/>
          </a:bodyPr>
          <a:lstStyle/>
          <a:p>
            <a:r>
              <a:rPr lang="en-US" altLang="ja-JP"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MAC</a:t>
            </a:r>
            <a:endParaRPr lang="ja-JP" altLang="en-US"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endParaRPr>
          </a:p>
        </p:txBody>
      </p:sp>
      <p:sp>
        <p:nvSpPr>
          <p:cNvPr id="76" name="テキスト ボックス 75"/>
          <p:cNvSpPr txBox="1"/>
          <p:nvPr/>
        </p:nvSpPr>
        <p:spPr>
          <a:xfrm>
            <a:off x="4387924" y="5999598"/>
            <a:ext cx="2014245" cy="400110"/>
          </a:xfrm>
          <a:prstGeom prst="rect">
            <a:avLst/>
          </a:prstGeom>
          <a:solidFill>
            <a:schemeClr val="accent1"/>
          </a:solidFill>
          <a:scene3d>
            <a:camera prst="orthographicFront"/>
            <a:lightRig rig="threePt" dir="t"/>
          </a:scene3d>
          <a:sp3d>
            <a:bevelT/>
          </a:sp3d>
        </p:spPr>
        <p:txBody>
          <a:bodyPr wrap="none" rtlCol="0">
            <a:spAutoFit/>
          </a:bodyPr>
          <a:lstStyle/>
          <a:p>
            <a:r>
              <a:rPr lang="en-US" altLang="ja-JP"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MAC</a:t>
            </a:r>
            <a:r>
              <a:rPr lang="ja-JP" altLang="en-US"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以外の</a:t>
            </a:r>
            <a:r>
              <a:rPr lang="en-US" altLang="ja-JP" sz="2000" dirty="0">
                <a:ln w="18415" cmpd="sng">
                  <a:solidFill>
                    <a:srgbClr val="FFFFFF"/>
                  </a:solidFill>
                  <a:prstDash val="solid"/>
                </a:ln>
                <a:solidFill>
                  <a:prstClr val="black"/>
                </a:solidFill>
                <a:effectLst>
                  <a:outerShdw blurRad="63500" dir="3600000" algn="tl" rotWithShape="0">
                    <a:srgbClr val="000000">
                      <a:alpha val="70000"/>
                    </a:srgbClr>
                  </a:outerShdw>
                </a:effectLst>
                <a:latin typeface="HGPｺﾞｼｯｸE"/>
              </a:rPr>
              <a:t>NTM</a:t>
            </a:r>
          </a:p>
        </p:txBody>
      </p:sp>
      <p:cxnSp>
        <p:nvCxnSpPr>
          <p:cNvPr id="77" name="直線コネクタ 76"/>
          <p:cNvCxnSpPr/>
          <p:nvPr/>
        </p:nvCxnSpPr>
        <p:spPr>
          <a:xfrm rot="5400000">
            <a:off x="6856643" y="4874274"/>
            <a:ext cx="30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rot="5400000">
            <a:off x="5524393" y="4874274"/>
            <a:ext cx="307298"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2520" y="531540"/>
            <a:ext cx="9274959" cy="685800"/>
          </a:xfrm>
        </p:spPr>
        <p:txBody>
          <a:bodyPr>
            <a:noAutofit/>
          </a:bodyPr>
          <a:lstStyle/>
          <a:p>
            <a:r>
              <a:rPr lang="ja-JP" altLang="en-US" sz="3200" b="1" dirty="0">
                <a:effectLst>
                  <a:outerShdw blurRad="38100" dist="38100" dir="2700000" algn="tl">
                    <a:srgbClr val="000000">
                      <a:alpha val="43137"/>
                    </a:srgbClr>
                  </a:outerShdw>
                </a:effectLst>
              </a:rPr>
              <a:t>小川法、</a:t>
            </a:r>
            <a:r>
              <a:rPr lang="en-US" altLang="ja-JP" sz="3200" b="1" dirty="0">
                <a:effectLst>
                  <a:outerShdw blurRad="38100" dist="38100" dir="2700000" algn="tl">
                    <a:srgbClr val="000000">
                      <a:alpha val="43137"/>
                    </a:srgbClr>
                  </a:outerShdw>
                </a:effectLst>
              </a:rPr>
              <a:t>MGIT</a:t>
            </a:r>
            <a:r>
              <a:rPr lang="ja-JP" altLang="en-US" sz="3200" b="1" dirty="0">
                <a:effectLst>
                  <a:outerShdw blurRad="38100" dist="38100" dir="2700000" algn="tl">
                    <a:srgbClr val="000000">
                      <a:alpha val="43137"/>
                    </a:srgbClr>
                  </a:outerShdw>
                </a:effectLst>
              </a:rPr>
              <a:t>法、</a:t>
            </a:r>
            <a:r>
              <a:rPr lang="en-US" altLang="ja-JP" sz="3200" b="1" dirty="0">
                <a:effectLst>
                  <a:outerShdw blurRad="38100" dist="38100" dir="2700000" algn="tl">
                    <a:srgbClr val="000000">
                      <a:alpha val="43137"/>
                    </a:srgbClr>
                  </a:outerShdw>
                </a:effectLst>
              </a:rPr>
              <a:t>PCR</a:t>
            </a:r>
            <a:r>
              <a:rPr lang="ja-JP" altLang="en-US" sz="3200" b="1" dirty="0">
                <a:effectLst>
                  <a:outerShdw blurRad="38100" dist="38100" dir="2700000" algn="tl">
                    <a:srgbClr val="000000">
                      <a:alpha val="43137"/>
                    </a:srgbClr>
                  </a:outerShdw>
                </a:effectLst>
              </a:rPr>
              <a:t>法の検出率の比較</a:t>
            </a:r>
          </a:p>
        </p:txBody>
      </p:sp>
      <p:grpSp>
        <p:nvGrpSpPr>
          <p:cNvPr id="2" name="Group 3"/>
          <p:cNvGrpSpPr>
            <a:grpSpLocks/>
          </p:cNvGrpSpPr>
          <p:nvPr/>
        </p:nvGrpSpPr>
        <p:grpSpPr bwMode="auto">
          <a:xfrm>
            <a:off x="1543050" y="1676408"/>
            <a:ext cx="7372350" cy="4418013"/>
            <a:chOff x="576" y="1248"/>
            <a:chExt cx="4896" cy="2591"/>
          </a:xfrm>
        </p:grpSpPr>
        <p:graphicFrame>
          <p:nvGraphicFramePr>
            <p:cNvPr id="118788" name="Object 4"/>
            <p:cNvGraphicFramePr>
              <a:graphicFrameLocks noChangeAspect="1"/>
            </p:cNvGraphicFramePr>
            <p:nvPr/>
          </p:nvGraphicFramePr>
          <p:xfrm>
            <a:off x="576" y="1248"/>
            <a:ext cx="4896" cy="2591"/>
          </p:xfrm>
          <a:graphic>
            <a:graphicData uri="http://schemas.openxmlformats.org/presentationml/2006/ole">
              <mc:AlternateContent xmlns:mc="http://schemas.openxmlformats.org/markup-compatibility/2006">
                <mc:Choice xmlns:v="urn:schemas-microsoft-com:vml" Requires="v">
                  <p:oleObj name="グラフ" r:id="rId3" imgW="7772349" imgH="4114867" progId="MSGraph.Chart.8">
                    <p:embed followColorScheme="full"/>
                  </p:oleObj>
                </mc:Choice>
                <mc:Fallback>
                  <p:oleObj name="グラフ" r:id="rId3" imgW="7772349" imgH="4114867" progId="MSGraph.Chart.8">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248"/>
                          <a:ext cx="4896" cy="2591"/>
                        </a:xfrm>
                        <a:prstGeom prst="rect">
                          <a:avLst/>
                        </a:prstGeom>
                        <a:solidFill>
                          <a:srgbClr val="FFFFFF"/>
                        </a:solidFill>
                        <a:ln w="9525">
                          <a:solidFill>
                            <a:srgbClr val="C0C0C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3" name="Group 5"/>
            <p:cNvGrpSpPr>
              <a:grpSpLocks/>
            </p:cNvGrpSpPr>
            <p:nvPr/>
          </p:nvGrpSpPr>
          <p:grpSpPr bwMode="auto">
            <a:xfrm>
              <a:off x="3456" y="2064"/>
              <a:ext cx="1392" cy="192"/>
              <a:chOff x="3696" y="3792"/>
              <a:chExt cx="1008" cy="192"/>
            </a:xfrm>
          </p:grpSpPr>
          <p:sp>
            <p:nvSpPr>
              <p:cNvPr id="118790" name="Line 6"/>
              <p:cNvSpPr>
                <a:spLocks noChangeShapeType="1"/>
              </p:cNvSpPr>
              <p:nvPr/>
            </p:nvSpPr>
            <p:spPr bwMode="auto">
              <a:xfrm>
                <a:off x="3696" y="3984"/>
                <a:ext cx="1008" cy="0"/>
              </a:xfrm>
              <a:prstGeom prst="line">
                <a:avLst/>
              </a:prstGeom>
              <a:noFill/>
              <a:ln w="28575">
                <a:solidFill>
                  <a:srgbClr val="C0C0C0"/>
                </a:solidFill>
                <a:round/>
                <a:headEnd/>
                <a:tailEnd/>
              </a:ln>
              <a:effectLst/>
            </p:spPr>
            <p:txBody>
              <a:bodyPr wrap="none" anchor="ctr"/>
              <a:lstStyle/>
              <a:p>
                <a:endParaRPr lang="ja-JP" altLang="en-US"/>
              </a:p>
            </p:txBody>
          </p:sp>
          <p:sp>
            <p:nvSpPr>
              <p:cNvPr id="118791" name="Line 7"/>
              <p:cNvSpPr>
                <a:spLocks noChangeShapeType="1"/>
              </p:cNvSpPr>
              <p:nvPr/>
            </p:nvSpPr>
            <p:spPr bwMode="auto">
              <a:xfrm>
                <a:off x="4128" y="3792"/>
                <a:ext cx="576" cy="0"/>
              </a:xfrm>
              <a:prstGeom prst="line">
                <a:avLst/>
              </a:prstGeom>
              <a:noFill/>
              <a:ln w="28575">
                <a:solidFill>
                  <a:srgbClr val="C0C0C0"/>
                </a:solidFill>
                <a:round/>
                <a:headEnd/>
                <a:tailEnd/>
              </a:ln>
              <a:effectLst/>
            </p:spPr>
            <p:txBody>
              <a:bodyPr wrap="none" anchor="ctr"/>
              <a:lstStyle/>
              <a:p>
                <a:endParaRPr lang="ja-JP" altLang="en-US"/>
              </a:p>
            </p:txBody>
          </p:sp>
          <p:sp>
            <p:nvSpPr>
              <p:cNvPr id="118792" name="Line 8"/>
              <p:cNvSpPr>
                <a:spLocks noChangeShapeType="1"/>
              </p:cNvSpPr>
              <p:nvPr/>
            </p:nvSpPr>
            <p:spPr bwMode="auto">
              <a:xfrm>
                <a:off x="4704" y="3792"/>
                <a:ext cx="0" cy="192"/>
              </a:xfrm>
              <a:prstGeom prst="line">
                <a:avLst/>
              </a:prstGeom>
              <a:noFill/>
              <a:ln w="28575">
                <a:solidFill>
                  <a:srgbClr val="C0C0C0"/>
                </a:solidFill>
                <a:round/>
                <a:headEnd/>
                <a:tailEnd/>
              </a:ln>
              <a:effectLst/>
            </p:spPr>
            <p:txBody>
              <a:bodyPr wrap="none" anchor="ctr"/>
              <a:lstStyle/>
              <a:p>
                <a:endParaRPr lang="ja-JP" altLang="en-US"/>
              </a:p>
            </p:txBody>
          </p:sp>
        </p:grpSp>
        <p:sp>
          <p:nvSpPr>
            <p:cNvPr id="118793" name="Text Box 9"/>
            <p:cNvSpPr txBox="1">
              <a:spLocks noChangeArrowheads="1"/>
            </p:cNvSpPr>
            <p:nvPr/>
          </p:nvSpPr>
          <p:spPr bwMode="auto">
            <a:xfrm>
              <a:off x="4846" y="2036"/>
              <a:ext cx="575" cy="217"/>
            </a:xfrm>
            <a:prstGeom prst="rect">
              <a:avLst/>
            </a:prstGeom>
            <a:solidFill>
              <a:srgbClr val="FFFFFF"/>
            </a:solidFill>
            <a:ln w="9525">
              <a:solidFill>
                <a:srgbClr val="C0C0C0"/>
              </a:solidFill>
              <a:miter lim="800000"/>
              <a:headEnd/>
              <a:tailEnd/>
            </a:ln>
            <a:effectLst/>
          </p:spPr>
          <p:txBody>
            <a:bodyPr wrap="none">
              <a:spAutoFit/>
            </a:bodyPr>
            <a:lstStyle/>
            <a:p>
              <a:pPr>
                <a:spcBef>
                  <a:spcPct val="0"/>
                </a:spcBef>
              </a:pPr>
              <a:r>
                <a:rPr lang="en-US" altLang="ja-JP" sz="1800">
                  <a:solidFill>
                    <a:schemeClr val="folHlink"/>
                  </a:solidFill>
                  <a:latin typeface="Times" charset="0"/>
                  <a:ea typeface="Osaka" charset="-128"/>
                </a:rPr>
                <a:t>p&lt;0.05</a:t>
              </a:r>
            </a:p>
          </p:txBody>
        </p:sp>
      </p:grpSp>
      <p:sp>
        <p:nvSpPr>
          <p:cNvPr id="118794" name="Text Box 10"/>
          <p:cNvSpPr txBox="1">
            <a:spLocks noChangeArrowheads="1"/>
          </p:cNvSpPr>
          <p:nvPr/>
        </p:nvSpPr>
        <p:spPr bwMode="auto">
          <a:xfrm>
            <a:off x="1885962" y="3505201"/>
            <a:ext cx="1100990" cy="369332"/>
          </a:xfrm>
          <a:prstGeom prst="rect">
            <a:avLst/>
          </a:prstGeom>
          <a:noFill/>
          <a:ln w="12700" cap="sq">
            <a:noFill/>
            <a:miter lim="800000"/>
            <a:headEnd type="none" w="sm" len="sm"/>
            <a:tailEnd type="none" w="sm" len="sm"/>
          </a:ln>
          <a:effectLst/>
        </p:spPr>
        <p:txBody>
          <a:bodyPr wrap="square">
            <a:spAutoFit/>
          </a:bodyPr>
          <a:lstStyle/>
          <a:p>
            <a:pPr>
              <a:spcBef>
                <a:spcPct val="0"/>
              </a:spcBef>
            </a:pPr>
            <a:r>
              <a:rPr lang="ja-JP" altLang="en-US" sz="1800" dirty="0">
                <a:latin typeface="Times" charset="0"/>
                <a:ea typeface="Osaka" charset="-128"/>
              </a:rPr>
              <a:t>（％）</a:t>
            </a:r>
          </a:p>
        </p:txBody>
      </p:sp>
      <p:sp>
        <p:nvSpPr>
          <p:cNvPr id="118795" name="Rectangle 11"/>
          <p:cNvSpPr>
            <a:spLocks noChangeArrowheads="1"/>
          </p:cNvSpPr>
          <p:nvPr/>
        </p:nvSpPr>
        <p:spPr bwMode="auto">
          <a:xfrm>
            <a:off x="2743213" y="6019830"/>
            <a:ext cx="6257925" cy="461665"/>
          </a:xfrm>
          <a:prstGeom prst="rect">
            <a:avLst/>
          </a:prstGeom>
          <a:noFill/>
          <a:ln w="9525">
            <a:noFill/>
            <a:miter lim="800000"/>
            <a:headEnd/>
            <a:tailEnd/>
          </a:ln>
          <a:effectLst/>
        </p:spPr>
        <p:txBody>
          <a:bodyPr>
            <a:spAutoFit/>
          </a:bodyPr>
          <a:lstStyle/>
          <a:p>
            <a:pPr>
              <a:spcBef>
                <a:spcPct val="30000"/>
              </a:spcBef>
            </a:pPr>
            <a:r>
              <a:rPr lang="ja-JP" altLang="en-US" dirty="0">
                <a:solidFill>
                  <a:srgbClr val="FF00FF"/>
                </a:solidFill>
                <a:ea typeface="ＭＳ Ｐ明朝" pitchFamily="18" charset="-128"/>
              </a:rPr>
              <a:t>結論</a:t>
            </a:r>
            <a:r>
              <a:rPr lang="ja-JP" altLang="en-US" dirty="0">
                <a:solidFill>
                  <a:srgbClr val="0000FF"/>
                </a:solidFill>
                <a:ea typeface="ＭＳ Ｐ明朝" pitchFamily="18" charset="-128"/>
              </a:rPr>
              <a:t>：</a:t>
            </a:r>
            <a:r>
              <a:rPr lang="en-US" altLang="ja-JP" dirty="0">
                <a:solidFill>
                  <a:srgbClr val="0000FF"/>
                </a:solidFill>
                <a:ea typeface="ＭＳ Ｐ明朝" pitchFamily="18" charset="-128"/>
              </a:rPr>
              <a:t>MGIT</a:t>
            </a:r>
            <a:r>
              <a:rPr lang="ja-JP" altLang="en-US" dirty="0">
                <a:solidFill>
                  <a:srgbClr val="0000FF"/>
                </a:solidFill>
                <a:ea typeface="ＭＳ Ｐ明朝" pitchFamily="18" charset="-128"/>
              </a:rPr>
              <a:t>＞</a:t>
            </a:r>
            <a:r>
              <a:rPr lang="en-US" altLang="ja-JP" dirty="0">
                <a:solidFill>
                  <a:srgbClr val="0000FF"/>
                </a:solidFill>
                <a:ea typeface="ＭＳ Ｐ明朝" pitchFamily="18" charset="-128"/>
              </a:rPr>
              <a:t>PCR</a:t>
            </a:r>
            <a:r>
              <a:rPr lang="ja-JP" altLang="en-US" dirty="0">
                <a:solidFill>
                  <a:srgbClr val="0000FF"/>
                </a:solidFill>
                <a:ea typeface="ＭＳ Ｐ明朝" pitchFamily="18" charset="-128"/>
              </a:rPr>
              <a:t>法＞小川法で感度が高い</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dirty="0">
                <a:effectLst/>
                <a:latin typeface="HGP創英角ﾎﾟｯﾌﾟ体" panose="040B0A00000000000000" pitchFamily="50" charset="-128"/>
                <a:ea typeface="HGP創英角ﾎﾟｯﾌﾟ体" panose="040B0A00000000000000" pitchFamily="50" charset="-128"/>
                <a:cs typeface="Meiryo UI" pitchFamily="50" charset="-128"/>
              </a:rPr>
              <a:t>肉眼的品質分類による</a:t>
            </a:r>
            <a:br>
              <a:rPr lang="ja-JP" altLang="en-US" dirty="0">
                <a:effectLst/>
                <a:latin typeface="HGP創英角ﾎﾟｯﾌﾟ体" panose="040B0A00000000000000" pitchFamily="50" charset="-128"/>
                <a:ea typeface="HGP創英角ﾎﾟｯﾌﾟ体" panose="040B0A00000000000000" pitchFamily="50" charset="-128"/>
                <a:cs typeface="Meiryo UI" pitchFamily="50" charset="-128"/>
              </a:rPr>
            </a:br>
            <a:r>
              <a:rPr lang="ja-JP" altLang="en-US" dirty="0">
                <a:effectLst/>
                <a:latin typeface="HGP創英角ﾎﾟｯﾌﾟ体" panose="040B0A00000000000000" pitchFamily="50" charset="-128"/>
                <a:ea typeface="HGP創英角ﾎﾟｯﾌﾟ体" panose="040B0A00000000000000" pitchFamily="50" charset="-128"/>
                <a:cs typeface="Meiryo UI" pitchFamily="50" charset="-128"/>
              </a:rPr>
              <a:t>抗酸菌塗抹検査の成績</a:t>
            </a:r>
            <a:r>
              <a:rPr lang="en-US" altLang="ja-JP" sz="2400" dirty="0">
                <a:effectLst/>
                <a:latin typeface="Meiryo UI" pitchFamily="50" charset="-128"/>
                <a:ea typeface="Meiryo UI" pitchFamily="50" charset="-128"/>
                <a:cs typeface="Meiryo UI" pitchFamily="50" charset="-128"/>
              </a:rPr>
              <a:t>(n=205)</a:t>
            </a:r>
            <a:endParaRPr lang="ja-JP" altLang="en-US" dirty="0"/>
          </a:p>
        </p:txBody>
      </p:sp>
      <p:graphicFrame>
        <p:nvGraphicFramePr>
          <p:cNvPr id="15363" name="コンテンツ プレースホルダー 4"/>
          <p:cNvGraphicFramePr>
            <a:graphicFrameLocks noGrp="1"/>
          </p:cNvGraphicFramePr>
          <p:nvPr>
            <p:ph idx="1"/>
            <p:extLst>
              <p:ext uri="{D42A27DB-BD31-4B8C-83A1-F6EECF244321}">
                <p14:modId xmlns:p14="http://schemas.microsoft.com/office/powerpoint/2010/main" val="176630602"/>
              </p:ext>
            </p:extLst>
          </p:nvPr>
        </p:nvGraphicFramePr>
        <p:xfrm>
          <a:off x="469703" y="1549406"/>
          <a:ext cx="9345810" cy="4627563"/>
        </p:xfrm>
        <a:graphic>
          <a:graphicData uri="http://schemas.openxmlformats.org/presentationml/2006/ole">
            <mc:AlternateContent xmlns:mc="http://schemas.openxmlformats.org/markup-compatibility/2006">
              <mc:Choice xmlns:v="urn:schemas-microsoft-com:vml" Requires="v">
                <p:oleObj name="ワークシート" r:id="rId3" imgW="8343967" imgH="4648225" progId="Excel.Sheet.8">
                  <p:embed/>
                </p:oleObj>
              </mc:Choice>
              <mc:Fallback>
                <p:oleObj name="ワークシート" r:id="rId3" imgW="8343967" imgH="4648225" progId="Excel.Sheet.8">
                  <p:embed/>
                  <p:pic>
                    <p:nvPicPr>
                      <p:cNvPr id="0" name=""/>
                      <p:cNvPicPr>
                        <a:picLocks noGrp="1" noChangeArrowheads="1"/>
                      </p:cNvPicPr>
                      <p:nvPr/>
                    </p:nvPicPr>
                    <p:blipFill>
                      <a:blip r:embed="rId4"/>
                      <a:srcRect/>
                      <a:stretch>
                        <a:fillRect/>
                      </a:stretch>
                    </p:blipFill>
                    <p:spPr bwMode="auto">
                      <a:xfrm>
                        <a:off x="469703" y="1549406"/>
                        <a:ext cx="9345810" cy="462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5364" name="スライド番号プレースホルダー 3"/>
          <p:cNvSpPr>
            <a:spLocks noGrp="1"/>
          </p:cNvSpPr>
          <p:nvPr>
            <p:ph type="sldNum" sz="quarter" idx="11"/>
          </p:nvPr>
        </p:nvSpPr>
        <p:spPr>
          <a:xfrm>
            <a:off x="6993297" y="6304414"/>
            <a:ext cx="325755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hlink"/>
              </a:buClr>
              <a:buSzPct val="70000"/>
              <a:buFont typeface="Wingdings" pitchFamily="2" charset="2"/>
              <a:buChar char="n"/>
              <a:defRPr kumimoji="1" sz="3200">
                <a:solidFill>
                  <a:schemeClr val="tx1"/>
                </a:solidFill>
                <a:latin typeface="Garamond" pitchFamily="18" charset="0"/>
                <a:ea typeface="ＭＳ Ｐゴシック" pitchFamily="50" charset="-128"/>
              </a:defRPr>
            </a:lvl1pPr>
            <a:lvl2pPr marL="742950" indent="-285750" algn="l" eaLnBrk="0" hangingPunct="0">
              <a:spcBef>
                <a:spcPct val="20000"/>
              </a:spcBef>
              <a:buClr>
                <a:schemeClr val="accent2"/>
              </a:buClr>
              <a:buSzPct val="70000"/>
              <a:buFont typeface="Wingdings" pitchFamily="2" charset="2"/>
              <a:buChar char="n"/>
              <a:defRPr kumimoji="1" sz="2800">
                <a:solidFill>
                  <a:schemeClr val="tx1"/>
                </a:solidFill>
                <a:latin typeface="Garamond" pitchFamily="18" charset="0"/>
                <a:ea typeface="ＭＳ Ｐゴシック" pitchFamily="50" charset="-128"/>
              </a:defRPr>
            </a:lvl2pPr>
            <a:lvl3pPr marL="1143000" indent="-228600" algn="l" eaLnBrk="0" hangingPunct="0">
              <a:spcBef>
                <a:spcPct val="20000"/>
              </a:spcBef>
              <a:buClr>
                <a:schemeClr val="tx2"/>
              </a:buClr>
              <a:buSzPct val="70000"/>
              <a:buFont typeface="Wingdings" pitchFamily="2" charset="2"/>
              <a:buChar char="n"/>
              <a:defRPr kumimoji="1" sz="2400">
                <a:solidFill>
                  <a:schemeClr val="tx1"/>
                </a:solidFill>
                <a:latin typeface="Garamond" pitchFamily="18"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n"/>
              <a:defRPr kumimoji="1" sz="2000">
                <a:solidFill>
                  <a:schemeClr val="tx1"/>
                </a:solidFill>
                <a:latin typeface="Garamond" pitchFamily="18" charset="0"/>
                <a:ea typeface="ＭＳ Ｐゴシック" pitchFamily="50" charset="-128"/>
              </a:defRPr>
            </a:lvl4pPr>
            <a:lvl5pPr marL="2057400" indent="-228600" algn="l" eaLnBrk="0" hangingPunct="0">
              <a:spcBef>
                <a:spcPct val="20000"/>
              </a:spcBef>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9pPr>
          </a:lstStyle>
          <a:p>
            <a:pPr algn="r" eaLnBrk="1" hangingPunct="1">
              <a:spcBef>
                <a:spcPct val="0"/>
              </a:spcBef>
              <a:buClrTx/>
              <a:buSzTx/>
              <a:buFontTx/>
              <a:buNone/>
            </a:pPr>
            <a:fld id="{AAD8BA86-8FA5-4894-B485-9934F02C51AC}" type="slidenum">
              <a:rPr kumimoji="0" lang="en-US" altLang="ja-JP" sz="1200" smtClean="0">
                <a:latin typeface="Arial" charset="0"/>
              </a:rPr>
              <a:pPr algn="r" eaLnBrk="1" hangingPunct="1">
                <a:spcBef>
                  <a:spcPct val="0"/>
                </a:spcBef>
                <a:buClrTx/>
                <a:buSzTx/>
                <a:buFontTx/>
                <a:buNone/>
              </a:pPr>
              <a:t>26</a:t>
            </a:fld>
            <a:endParaRPr kumimoji="0" lang="en-US" altLang="ja-JP" sz="1200">
              <a:latin typeface="Arial" charset="0"/>
            </a:endParaRPr>
          </a:p>
        </p:txBody>
      </p:sp>
      <p:sp>
        <p:nvSpPr>
          <p:cNvPr id="15365" name="角丸四角形吹き出し 4"/>
          <p:cNvSpPr>
            <a:spLocks noChangeArrowheads="1"/>
          </p:cNvSpPr>
          <p:nvPr/>
        </p:nvSpPr>
        <p:spPr bwMode="auto">
          <a:xfrm>
            <a:off x="5829315" y="1981200"/>
            <a:ext cx="3000375" cy="1219200"/>
          </a:xfrm>
          <a:prstGeom prst="wedgeRoundRectCallout">
            <a:avLst>
              <a:gd name="adj1" fmla="val -15556"/>
              <a:gd name="adj2" fmla="val 84093"/>
              <a:gd name="adj3" fmla="val 16667"/>
            </a:avLst>
          </a:prstGeom>
          <a:solidFill>
            <a:schemeClr val="accent1">
              <a:lumMod val="40000"/>
              <a:lumOff val="60000"/>
            </a:schemeClr>
          </a:solidFill>
          <a:ln w="9525" algn="ctr">
            <a:solidFill>
              <a:schemeClr val="tx1"/>
            </a:solidFill>
            <a:round/>
            <a:headEnd/>
            <a:tailEnd/>
          </a:ln>
        </p:spPr>
        <p:txBody>
          <a:bodyPr/>
          <a:lstStyle>
            <a:lvl1pPr algn="l" eaLnBrk="0" hangingPunct="0">
              <a:spcBef>
                <a:spcPct val="20000"/>
              </a:spcBef>
              <a:buClr>
                <a:schemeClr val="hlink"/>
              </a:buClr>
              <a:buSzPct val="70000"/>
              <a:buFont typeface="Wingdings" pitchFamily="2" charset="2"/>
              <a:buChar char="n"/>
              <a:defRPr kumimoji="1" sz="3200">
                <a:solidFill>
                  <a:schemeClr val="tx1"/>
                </a:solidFill>
                <a:latin typeface="Garamond" pitchFamily="18" charset="0"/>
                <a:ea typeface="ＭＳ Ｐゴシック" pitchFamily="50" charset="-128"/>
              </a:defRPr>
            </a:lvl1pPr>
            <a:lvl2pPr marL="742950" indent="-285750" algn="l" eaLnBrk="0" hangingPunct="0">
              <a:spcBef>
                <a:spcPct val="20000"/>
              </a:spcBef>
              <a:buClr>
                <a:schemeClr val="accent2"/>
              </a:buClr>
              <a:buSzPct val="70000"/>
              <a:buFont typeface="Wingdings" pitchFamily="2" charset="2"/>
              <a:buChar char="n"/>
              <a:defRPr kumimoji="1" sz="2800">
                <a:solidFill>
                  <a:schemeClr val="tx1"/>
                </a:solidFill>
                <a:latin typeface="Garamond" pitchFamily="18" charset="0"/>
                <a:ea typeface="ＭＳ Ｐゴシック" pitchFamily="50" charset="-128"/>
              </a:defRPr>
            </a:lvl2pPr>
            <a:lvl3pPr marL="1143000" indent="-228600" algn="l" eaLnBrk="0" hangingPunct="0">
              <a:spcBef>
                <a:spcPct val="20000"/>
              </a:spcBef>
              <a:buClr>
                <a:schemeClr val="tx2"/>
              </a:buClr>
              <a:buSzPct val="70000"/>
              <a:buFont typeface="Wingdings" pitchFamily="2" charset="2"/>
              <a:buChar char="n"/>
              <a:defRPr kumimoji="1" sz="2400">
                <a:solidFill>
                  <a:schemeClr val="tx1"/>
                </a:solidFill>
                <a:latin typeface="Garamond" pitchFamily="18" charset="0"/>
                <a:ea typeface="ＭＳ Ｐゴシック" pitchFamily="50" charset="-128"/>
              </a:defRPr>
            </a:lvl3pPr>
            <a:lvl4pPr marL="1600200" indent="-228600" algn="l" eaLnBrk="0" hangingPunct="0">
              <a:spcBef>
                <a:spcPct val="20000"/>
              </a:spcBef>
              <a:buClr>
                <a:schemeClr val="accent2"/>
              </a:buClr>
              <a:buSzPct val="70000"/>
              <a:buFont typeface="Wingdings" pitchFamily="2" charset="2"/>
              <a:buChar char="n"/>
              <a:defRPr kumimoji="1" sz="2000">
                <a:solidFill>
                  <a:schemeClr val="tx1"/>
                </a:solidFill>
                <a:latin typeface="Garamond" pitchFamily="18" charset="0"/>
                <a:ea typeface="ＭＳ Ｐゴシック" pitchFamily="50" charset="-128"/>
              </a:defRPr>
            </a:lvl4pPr>
            <a:lvl5pPr marL="2057400" indent="-228600" algn="l" eaLnBrk="0" hangingPunct="0">
              <a:spcBef>
                <a:spcPct val="20000"/>
              </a:spcBef>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Garamond" pitchFamily="18" charset="0"/>
                <a:ea typeface="ＭＳ Ｐゴシック" pitchFamily="50" charset="-128"/>
              </a:defRPr>
            </a:lvl9pPr>
          </a:lstStyle>
          <a:p>
            <a:pPr algn="ctr" eaLnBrk="1" hangingPunct="1">
              <a:spcBef>
                <a:spcPct val="0"/>
              </a:spcBef>
              <a:buClrTx/>
              <a:buSzTx/>
              <a:buFontTx/>
              <a:buNone/>
            </a:pPr>
            <a:r>
              <a:rPr lang="ja-JP" altLang="en-US" sz="1800" b="1" dirty="0"/>
              <a:t>膿性な喀痰</a:t>
            </a:r>
            <a:endParaRPr lang="en-US" altLang="ja-JP" sz="1800" b="1" dirty="0"/>
          </a:p>
          <a:p>
            <a:pPr algn="ctr" eaLnBrk="1" hangingPunct="1">
              <a:spcBef>
                <a:spcPct val="0"/>
              </a:spcBef>
              <a:buClrTx/>
              <a:buSzTx/>
              <a:buFontTx/>
              <a:buNone/>
            </a:pPr>
            <a:r>
              <a:rPr lang="ja-JP" altLang="en-US" sz="1800" b="1" dirty="0"/>
              <a:t>（</a:t>
            </a:r>
            <a:r>
              <a:rPr lang="en-US" altLang="ja-JP" sz="1800" b="1" dirty="0"/>
              <a:t>P1,P2,P3</a:t>
            </a:r>
            <a:r>
              <a:rPr lang="ja-JP" altLang="en-US" sz="1800" b="1" dirty="0"/>
              <a:t>）からの塗抹陽性率は高い</a:t>
            </a:r>
          </a:p>
        </p:txBody>
      </p:sp>
      <p:sp>
        <p:nvSpPr>
          <p:cNvPr id="15366" name="テキスト ボックス 2"/>
          <p:cNvSpPr txBox="1">
            <a:spLocks noChangeArrowheads="1"/>
          </p:cNvSpPr>
          <p:nvPr/>
        </p:nvSpPr>
        <p:spPr bwMode="auto">
          <a:xfrm>
            <a:off x="363969" y="6307388"/>
            <a:ext cx="648072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Garamond" pitchFamily="18" charset="0"/>
                <a:ea typeface="ＭＳ Ｐゴシック" pitchFamily="50" charset="-128"/>
              </a:defRPr>
            </a:lvl1pPr>
            <a:lvl2pPr marL="742950" indent="-285750" eaLnBrk="0" hangingPunct="0">
              <a:defRPr kumimoji="1">
                <a:solidFill>
                  <a:schemeClr val="tx1"/>
                </a:solidFill>
                <a:latin typeface="Garamond" pitchFamily="18" charset="0"/>
                <a:ea typeface="ＭＳ Ｐゴシック" pitchFamily="50" charset="-128"/>
              </a:defRPr>
            </a:lvl2pPr>
            <a:lvl3pPr marL="1143000" indent="-228600" eaLnBrk="0" hangingPunct="0">
              <a:defRPr kumimoji="1">
                <a:solidFill>
                  <a:schemeClr val="tx1"/>
                </a:solidFill>
                <a:latin typeface="Garamond" pitchFamily="18" charset="0"/>
                <a:ea typeface="ＭＳ Ｐゴシック" pitchFamily="50" charset="-128"/>
              </a:defRPr>
            </a:lvl3pPr>
            <a:lvl4pPr marL="1600200" indent="-228600" eaLnBrk="0" hangingPunct="0">
              <a:defRPr kumimoji="1">
                <a:solidFill>
                  <a:schemeClr val="tx1"/>
                </a:solidFill>
                <a:latin typeface="Garamond" pitchFamily="18" charset="0"/>
                <a:ea typeface="ＭＳ Ｐゴシック" pitchFamily="50" charset="-128"/>
              </a:defRPr>
            </a:lvl4pPr>
            <a:lvl5pPr marL="2057400" indent="-228600" eaLnBrk="0" hangingPunct="0">
              <a:defRPr kumimoji="1">
                <a:solidFill>
                  <a:schemeClr val="tx1"/>
                </a:solidFill>
                <a:latin typeface="Garamond"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Garamond"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Garamond"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Garamond"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Garamond" pitchFamily="18" charset="0"/>
                <a:ea typeface="ＭＳ Ｐゴシック" pitchFamily="50" charset="-128"/>
              </a:defRPr>
            </a:lvl9pPr>
          </a:lstStyle>
          <a:p>
            <a:pPr eaLnBrk="1" hangingPunct="1"/>
            <a:r>
              <a:rPr lang="ja-JP" altLang="en-US" sz="1200" dirty="0"/>
              <a:t>木下　幸保、抗酸菌塗抹検査における集菌法の有用性</a:t>
            </a:r>
            <a:r>
              <a:rPr lang="ja-JP" altLang="en-US" sz="1200" b="1" dirty="0"/>
              <a:t>　</a:t>
            </a:r>
            <a:r>
              <a:rPr lang="zh-CN" altLang="en-US" sz="1200" dirty="0"/>
              <a:t>医学検査</a:t>
            </a:r>
            <a:r>
              <a:rPr lang="en-US" altLang="zh-CN" sz="1200" dirty="0"/>
              <a:t>50(9)1182 -1187  2001</a:t>
            </a:r>
            <a:endParaRPr lang="ja-JP" altLang="en-US" sz="1200" dirty="0"/>
          </a:p>
        </p:txBody>
      </p:sp>
    </p:spTree>
    <p:extLst>
      <p:ext uri="{BB962C8B-B14F-4D97-AF65-F5344CB8AC3E}">
        <p14:creationId xmlns:p14="http://schemas.microsoft.com/office/powerpoint/2010/main" val="2865488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4038" y="1196752"/>
            <a:ext cx="9258300" cy="436910"/>
          </a:xfrm>
        </p:spPr>
        <p:txBody>
          <a:bodyPr>
            <a:normAutofit/>
          </a:bodyPr>
          <a:lstStyle/>
          <a:p>
            <a:r>
              <a:rPr lang="ja-JP" altLang="en-US" sz="1800" dirty="0">
                <a:latin typeface="Meiryo UI" panose="020B0604030504040204" pitchFamily="50" charset="-128"/>
                <a:ea typeface="Meiryo UI" panose="020B0604030504040204" pitchFamily="50" charset="-128"/>
                <a:cs typeface="Meiryo UI" panose="020B0604030504040204" pitchFamily="50" charset="-128"/>
              </a:rPr>
              <a:t>喀痰の採取回数と抗酸菌塗抹および培養累積陽性率　</a:t>
            </a:r>
            <a:r>
              <a:rPr lang="en-US" altLang="ja-JP" sz="1800" baseline="300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800" baseline="30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98052898"/>
              </p:ext>
            </p:extLst>
          </p:nvPr>
        </p:nvGraphicFramePr>
        <p:xfrm>
          <a:off x="363969" y="1484784"/>
          <a:ext cx="9408681" cy="4637112"/>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769014" y="6165305"/>
            <a:ext cx="8952066" cy="677108"/>
          </a:xfrm>
          <a:prstGeom prst="rect">
            <a:avLst/>
          </a:prstGeom>
          <a:noFill/>
        </p:spPr>
        <p:txBody>
          <a:bodyPr wrap="square" rtlCol="0">
            <a:spAutoFit/>
          </a:bodyPr>
          <a:lstStyle/>
          <a:p>
            <a:r>
              <a:rPr lang="en-US" altLang="ja-JP" sz="1400" dirty="0"/>
              <a:t>*1) </a:t>
            </a:r>
            <a:r>
              <a:rPr kumimoji="1" lang="ja-JP" altLang="en-US" sz="1400" dirty="0"/>
              <a:t>塗抹検査：蛍光法、培養検査：</a:t>
            </a:r>
            <a:r>
              <a:rPr kumimoji="1" lang="en-US" altLang="ja-JP" sz="1400" dirty="0"/>
              <a:t>BACTEC 460</a:t>
            </a:r>
            <a:r>
              <a:rPr lang="ja-JP" altLang="en-US" sz="1400" dirty="0"/>
              <a:t>と</a:t>
            </a:r>
            <a:r>
              <a:rPr lang="en-US" altLang="ja-JP" sz="1400" dirty="0"/>
              <a:t>L-J</a:t>
            </a:r>
            <a:r>
              <a:rPr lang="ja-JP" altLang="en-US" sz="1400" dirty="0"/>
              <a:t>卵培地</a:t>
            </a:r>
            <a:endParaRPr kumimoji="1" lang="en-US" altLang="ja-JP" sz="1400" dirty="0"/>
          </a:p>
          <a:p>
            <a:r>
              <a:rPr kumimoji="1" lang="ja-JP" altLang="en-US" sz="1400" dirty="0"/>
              <a:t>　   </a:t>
            </a:r>
            <a:r>
              <a:rPr kumimoji="1" lang="en-US" altLang="ja-JP" sz="1400" dirty="0"/>
              <a:t>AL </a:t>
            </a:r>
            <a:r>
              <a:rPr kumimoji="1" lang="en-US" altLang="ja-JP" sz="1400" dirty="0" err="1"/>
              <a:t>Zahrani</a:t>
            </a:r>
            <a:r>
              <a:rPr lang="en-US" altLang="ja-JP" sz="1400" dirty="0"/>
              <a:t> K, AL </a:t>
            </a:r>
            <a:r>
              <a:rPr lang="en-US" altLang="ja-JP" sz="1400" dirty="0" err="1"/>
              <a:t>Jahdali</a:t>
            </a:r>
            <a:r>
              <a:rPr lang="en-US" altLang="ja-JP" sz="1400" dirty="0"/>
              <a:t> H, Poirier L, et </a:t>
            </a:r>
            <a:r>
              <a:rPr lang="en-US" altLang="ja-JP" sz="1400" dirty="0" err="1"/>
              <a:t>al</a:t>
            </a:r>
            <a:r>
              <a:rPr lang="en-US" altLang="ja-JP" dirty="0" err="1"/>
              <a:t>.</a:t>
            </a:r>
            <a:r>
              <a:rPr lang="en-US" altLang="ja-JP" sz="1400" dirty="0" err="1"/>
              <a:t>Int</a:t>
            </a:r>
            <a:r>
              <a:rPr lang="en-US" altLang="ja-JP" sz="1400" dirty="0"/>
              <a:t> J </a:t>
            </a:r>
            <a:r>
              <a:rPr lang="en-US" altLang="ja-JP" sz="1400" dirty="0" err="1"/>
              <a:t>Tuberc</a:t>
            </a:r>
            <a:r>
              <a:rPr lang="en-US" altLang="ja-JP" sz="1400" dirty="0"/>
              <a:t> Lung Dis 2001;5:855-60</a:t>
            </a:r>
            <a:r>
              <a:rPr lang="en-US" altLang="ja-JP" dirty="0"/>
              <a:t> </a:t>
            </a:r>
            <a:endParaRPr kumimoji="1" lang="ja-JP" altLang="en-US" dirty="0"/>
          </a:p>
        </p:txBody>
      </p:sp>
      <p:sp>
        <p:nvSpPr>
          <p:cNvPr id="5" name="タイトル 1"/>
          <p:cNvSpPr txBox="1">
            <a:spLocks/>
          </p:cNvSpPr>
          <p:nvPr/>
        </p:nvSpPr>
        <p:spPr>
          <a:xfrm>
            <a:off x="363982" y="116632"/>
            <a:ext cx="9258300" cy="1039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latin typeface="HGP創英角ﾎﾟｯﾌﾟ体" panose="040B0A00000000000000" pitchFamily="50" charset="-128"/>
                <a:ea typeface="HGP創英角ﾎﾟｯﾌﾟ体" panose="040B0A00000000000000" pitchFamily="50" charset="-128"/>
                <a:cs typeface="Meiryo UI" panose="020B0604030504040204" pitchFamily="50" charset="-128"/>
              </a:rPr>
              <a:t>3</a:t>
            </a:r>
            <a:r>
              <a:rPr lang="ja-JP" altLang="en-US" dirty="0">
                <a:latin typeface="HGP創英角ﾎﾟｯﾌﾟ体" panose="040B0A00000000000000" pitchFamily="50" charset="-128"/>
                <a:ea typeface="HGP創英角ﾎﾟｯﾌﾟ体" panose="040B0A00000000000000" pitchFamily="50" charset="-128"/>
                <a:cs typeface="Meiryo UI" panose="020B0604030504040204" pitchFamily="50" charset="-128"/>
              </a:rPr>
              <a:t>連痰は必要？</a:t>
            </a:r>
            <a:endParaRPr lang="en-US" altLang="ja-JP" dirty="0">
              <a:latin typeface="HGP創英角ﾎﾟｯﾌﾟ体" panose="040B0A00000000000000" pitchFamily="50" charset="-128"/>
              <a:ea typeface="HGP創英角ﾎﾟｯﾌﾟ体" panose="040B0A00000000000000"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normAutofit fontScale="85000" lnSpcReduction="20000"/>
          </a:bodyPr>
          <a:lstStyle/>
          <a:p>
            <a:fld id="{D2D8002D-B5B0-4BAC-B1F6-782DDCCE6D9C}" type="slidenum">
              <a:rPr kumimoji="1" lang="ja-JP" altLang="en-US" smtClean="0"/>
              <a:t>27</a:t>
            </a:fld>
            <a:endParaRPr kumimoji="1" lang="ja-JP" altLang="en-US"/>
          </a:p>
        </p:txBody>
      </p:sp>
    </p:spTree>
    <p:extLst>
      <p:ext uri="{BB962C8B-B14F-4D97-AF65-F5344CB8AC3E}">
        <p14:creationId xmlns:p14="http://schemas.microsoft.com/office/powerpoint/2010/main" val="1072956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検査結果の解釈</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78464448"/>
              </p:ext>
            </p:extLst>
          </p:nvPr>
        </p:nvGraphicFramePr>
        <p:xfrm>
          <a:off x="363968" y="1600200"/>
          <a:ext cx="9408681" cy="4495800"/>
        </p:xfrm>
        <a:graphic>
          <a:graphicData uri="http://schemas.openxmlformats.org/drawingml/2006/table">
            <a:tbl>
              <a:tblPr firstRow="1" bandRow="1">
                <a:tableStyleId>{5C22544A-7EE6-4342-B048-85BDC9FD1C3A}</a:tableStyleId>
              </a:tblPr>
              <a:tblGrid>
                <a:gridCol w="1134126">
                  <a:extLst>
                    <a:ext uri="{9D8B030D-6E8A-4147-A177-3AD203B41FA5}">
                      <a16:colId xmlns:a16="http://schemas.microsoft.com/office/drawing/2014/main" val="20000"/>
                    </a:ext>
                  </a:extLst>
                </a:gridCol>
                <a:gridCol w="1134126">
                  <a:extLst>
                    <a:ext uri="{9D8B030D-6E8A-4147-A177-3AD203B41FA5}">
                      <a16:colId xmlns:a16="http://schemas.microsoft.com/office/drawing/2014/main" val="20001"/>
                    </a:ext>
                  </a:extLst>
                </a:gridCol>
                <a:gridCol w="1134127">
                  <a:extLst>
                    <a:ext uri="{9D8B030D-6E8A-4147-A177-3AD203B41FA5}">
                      <a16:colId xmlns:a16="http://schemas.microsoft.com/office/drawing/2014/main" val="20002"/>
                    </a:ext>
                  </a:extLst>
                </a:gridCol>
                <a:gridCol w="1458162">
                  <a:extLst>
                    <a:ext uri="{9D8B030D-6E8A-4147-A177-3AD203B41FA5}">
                      <a16:colId xmlns:a16="http://schemas.microsoft.com/office/drawing/2014/main" val="20003"/>
                    </a:ext>
                  </a:extLst>
                </a:gridCol>
                <a:gridCol w="4548140">
                  <a:extLst>
                    <a:ext uri="{9D8B030D-6E8A-4147-A177-3AD203B41FA5}">
                      <a16:colId xmlns:a16="http://schemas.microsoft.com/office/drawing/2014/main" val="20004"/>
                    </a:ext>
                  </a:extLst>
                </a:gridCol>
              </a:tblGrid>
              <a:tr h="748680">
                <a:tc>
                  <a:txBody>
                    <a:bodyPr/>
                    <a:lstStyle/>
                    <a:p>
                      <a:pPr algn="ctr"/>
                      <a:r>
                        <a:rPr kumimoji="1" lang="ja-JP" altLang="en-US"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塗抹検査</a:t>
                      </a:r>
                      <a:endParaRPr kumimoji="1" lang="en-US" altLang="ja-JP"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集菌</a:t>
                      </a:r>
                      <a:endParaRPr kumimoji="1" lang="en-US" altLang="ja-JP"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蛍光法</a:t>
                      </a:r>
                    </a:p>
                  </a:txBody>
                  <a:tcPr marL="102870" marR="102870">
                    <a:solidFill>
                      <a:schemeClr val="accent5">
                        <a:lumMod val="20000"/>
                        <a:lumOff val="80000"/>
                      </a:schemeClr>
                    </a:solidFill>
                  </a:tcPr>
                </a:tc>
                <a:tc>
                  <a:txBody>
                    <a:bodyPr/>
                    <a:lstStyle/>
                    <a:p>
                      <a:pPr algn="ctr"/>
                      <a:r>
                        <a:rPr kumimoji="1" lang="ja-JP" altLang="en-US"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遺伝子増幅検査</a:t>
                      </a:r>
                      <a:endParaRPr kumimoji="1" lang="en-US" altLang="ja-JP"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結核菌</a:t>
                      </a:r>
                      <a:endParaRPr kumimoji="1" lang="en-US" altLang="ja-JP"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870" marR="102870">
                    <a:solidFill>
                      <a:schemeClr val="accent5">
                        <a:lumMod val="20000"/>
                        <a:lumOff val="80000"/>
                      </a:schemeClr>
                    </a:solidFill>
                  </a:tcPr>
                </a:tc>
                <a:tc>
                  <a:txBody>
                    <a:bodyPr/>
                    <a:lstStyle/>
                    <a:p>
                      <a:pPr algn="ctr"/>
                      <a:r>
                        <a:rPr kumimoji="1" lang="ja-JP" altLang="en-US"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培養検査</a:t>
                      </a:r>
                      <a:endParaRPr kumimoji="1" lang="en-US" altLang="ja-JP"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液体培養</a:t>
                      </a:r>
                    </a:p>
                  </a:txBody>
                  <a:tcPr marL="102870" marR="102870">
                    <a:solidFill>
                      <a:schemeClr val="accent5">
                        <a:lumMod val="20000"/>
                        <a:lumOff val="80000"/>
                      </a:schemeClr>
                    </a:solidFill>
                  </a:tcPr>
                </a:tc>
                <a:tc>
                  <a:txBody>
                    <a:bodyPr/>
                    <a:lstStyle/>
                    <a:p>
                      <a:pPr algn="ctr"/>
                      <a:r>
                        <a:rPr kumimoji="1" lang="ja-JP" altLang="en-US"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液体培養菌同定</a:t>
                      </a:r>
                      <a:endParaRPr kumimoji="1" lang="en-US" altLang="ja-JP"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遺伝子増幅検査：結核菌</a:t>
                      </a:r>
                      <a:endParaRPr kumimoji="1" lang="en-US" altLang="ja-JP" sz="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870" marR="102870">
                    <a:solidFill>
                      <a:schemeClr val="accent5">
                        <a:lumMod val="20000"/>
                        <a:lumOff val="80000"/>
                      </a:schemeClr>
                    </a:solidFill>
                  </a:tcPr>
                </a:tc>
                <a:tc>
                  <a:txBody>
                    <a:bodyPr/>
                    <a:lstStyle/>
                    <a:p>
                      <a:r>
                        <a:rPr kumimoji="1" lang="ja-JP" altLang="en-US"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　釈</a:t>
                      </a:r>
                    </a:p>
                  </a:txBody>
                  <a:tcPr marL="102870" marR="102870" anchor="ctr" anchorCtr="1">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algn="ct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endParaRPr kumimoji="1" lang="ja-JP" altLang="en-US" b="1" dirty="0"/>
                    </a:p>
                  </a:txBody>
                  <a:tcPr marL="102870" marR="102870">
                    <a:solidFill>
                      <a:schemeClr val="accent5">
                        <a:lumMod val="40000"/>
                        <a:lumOff val="60000"/>
                      </a:schemeClr>
                    </a:solidFill>
                  </a:tcPr>
                </a:tc>
                <a:tc>
                  <a:txBody>
                    <a:bodyPr/>
                    <a:lstStyle/>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結核菌（－）</a:t>
                      </a:r>
                    </a:p>
                  </a:txBody>
                  <a:tcPr marL="102870" marR="102870">
                    <a:solidFill>
                      <a:schemeClr val="tx1"/>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rowSpan="2">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結核菌以外の抗酸菌（非結核性抗酸菌：</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NTM</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a:t>
                      </a:r>
                    </a:p>
                  </a:txBody>
                  <a:tcPr marL="102870" marR="102870" anchor="ctr">
                    <a:solidFill>
                      <a:schemeClr val="tx1"/>
                    </a:solidFill>
                  </a:tcPr>
                </a:tc>
                <a:extLst>
                  <a:ext uri="{0D108BD9-81ED-4DB2-BD59-A6C34878D82A}">
                    <a16:rowId xmlns:a16="http://schemas.microsoft.com/office/drawing/2014/main" val="10002"/>
                  </a:ext>
                </a:extLst>
              </a:tr>
              <a:tr h="370840">
                <a:tc>
                  <a:txBody>
                    <a:bodyPr/>
                    <a:lstStyle/>
                    <a:p>
                      <a:pPr algn="ct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vMerge="1">
                  <a:txBody>
                    <a:bodyPr/>
                    <a:lstStyle/>
                    <a:p>
                      <a:endParaRPr kumimoji="1" lang="ja-JP" altLang="en-US" dirty="0"/>
                    </a:p>
                  </a:txBody>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rowSpan="2">
                  <a:txBody>
                    <a:bodyPr/>
                    <a:lstStyle/>
                    <a:p>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結核菌（＋）：菌量少量</a:t>
                      </a:r>
                    </a:p>
                  </a:txBody>
                  <a:tcPr marL="102870" marR="102870" anchor="ctr">
                    <a:solidFill>
                      <a:schemeClr val="tx1"/>
                    </a:solidFill>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vMerge="1">
                  <a:txBody>
                    <a:bodyPr/>
                    <a:lstStyle/>
                    <a:p>
                      <a:endParaRPr kumimoji="1" lang="ja-JP" altLang="en-US" dirty="0"/>
                    </a:p>
                  </a:txBody>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結核菌（＋）</a:t>
                      </a:r>
                    </a:p>
                  </a:txBody>
                  <a:tcPr marL="102870" marR="102870">
                    <a:solidFill>
                      <a:schemeClr val="tx1"/>
                    </a:solidFill>
                  </a:tcPr>
                </a:tc>
                <a:extLst>
                  <a:ext uri="{0D108BD9-81ED-4DB2-BD59-A6C34878D82A}">
                    <a16:rowId xmlns:a16="http://schemas.microsoft.com/office/drawing/2014/main" val="1000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結核菌（＋</a:t>
                      </a: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菌量少量）</a:t>
                      </a: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NTM</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の混在</a:t>
                      </a:r>
                    </a:p>
                  </a:txBody>
                  <a:tcPr marL="102870" marR="102870">
                    <a:solidFill>
                      <a:schemeClr val="tx1"/>
                    </a:solidFill>
                  </a:tcPr>
                </a:tc>
                <a:extLst>
                  <a:ext uri="{0D108BD9-81ED-4DB2-BD59-A6C34878D82A}">
                    <a16:rowId xmlns:a16="http://schemas.microsoft.com/office/drawing/2014/main" val="10007"/>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endParaRPr kumimoji="1" lang="ja-JP" altLang="en-US" b="1" dirty="0"/>
                    </a:p>
                  </a:txBody>
                  <a:tcPr marL="102870" marR="102870">
                    <a:solidFill>
                      <a:schemeClr val="accent5">
                        <a:lumMod val="40000"/>
                        <a:lumOff val="60000"/>
                      </a:schemeClr>
                    </a:solidFill>
                  </a:tcPr>
                </a:tc>
                <a:tc rowSpan="2">
                  <a:txBody>
                    <a:bodyPr/>
                    <a:lstStyle/>
                    <a:p>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死菌</a:t>
                      </a:r>
                      <a:r>
                        <a:rPr kumimoji="1" lang="ja-JP" altLang="en-US"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or </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不適切な培養 </a:t>
                      </a: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or </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ｺﾝﾀﾐﾈｰｼｮﾝ</a:t>
                      </a:r>
                    </a:p>
                  </a:txBody>
                  <a:tcPr marL="102870" marR="102870" anchor="ctr">
                    <a:solidFill>
                      <a:schemeClr val="tx1"/>
                    </a:solidFill>
                  </a:tcPr>
                </a:tc>
                <a:extLst>
                  <a:ext uri="{0D108BD9-81ED-4DB2-BD59-A6C34878D82A}">
                    <a16:rowId xmlns:a16="http://schemas.microsoft.com/office/drawing/2014/main" val="10008"/>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a:t>
                      </a:r>
                    </a:p>
                  </a:txBody>
                  <a:tcPr marL="102870" marR="102870">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a:t>
                      </a:r>
                      <a:endParaRPr kumimoji="1" lang="en-US" altLang="ja-JP" b="1" dirty="0"/>
                    </a:p>
                  </a:txBody>
                  <a:tcPr marL="102870" marR="102870">
                    <a:solidFill>
                      <a:schemeClr val="accent5">
                        <a:lumMod val="40000"/>
                        <a:lumOff val="60000"/>
                      </a:schemeClr>
                    </a:solidFill>
                  </a:tcPr>
                </a:tc>
                <a:tc>
                  <a:txBody>
                    <a:bodyPr/>
                    <a:lstStyle/>
                    <a:p>
                      <a:endParaRPr kumimoji="1" lang="ja-JP" altLang="en-US" b="1" dirty="0"/>
                    </a:p>
                  </a:txBody>
                  <a:tcPr marL="102870" marR="102870">
                    <a:solidFill>
                      <a:schemeClr val="accent5">
                        <a:lumMod val="40000"/>
                        <a:lumOff val="60000"/>
                      </a:schemeClr>
                    </a:solidFill>
                  </a:tcPr>
                </a:tc>
                <a:tc vMerge="1">
                  <a:txBody>
                    <a:bodyPr/>
                    <a:lstStyle/>
                    <a:p>
                      <a:endParaRPr kumimoji="1" lang="ja-JP" altLang="en-US" dirty="0"/>
                    </a:p>
                  </a:txBody>
                  <a:tcPr/>
                </a:tc>
                <a:extLst>
                  <a:ext uri="{0D108BD9-81ED-4DB2-BD59-A6C34878D82A}">
                    <a16:rowId xmlns:a16="http://schemas.microsoft.com/office/drawing/2014/main" val="10009"/>
                  </a:ext>
                </a:extLst>
              </a:tr>
            </a:tbl>
          </a:graphicData>
        </a:graphic>
      </p:graphicFrame>
      <p:sp>
        <p:nvSpPr>
          <p:cNvPr id="3" name="スライド番号プレースホルダー 2"/>
          <p:cNvSpPr>
            <a:spLocks noGrp="1"/>
          </p:cNvSpPr>
          <p:nvPr>
            <p:ph type="sldNum" sz="quarter" idx="12"/>
          </p:nvPr>
        </p:nvSpPr>
        <p:spPr/>
        <p:txBody>
          <a:bodyPr>
            <a:normAutofit fontScale="85000" lnSpcReduction="20000"/>
          </a:bodyPr>
          <a:lstStyle/>
          <a:p>
            <a:fld id="{D2D8002D-B5B0-4BAC-B1F6-782DDCCE6D9C}" type="slidenum">
              <a:rPr kumimoji="1" lang="ja-JP" altLang="en-US" smtClean="0"/>
              <a:t>28</a:t>
            </a:fld>
            <a:endParaRPr kumimoji="1" lang="ja-JP" altLang="en-US"/>
          </a:p>
        </p:txBody>
      </p:sp>
      <p:sp>
        <p:nvSpPr>
          <p:cNvPr id="5" name="角丸四角形 4"/>
          <p:cNvSpPr/>
          <p:nvPr/>
        </p:nvSpPr>
        <p:spPr>
          <a:xfrm>
            <a:off x="363974" y="4244138"/>
            <a:ext cx="4828538" cy="340770"/>
          </a:xfrm>
          <a:prstGeom prst="roundRect">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363974" y="5755230"/>
            <a:ext cx="4828538" cy="340770"/>
          </a:xfrm>
          <a:prstGeom prst="roundRect">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1698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A174DCC-C9E3-9197-45B0-8D5AC88F6BB0}"/>
              </a:ext>
            </a:extLst>
          </p:cNvPr>
          <p:cNvGraphicFramePr>
            <a:graphicFrameLocks noGrp="1"/>
          </p:cNvGraphicFramePr>
          <p:nvPr/>
        </p:nvGraphicFramePr>
        <p:xfrm>
          <a:off x="707231" y="3933916"/>
          <a:ext cx="8872540" cy="1774508"/>
        </p:xfrm>
        <a:graphic>
          <a:graphicData uri="http://schemas.openxmlformats.org/drawingml/2006/table">
            <a:tbl>
              <a:tblPr>
                <a:tableStyleId>{74C1A8A3-306A-4EB7-A6B1-4F7E0EB9C5D6}</a:tableStyleId>
              </a:tblPr>
              <a:tblGrid>
                <a:gridCol w="1774508">
                  <a:extLst>
                    <a:ext uri="{9D8B030D-6E8A-4147-A177-3AD203B41FA5}">
                      <a16:colId xmlns:a16="http://schemas.microsoft.com/office/drawing/2014/main" val="3253106991"/>
                    </a:ext>
                  </a:extLst>
                </a:gridCol>
                <a:gridCol w="1774508">
                  <a:extLst>
                    <a:ext uri="{9D8B030D-6E8A-4147-A177-3AD203B41FA5}">
                      <a16:colId xmlns:a16="http://schemas.microsoft.com/office/drawing/2014/main" val="3684528340"/>
                    </a:ext>
                  </a:extLst>
                </a:gridCol>
                <a:gridCol w="1774508">
                  <a:extLst>
                    <a:ext uri="{9D8B030D-6E8A-4147-A177-3AD203B41FA5}">
                      <a16:colId xmlns:a16="http://schemas.microsoft.com/office/drawing/2014/main" val="1383806091"/>
                    </a:ext>
                  </a:extLst>
                </a:gridCol>
                <a:gridCol w="1774508">
                  <a:extLst>
                    <a:ext uri="{9D8B030D-6E8A-4147-A177-3AD203B41FA5}">
                      <a16:colId xmlns:a16="http://schemas.microsoft.com/office/drawing/2014/main" val="332806139"/>
                    </a:ext>
                  </a:extLst>
                </a:gridCol>
                <a:gridCol w="1774508">
                  <a:extLst>
                    <a:ext uri="{9D8B030D-6E8A-4147-A177-3AD203B41FA5}">
                      <a16:colId xmlns:a16="http://schemas.microsoft.com/office/drawing/2014/main" val="1595879683"/>
                    </a:ext>
                  </a:extLst>
                </a:gridCol>
              </a:tblGrid>
              <a:tr h="540068">
                <a:tc>
                  <a:txBody>
                    <a:bodyPr/>
                    <a:lstStyle/>
                    <a:p>
                      <a:pPr algn="ctr"/>
                      <a:br>
                        <a:rPr lang="ja-JP" altLang="en-US" sz="1500"/>
                      </a:br>
                      <a:r>
                        <a:rPr lang="ja-JP" altLang="en-US" sz="1500"/>
                        <a:t> </a:t>
                      </a:r>
                    </a:p>
                  </a:txBody>
                  <a:tcPr marL="77153" marR="77153" marT="38576" marB="38576" anchor="ctr"/>
                </a:tc>
                <a:tc gridSpan="3">
                  <a:txBody>
                    <a:bodyPr/>
                    <a:lstStyle/>
                    <a:p>
                      <a:pPr algn="ctr"/>
                      <a:r>
                        <a:rPr lang="ja-JP" altLang="en-US" sz="1500"/>
                        <a:t>薬剤感受性試験 </a:t>
                      </a:r>
                    </a:p>
                  </a:txBody>
                  <a:tcPr marL="77153" marR="77153" marT="38576" marB="38576" anchor="ctr"/>
                </a:tc>
                <a:tc hMerge="1">
                  <a:txBody>
                    <a:bodyPr/>
                    <a:lstStyle/>
                    <a:p>
                      <a:endParaRPr kumimoji="1" lang="ja-JP" altLang="en-US"/>
                    </a:p>
                  </a:txBody>
                  <a:tcPr/>
                </a:tc>
                <a:tc hMerge="1">
                  <a:txBody>
                    <a:bodyPr/>
                    <a:lstStyle/>
                    <a:p>
                      <a:endParaRPr kumimoji="1" lang="ja-JP" altLang="en-US"/>
                    </a:p>
                  </a:txBody>
                  <a:tcPr/>
                </a:tc>
                <a:tc>
                  <a:txBody>
                    <a:bodyPr/>
                    <a:lstStyle/>
                    <a:p>
                      <a:endParaRPr kumimoji="1" lang="ja-JP" altLang="en-US" sz="1500"/>
                    </a:p>
                  </a:txBody>
                  <a:tcPr marL="77153" marR="77153" marT="38576" marB="38576"/>
                </a:tc>
                <a:extLst>
                  <a:ext uri="{0D108BD9-81ED-4DB2-BD59-A6C34878D82A}">
                    <a16:rowId xmlns:a16="http://schemas.microsoft.com/office/drawing/2014/main" val="2133489621"/>
                  </a:ext>
                </a:extLst>
              </a:tr>
              <a:tr h="308610">
                <a:tc>
                  <a:txBody>
                    <a:bodyPr/>
                    <a:lstStyle/>
                    <a:p>
                      <a:pPr algn="ctr"/>
                      <a:r>
                        <a:rPr lang="ja-JP" altLang="en-US" sz="1500"/>
                        <a:t> </a:t>
                      </a:r>
                    </a:p>
                  </a:txBody>
                  <a:tcPr marL="77153" marR="77153" marT="38576" marB="38576" anchor="ctr"/>
                </a:tc>
                <a:tc>
                  <a:txBody>
                    <a:bodyPr/>
                    <a:lstStyle/>
                    <a:p>
                      <a:pPr algn="ctr"/>
                      <a:r>
                        <a:rPr lang="ja-JP" altLang="en-US" sz="1500"/>
                        <a:t> </a:t>
                      </a:r>
                    </a:p>
                  </a:txBody>
                  <a:tcPr marL="77153" marR="77153" marT="38576" marB="38576" anchor="ctr"/>
                </a:tc>
                <a:tc>
                  <a:txBody>
                    <a:bodyPr/>
                    <a:lstStyle/>
                    <a:p>
                      <a:pPr algn="ctr"/>
                      <a:r>
                        <a:rPr lang="en" sz="1500"/>
                        <a:t>RIF</a:t>
                      </a:r>
                      <a:r>
                        <a:rPr lang="ja-JP" altLang="en-US" sz="1500"/>
                        <a:t>耐性 </a:t>
                      </a:r>
                    </a:p>
                  </a:txBody>
                  <a:tcPr marL="77153" marR="77153" marT="38576" marB="38576" anchor="ctr"/>
                </a:tc>
                <a:tc>
                  <a:txBody>
                    <a:bodyPr/>
                    <a:lstStyle/>
                    <a:p>
                      <a:pPr algn="ctr"/>
                      <a:r>
                        <a:rPr lang="en" sz="1500"/>
                        <a:t>RIF</a:t>
                      </a:r>
                      <a:r>
                        <a:rPr lang="ja-JP" altLang="en-US" sz="1500"/>
                        <a:t>感受性 </a:t>
                      </a:r>
                    </a:p>
                  </a:txBody>
                  <a:tcPr marL="77153" marR="77153" marT="38576" marB="38576" anchor="ctr"/>
                </a:tc>
                <a:tc>
                  <a:txBody>
                    <a:bodyPr/>
                    <a:lstStyle/>
                    <a:p>
                      <a:pPr algn="ctr"/>
                      <a:r>
                        <a:rPr lang="ja-JP" altLang="en-US" sz="1500"/>
                        <a:t>合計 </a:t>
                      </a:r>
                    </a:p>
                  </a:txBody>
                  <a:tcPr marL="77153" marR="77153" marT="38576" marB="38576" anchor="ctr"/>
                </a:tc>
                <a:extLst>
                  <a:ext uri="{0D108BD9-81ED-4DB2-BD59-A6C34878D82A}">
                    <a16:rowId xmlns:a16="http://schemas.microsoft.com/office/drawing/2014/main" val="1081391776"/>
                  </a:ext>
                </a:extLst>
              </a:tr>
              <a:tr h="308610">
                <a:tc rowSpan="3">
                  <a:txBody>
                    <a:bodyPr/>
                    <a:lstStyle/>
                    <a:p>
                      <a:pPr algn="ctr"/>
                      <a:endParaRPr lang="ja-JP" altLang="en-US" sz="1500"/>
                    </a:p>
                  </a:txBody>
                  <a:tcPr marL="77153" marR="77153" marT="38576" marB="38576" anchor="ctr"/>
                </a:tc>
                <a:tc>
                  <a:txBody>
                    <a:bodyPr/>
                    <a:lstStyle/>
                    <a:p>
                      <a:pPr algn="ctr"/>
                      <a:r>
                        <a:rPr lang="en" sz="1500" dirty="0"/>
                        <a:t>RIF</a:t>
                      </a:r>
                      <a:r>
                        <a:rPr lang="ja-JP" altLang="en-US" sz="1500"/>
                        <a:t>耐性 </a:t>
                      </a:r>
                    </a:p>
                  </a:txBody>
                  <a:tcPr marL="77153" marR="77153" marT="38576" marB="38576" anchor="ctr"/>
                </a:tc>
                <a:tc>
                  <a:txBody>
                    <a:bodyPr/>
                    <a:lstStyle/>
                    <a:p>
                      <a:pPr algn="ctr"/>
                      <a:r>
                        <a:rPr lang="en-US" altLang="ja-JP" sz="1500"/>
                        <a:t>23 </a:t>
                      </a:r>
                    </a:p>
                  </a:txBody>
                  <a:tcPr marL="77153" marR="77153" marT="38576" marB="38576" anchor="ctr"/>
                </a:tc>
                <a:tc>
                  <a:txBody>
                    <a:bodyPr/>
                    <a:lstStyle/>
                    <a:p>
                      <a:pPr algn="ctr"/>
                      <a:r>
                        <a:rPr lang="en-US" altLang="ja-JP" sz="1500"/>
                        <a:t>3 </a:t>
                      </a:r>
                    </a:p>
                  </a:txBody>
                  <a:tcPr marL="77153" marR="77153" marT="38576" marB="38576" anchor="ctr"/>
                </a:tc>
                <a:tc>
                  <a:txBody>
                    <a:bodyPr/>
                    <a:lstStyle/>
                    <a:p>
                      <a:pPr algn="ctr"/>
                      <a:r>
                        <a:rPr lang="en-US" altLang="ja-JP" sz="1500"/>
                        <a:t>26 </a:t>
                      </a:r>
                    </a:p>
                  </a:txBody>
                  <a:tcPr marL="77153" marR="77153" marT="38576" marB="38576" anchor="ctr"/>
                </a:tc>
                <a:extLst>
                  <a:ext uri="{0D108BD9-81ED-4DB2-BD59-A6C34878D82A}">
                    <a16:rowId xmlns:a16="http://schemas.microsoft.com/office/drawing/2014/main" val="895224255"/>
                  </a:ext>
                </a:extLst>
              </a:tr>
              <a:tr h="308610">
                <a:tc vMerge="1">
                  <a:txBody>
                    <a:bodyPr/>
                    <a:lstStyle/>
                    <a:p>
                      <a:endParaRPr kumimoji="1" lang="ja-JP" altLang="en-US"/>
                    </a:p>
                  </a:txBody>
                  <a:tcPr/>
                </a:tc>
                <a:tc>
                  <a:txBody>
                    <a:bodyPr/>
                    <a:lstStyle/>
                    <a:p>
                      <a:pPr algn="ctr"/>
                      <a:r>
                        <a:rPr lang="en" sz="1500"/>
                        <a:t>RIF</a:t>
                      </a:r>
                      <a:r>
                        <a:rPr lang="ja-JP" altLang="en-US" sz="1500"/>
                        <a:t>感受性 </a:t>
                      </a:r>
                    </a:p>
                  </a:txBody>
                  <a:tcPr marL="77153" marR="77153" marT="38576" marB="38576" anchor="ctr"/>
                </a:tc>
                <a:tc>
                  <a:txBody>
                    <a:bodyPr/>
                    <a:lstStyle/>
                    <a:p>
                      <a:pPr algn="ctr"/>
                      <a:r>
                        <a:rPr lang="en-US" altLang="ja-JP" sz="1500"/>
                        <a:t>0 </a:t>
                      </a:r>
                    </a:p>
                  </a:txBody>
                  <a:tcPr marL="77153" marR="77153" marT="38576" marB="38576" anchor="ctr"/>
                </a:tc>
                <a:tc>
                  <a:txBody>
                    <a:bodyPr/>
                    <a:lstStyle/>
                    <a:p>
                      <a:pPr algn="ctr"/>
                      <a:r>
                        <a:rPr lang="en-US" altLang="ja-JP" sz="1500"/>
                        <a:t>174 </a:t>
                      </a:r>
                    </a:p>
                  </a:txBody>
                  <a:tcPr marL="77153" marR="77153" marT="38576" marB="38576" anchor="ctr"/>
                </a:tc>
                <a:tc>
                  <a:txBody>
                    <a:bodyPr/>
                    <a:lstStyle/>
                    <a:p>
                      <a:pPr algn="ctr"/>
                      <a:r>
                        <a:rPr lang="en-US" altLang="ja-JP" sz="1500"/>
                        <a:t>174 </a:t>
                      </a:r>
                    </a:p>
                  </a:txBody>
                  <a:tcPr marL="77153" marR="77153" marT="38576" marB="38576" anchor="ctr"/>
                </a:tc>
                <a:extLst>
                  <a:ext uri="{0D108BD9-81ED-4DB2-BD59-A6C34878D82A}">
                    <a16:rowId xmlns:a16="http://schemas.microsoft.com/office/drawing/2014/main" val="4023147777"/>
                  </a:ext>
                </a:extLst>
              </a:tr>
              <a:tr h="308610">
                <a:tc vMerge="1">
                  <a:txBody>
                    <a:bodyPr/>
                    <a:lstStyle/>
                    <a:p>
                      <a:endParaRPr kumimoji="1" lang="ja-JP" altLang="en-US"/>
                    </a:p>
                  </a:txBody>
                  <a:tcPr/>
                </a:tc>
                <a:tc>
                  <a:txBody>
                    <a:bodyPr/>
                    <a:lstStyle/>
                    <a:p>
                      <a:pPr algn="ctr"/>
                      <a:r>
                        <a:rPr lang="en" sz="1500"/>
                        <a:t>Total </a:t>
                      </a:r>
                    </a:p>
                  </a:txBody>
                  <a:tcPr marL="77153" marR="77153" marT="38576" marB="38576" anchor="ctr"/>
                </a:tc>
                <a:tc>
                  <a:txBody>
                    <a:bodyPr/>
                    <a:lstStyle/>
                    <a:p>
                      <a:pPr algn="ctr"/>
                      <a:r>
                        <a:rPr lang="en-US" altLang="ja-JP" sz="1500" dirty="0"/>
                        <a:t>23 </a:t>
                      </a:r>
                    </a:p>
                  </a:txBody>
                  <a:tcPr marL="77153" marR="77153" marT="38576" marB="38576" anchor="ctr"/>
                </a:tc>
                <a:tc>
                  <a:txBody>
                    <a:bodyPr/>
                    <a:lstStyle/>
                    <a:p>
                      <a:pPr algn="ctr"/>
                      <a:r>
                        <a:rPr lang="en-US" altLang="ja-JP" sz="1500"/>
                        <a:t>177 </a:t>
                      </a:r>
                    </a:p>
                  </a:txBody>
                  <a:tcPr marL="77153" marR="77153" marT="38576" marB="38576" anchor="ctr"/>
                </a:tc>
                <a:tc>
                  <a:txBody>
                    <a:bodyPr/>
                    <a:lstStyle/>
                    <a:p>
                      <a:pPr algn="ctr"/>
                      <a:r>
                        <a:rPr lang="en-US" altLang="ja-JP" sz="1500" dirty="0"/>
                        <a:t>200</a:t>
                      </a:r>
                    </a:p>
                  </a:txBody>
                  <a:tcPr marL="77153" marR="77153" marT="38576" marB="38576" anchor="ctr"/>
                </a:tc>
                <a:extLst>
                  <a:ext uri="{0D108BD9-81ED-4DB2-BD59-A6C34878D82A}">
                    <a16:rowId xmlns:a16="http://schemas.microsoft.com/office/drawing/2014/main" val="678588"/>
                  </a:ext>
                </a:extLst>
              </a:tr>
            </a:tbl>
          </a:graphicData>
        </a:graphic>
      </p:graphicFrame>
      <p:sp>
        <p:nvSpPr>
          <p:cNvPr id="4" name="テキスト ボックス 3">
            <a:extLst>
              <a:ext uri="{FF2B5EF4-FFF2-40B4-BE49-F238E27FC236}">
                <a16:creationId xmlns:a16="http://schemas.microsoft.com/office/drawing/2014/main" id="{5568DC5D-B9BD-C3A9-FF14-BDCF7176B2B6}"/>
              </a:ext>
            </a:extLst>
          </p:cNvPr>
          <p:cNvSpPr txBox="1"/>
          <p:nvPr/>
        </p:nvSpPr>
        <p:spPr>
          <a:xfrm>
            <a:off x="2838109" y="837953"/>
            <a:ext cx="5143500" cy="403957"/>
          </a:xfrm>
          <a:prstGeom prst="rect">
            <a:avLst/>
          </a:prstGeom>
          <a:noFill/>
        </p:spPr>
        <p:txBody>
          <a:bodyPr wrap="square">
            <a:spAutoFit/>
          </a:bodyPr>
          <a:lstStyle/>
          <a:p>
            <a:pPr algn="l"/>
            <a:r>
              <a:rPr lang="en" altLang="ja-JP" sz="2025" b="1" dirty="0" err="1">
                <a:solidFill>
                  <a:srgbClr val="000000"/>
                </a:solidFill>
                <a:latin typeface="Courier New" panose="02070309020205020404" pitchFamily="49" charset="0"/>
              </a:rPr>
              <a:t>Xpert</a:t>
            </a:r>
            <a:r>
              <a:rPr lang="en" altLang="ja-JP" sz="2025" b="1" dirty="0">
                <a:solidFill>
                  <a:srgbClr val="000000"/>
                </a:solidFill>
                <a:latin typeface="Courier New" panose="02070309020205020404" pitchFamily="49" charset="0"/>
              </a:rPr>
              <a:t> MTB/RIF</a:t>
            </a:r>
            <a:r>
              <a:rPr lang="ja-JP" altLang="en" sz="2025" b="1">
                <a:solidFill>
                  <a:srgbClr val="000000"/>
                </a:solidFill>
                <a:latin typeface="Courier New" panose="02070309020205020404" pitchFamily="49" charset="0"/>
              </a:rPr>
              <a:t>「</a:t>
            </a:r>
            <a:r>
              <a:rPr lang="ja-JP" altLang="en-US" sz="2025" b="1">
                <a:solidFill>
                  <a:srgbClr val="000000"/>
                </a:solidFill>
                <a:latin typeface="Courier New" panose="02070309020205020404" pitchFamily="49" charset="0"/>
              </a:rPr>
              <a:t>セフィエド」</a:t>
            </a:r>
          </a:p>
        </p:txBody>
      </p:sp>
      <p:sp>
        <p:nvSpPr>
          <p:cNvPr id="3" name="テキスト ボックス 2">
            <a:extLst>
              <a:ext uri="{FF2B5EF4-FFF2-40B4-BE49-F238E27FC236}">
                <a16:creationId xmlns:a16="http://schemas.microsoft.com/office/drawing/2014/main" id="{747C503B-608A-C291-A518-16F8BB1C25E4}"/>
              </a:ext>
            </a:extLst>
          </p:cNvPr>
          <p:cNvSpPr txBox="1"/>
          <p:nvPr/>
        </p:nvSpPr>
        <p:spPr>
          <a:xfrm>
            <a:off x="1323975" y="1231107"/>
            <a:ext cx="8159606" cy="715581"/>
          </a:xfrm>
          <a:prstGeom prst="rect">
            <a:avLst/>
          </a:prstGeom>
          <a:noFill/>
        </p:spPr>
        <p:txBody>
          <a:bodyPr wrap="none" rtlCol="0">
            <a:spAutoFit/>
          </a:bodyPr>
          <a:lstStyle/>
          <a:p>
            <a:r>
              <a:rPr lang="en-US" altLang="ja-JP" sz="2025" dirty="0" err="1"/>
              <a:t>Rpo</a:t>
            </a:r>
            <a:r>
              <a:rPr lang="en-US" altLang="ja-JP" sz="2025" dirty="0"/>
              <a:t>β</a:t>
            </a:r>
            <a:r>
              <a:rPr lang="ja-JP" altLang="en-US" sz="2025"/>
              <a:t>の遺伝子領域を</a:t>
            </a:r>
            <a:r>
              <a:rPr lang="en-US" altLang="ja-JP" sz="2025" dirty="0" err="1"/>
              <a:t>probeA</a:t>
            </a:r>
            <a:r>
              <a:rPr lang="en-US" altLang="ja-JP" sz="2025" dirty="0"/>
              <a:t>-E</a:t>
            </a:r>
            <a:r>
              <a:rPr lang="ja-JP" altLang="en-US" sz="2025"/>
              <a:t>でカバー</a:t>
            </a:r>
            <a:endParaRPr lang="en-US" altLang="ja-JP" sz="2025" dirty="0"/>
          </a:p>
          <a:p>
            <a:r>
              <a:rPr lang="ja-JP" altLang="en-US" sz="2025"/>
              <a:t>全ての５つのプローブで増幅が認められれば遺伝子変異なしと判断される</a:t>
            </a:r>
          </a:p>
        </p:txBody>
      </p:sp>
      <p:pic>
        <p:nvPicPr>
          <p:cNvPr id="6" name="図 5">
            <a:extLst>
              <a:ext uri="{FF2B5EF4-FFF2-40B4-BE49-F238E27FC236}">
                <a16:creationId xmlns:a16="http://schemas.microsoft.com/office/drawing/2014/main" id="{8A19A529-3EE1-DF80-5617-2673FB036383}"/>
              </a:ext>
            </a:extLst>
          </p:cNvPr>
          <p:cNvPicPr>
            <a:picLocks noChangeAspect="1"/>
          </p:cNvPicPr>
          <p:nvPr/>
        </p:nvPicPr>
        <p:blipFill>
          <a:blip r:embed="rId2"/>
          <a:stretch>
            <a:fillRect/>
          </a:stretch>
        </p:blipFill>
        <p:spPr>
          <a:xfrm>
            <a:off x="143470" y="1924140"/>
            <a:ext cx="4866680" cy="1673498"/>
          </a:xfrm>
          <a:prstGeom prst="rect">
            <a:avLst/>
          </a:prstGeom>
        </p:spPr>
      </p:pic>
      <p:pic>
        <p:nvPicPr>
          <p:cNvPr id="8" name="図 7">
            <a:extLst>
              <a:ext uri="{FF2B5EF4-FFF2-40B4-BE49-F238E27FC236}">
                <a16:creationId xmlns:a16="http://schemas.microsoft.com/office/drawing/2014/main" id="{3CD72096-1F9E-FDE5-8A78-DC8D84DEC221}"/>
              </a:ext>
            </a:extLst>
          </p:cNvPr>
          <p:cNvPicPr>
            <a:picLocks noChangeAspect="1"/>
          </p:cNvPicPr>
          <p:nvPr/>
        </p:nvPicPr>
        <p:blipFill>
          <a:blip r:embed="rId3"/>
          <a:stretch>
            <a:fillRect/>
          </a:stretch>
        </p:blipFill>
        <p:spPr>
          <a:xfrm>
            <a:off x="5143500" y="2009263"/>
            <a:ext cx="5139541" cy="1335369"/>
          </a:xfrm>
          <a:prstGeom prst="rect">
            <a:avLst/>
          </a:prstGeom>
        </p:spPr>
      </p:pic>
    </p:spTree>
    <p:extLst>
      <p:ext uri="{BB962C8B-B14F-4D97-AF65-F5344CB8AC3E}">
        <p14:creationId xmlns:p14="http://schemas.microsoft.com/office/powerpoint/2010/main" val="219363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F240-CECF-1655-038F-5D77D75563E8}"/>
            </a:ext>
          </a:extLst>
        </p:cNvPr>
        <p:cNvGrpSpPr/>
        <p:nvPr/>
      </p:nvGrpSpPr>
      <p:grpSpPr>
        <a:xfrm>
          <a:off x="0" y="0"/>
          <a:ext cx="0" cy="0"/>
          <a:chOff x="0" y="0"/>
          <a:chExt cx="0" cy="0"/>
        </a:xfrm>
      </p:grpSpPr>
      <p:sp>
        <p:nvSpPr>
          <p:cNvPr id="68609" name="Text Box 2">
            <a:extLst>
              <a:ext uri="{FF2B5EF4-FFF2-40B4-BE49-F238E27FC236}">
                <a16:creationId xmlns:a16="http://schemas.microsoft.com/office/drawing/2014/main" id="{815A4055-7C2B-6813-C9C9-9FD67AF75B44}"/>
              </a:ext>
            </a:extLst>
          </p:cNvPr>
          <p:cNvSpPr txBox="1">
            <a:spLocks noChangeArrowheads="1"/>
          </p:cNvSpPr>
          <p:nvPr/>
        </p:nvSpPr>
        <p:spPr bwMode="auto">
          <a:xfrm>
            <a:off x="623024" y="1955298"/>
            <a:ext cx="2993528" cy="461665"/>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飛沫核の濃厚暴露</a:t>
            </a:r>
          </a:p>
        </p:txBody>
      </p:sp>
      <p:sp>
        <p:nvSpPr>
          <p:cNvPr id="68610" name="Text Box 3">
            <a:extLst>
              <a:ext uri="{FF2B5EF4-FFF2-40B4-BE49-F238E27FC236}">
                <a16:creationId xmlns:a16="http://schemas.microsoft.com/office/drawing/2014/main" id="{88443D9F-601E-E6B4-5D62-E619BBBCAB01}"/>
              </a:ext>
            </a:extLst>
          </p:cNvPr>
          <p:cNvSpPr txBox="1">
            <a:spLocks noChangeArrowheads="1"/>
          </p:cNvSpPr>
          <p:nvPr/>
        </p:nvSpPr>
        <p:spPr bwMode="auto">
          <a:xfrm>
            <a:off x="623022" y="3403098"/>
            <a:ext cx="2949179" cy="461665"/>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結核菌感染の成立</a:t>
            </a:r>
          </a:p>
        </p:txBody>
      </p:sp>
      <p:sp>
        <p:nvSpPr>
          <p:cNvPr id="68611" name="Text Box 4">
            <a:extLst>
              <a:ext uri="{FF2B5EF4-FFF2-40B4-BE49-F238E27FC236}">
                <a16:creationId xmlns:a16="http://schemas.microsoft.com/office/drawing/2014/main" id="{CC1D1D49-9187-0AA9-484D-F3CB39DC31D6}"/>
              </a:ext>
            </a:extLst>
          </p:cNvPr>
          <p:cNvSpPr txBox="1">
            <a:spLocks noChangeArrowheads="1"/>
          </p:cNvSpPr>
          <p:nvPr/>
        </p:nvSpPr>
        <p:spPr bwMode="auto">
          <a:xfrm>
            <a:off x="4783460" y="3212976"/>
            <a:ext cx="4618804" cy="830997"/>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細胞性免疫による菌の封じ込め</a:t>
            </a:r>
          </a:p>
          <a:p>
            <a:pPr algn="ctr"/>
            <a:r>
              <a:rPr lang="ja-JP" altLang="en-US" b="1">
                <a:latin typeface="Meiryo" panose="020B0604030504040204" pitchFamily="34" charset="-128"/>
                <a:ea typeface="Meiryo" panose="020B0604030504040204" pitchFamily="34" charset="-128"/>
              </a:rPr>
              <a:t>持続生残菌</a:t>
            </a:r>
          </a:p>
        </p:txBody>
      </p:sp>
      <p:sp>
        <p:nvSpPr>
          <p:cNvPr id="68612" name="Text Box 5">
            <a:extLst>
              <a:ext uri="{FF2B5EF4-FFF2-40B4-BE49-F238E27FC236}">
                <a16:creationId xmlns:a16="http://schemas.microsoft.com/office/drawing/2014/main" id="{EA6A81AD-FAAA-998E-6565-F484C64E8A9F}"/>
              </a:ext>
            </a:extLst>
          </p:cNvPr>
          <p:cNvSpPr txBox="1">
            <a:spLocks noChangeArrowheads="1"/>
          </p:cNvSpPr>
          <p:nvPr/>
        </p:nvSpPr>
        <p:spPr bwMode="auto">
          <a:xfrm>
            <a:off x="4764500" y="1961149"/>
            <a:ext cx="4665839" cy="461665"/>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天寿を全う（結核菌も死ぬ）</a:t>
            </a:r>
          </a:p>
        </p:txBody>
      </p:sp>
      <p:sp>
        <p:nvSpPr>
          <p:cNvPr id="19463" name="Text Box 7">
            <a:extLst>
              <a:ext uri="{FF2B5EF4-FFF2-40B4-BE49-F238E27FC236}">
                <a16:creationId xmlns:a16="http://schemas.microsoft.com/office/drawing/2014/main" id="{0A2DDB9D-CEFD-7564-440D-229098DD5E6F}"/>
              </a:ext>
            </a:extLst>
          </p:cNvPr>
          <p:cNvSpPr txBox="1">
            <a:spLocks noChangeArrowheads="1"/>
          </p:cNvSpPr>
          <p:nvPr/>
        </p:nvSpPr>
        <p:spPr bwMode="auto">
          <a:xfrm>
            <a:off x="8186685" y="5893963"/>
            <a:ext cx="2170014" cy="46166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a:solidFill>
                  <a:srgbClr val="7030A0"/>
                </a:solidFill>
                <a:latin typeface="Meiryo" panose="020B0604030504040204" pitchFamily="34" charset="-128"/>
                <a:ea typeface="Meiryo" panose="020B0604030504040204" pitchFamily="34" charset="-128"/>
              </a:rPr>
              <a:t>外来性再感染</a:t>
            </a:r>
          </a:p>
        </p:txBody>
      </p:sp>
      <p:sp>
        <p:nvSpPr>
          <p:cNvPr id="68615" name="Line 8">
            <a:extLst>
              <a:ext uri="{FF2B5EF4-FFF2-40B4-BE49-F238E27FC236}">
                <a16:creationId xmlns:a16="http://schemas.microsoft.com/office/drawing/2014/main" id="{0C979FA3-9E8E-C6B4-7982-86701BA358FA}"/>
              </a:ext>
            </a:extLst>
          </p:cNvPr>
          <p:cNvSpPr>
            <a:spLocks noChangeShapeType="1"/>
          </p:cNvSpPr>
          <p:nvPr/>
        </p:nvSpPr>
        <p:spPr bwMode="auto">
          <a:xfrm>
            <a:off x="1831132" y="2466464"/>
            <a:ext cx="0" cy="685800"/>
          </a:xfrm>
          <a:prstGeom prst="line">
            <a:avLst/>
          </a:prstGeom>
          <a:noFill/>
          <a:ln w="57150">
            <a:solidFill>
              <a:srgbClr val="0070C0"/>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68629" name="Text Box 10">
            <a:extLst>
              <a:ext uri="{FF2B5EF4-FFF2-40B4-BE49-F238E27FC236}">
                <a16:creationId xmlns:a16="http://schemas.microsoft.com/office/drawing/2014/main" id="{468BFA60-D0E3-F575-4F13-801F73FCD011}"/>
              </a:ext>
            </a:extLst>
          </p:cNvPr>
          <p:cNvSpPr txBox="1">
            <a:spLocks noChangeArrowheads="1"/>
          </p:cNvSpPr>
          <p:nvPr/>
        </p:nvSpPr>
        <p:spPr bwMode="auto">
          <a:xfrm>
            <a:off x="2407196" y="5578137"/>
            <a:ext cx="3751638" cy="584775"/>
          </a:xfrm>
          <a:prstGeom prst="rect">
            <a:avLst/>
          </a:prstGeom>
          <a:noFill/>
          <a:ln w="127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sz="3200" b="1">
                <a:solidFill>
                  <a:srgbClr val="FF0000"/>
                </a:solidFill>
                <a:latin typeface="Meiryo" panose="020B0604030504040204" pitchFamily="34" charset="-128"/>
                <a:ea typeface="Meiryo" panose="020B0604030504040204" pitchFamily="34" charset="-128"/>
              </a:rPr>
              <a:t>活動性結核</a:t>
            </a:r>
            <a:endParaRPr lang="en-US" altLang="ja-JP" sz="3200" b="1" dirty="0">
              <a:solidFill>
                <a:srgbClr val="FF0000"/>
              </a:solidFill>
              <a:latin typeface="Meiryo" panose="020B0604030504040204" pitchFamily="34" charset="-128"/>
              <a:ea typeface="Meiryo" panose="020B0604030504040204" pitchFamily="34" charset="-128"/>
            </a:endParaRPr>
          </a:p>
        </p:txBody>
      </p:sp>
      <p:sp>
        <p:nvSpPr>
          <p:cNvPr id="68620" name="Line 15">
            <a:extLst>
              <a:ext uri="{FF2B5EF4-FFF2-40B4-BE49-F238E27FC236}">
                <a16:creationId xmlns:a16="http://schemas.microsoft.com/office/drawing/2014/main" id="{390E5D8B-9D79-88FF-ABBC-AC68CF6CF09A}"/>
              </a:ext>
            </a:extLst>
          </p:cNvPr>
          <p:cNvSpPr>
            <a:spLocks noChangeShapeType="1"/>
          </p:cNvSpPr>
          <p:nvPr/>
        </p:nvSpPr>
        <p:spPr bwMode="auto">
          <a:xfrm>
            <a:off x="3809334" y="3584469"/>
            <a:ext cx="851863" cy="11113"/>
          </a:xfrm>
          <a:prstGeom prst="line">
            <a:avLst/>
          </a:prstGeom>
          <a:noFill/>
          <a:ln w="57150">
            <a:solidFill>
              <a:srgbClr val="0070C0"/>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68622" name="Text Box 17">
            <a:extLst>
              <a:ext uri="{FF2B5EF4-FFF2-40B4-BE49-F238E27FC236}">
                <a16:creationId xmlns:a16="http://schemas.microsoft.com/office/drawing/2014/main" id="{B54D0BBA-E2AE-94E1-1586-BA5A6A23A353}"/>
              </a:ext>
            </a:extLst>
          </p:cNvPr>
          <p:cNvSpPr txBox="1">
            <a:spLocks noChangeArrowheads="1"/>
          </p:cNvSpPr>
          <p:nvPr/>
        </p:nvSpPr>
        <p:spPr bwMode="auto">
          <a:xfrm>
            <a:off x="1873610" y="2593005"/>
            <a:ext cx="24945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en-US" altLang="ja-JP" sz="1800" dirty="0">
                <a:latin typeface="Meiryo" panose="020B0604030504040204" pitchFamily="34" charset="-128"/>
                <a:ea typeface="Meiryo" panose="020B0604030504040204" pitchFamily="34" charset="-128"/>
              </a:rPr>
              <a:t>25</a:t>
            </a:r>
            <a:r>
              <a:rPr lang="ja-JP" altLang="en-US" sz="180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50</a:t>
            </a:r>
            <a:r>
              <a:rPr lang="ja-JP" altLang="en-US" sz="1800">
                <a:latin typeface="Meiryo" panose="020B0604030504040204" pitchFamily="34" charset="-128"/>
                <a:ea typeface="Meiryo" panose="020B0604030504040204" pitchFamily="34" charset="-128"/>
              </a:rPr>
              <a:t>％</a:t>
            </a:r>
          </a:p>
        </p:txBody>
      </p:sp>
      <p:sp>
        <p:nvSpPr>
          <p:cNvPr id="19474" name="Text Box 18">
            <a:extLst>
              <a:ext uri="{FF2B5EF4-FFF2-40B4-BE49-F238E27FC236}">
                <a16:creationId xmlns:a16="http://schemas.microsoft.com/office/drawing/2014/main" id="{83E59351-D219-F763-5CF4-A9EFA29F1A49}"/>
              </a:ext>
            </a:extLst>
          </p:cNvPr>
          <p:cNvSpPr txBox="1">
            <a:spLocks noChangeArrowheads="1"/>
          </p:cNvSpPr>
          <p:nvPr/>
        </p:nvSpPr>
        <p:spPr bwMode="auto">
          <a:xfrm>
            <a:off x="633523" y="4653541"/>
            <a:ext cx="201541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sz="2000">
                <a:latin typeface="Meiryo" panose="020B0604030504040204" pitchFamily="34" charset="-128"/>
                <a:ea typeface="Meiryo" panose="020B0604030504040204" pitchFamily="34" charset="-128"/>
              </a:rPr>
              <a:t>感染後</a:t>
            </a:r>
            <a:r>
              <a:rPr lang="en-US" altLang="ja-JP" sz="2000" dirty="0">
                <a:latin typeface="Meiryo" panose="020B0604030504040204" pitchFamily="34" charset="-128"/>
                <a:ea typeface="Meiryo" panose="020B0604030504040204" pitchFamily="34" charset="-128"/>
              </a:rPr>
              <a:t>2</a:t>
            </a:r>
            <a:r>
              <a:rPr lang="ja-JP" altLang="en-US" sz="2000">
                <a:latin typeface="Meiryo" panose="020B0604030504040204" pitchFamily="34" charset="-128"/>
                <a:ea typeface="Meiryo" panose="020B0604030504040204" pitchFamily="34" charset="-128"/>
              </a:rPr>
              <a:t>年以内</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に発病</a:t>
            </a:r>
            <a:r>
              <a:rPr lang="en-US" altLang="ja-JP" sz="2000" dirty="0">
                <a:latin typeface="Meiryo" panose="020B0604030504040204" pitchFamily="34" charset="-128"/>
                <a:ea typeface="Meiryo" panose="020B0604030504040204" pitchFamily="34" charset="-128"/>
              </a:rPr>
              <a:t> 6</a:t>
            </a:r>
            <a:r>
              <a:rPr lang="ja-JP" altLang="en-US" sz="200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7</a:t>
            </a:r>
            <a:r>
              <a:rPr lang="ja-JP" altLang="en-US" sz="2000">
                <a:latin typeface="Meiryo" panose="020B0604030504040204" pitchFamily="34" charset="-128"/>
                <a:ea typeface="Meiryo" panose="020B0604030504040204" pitchFamily="34" charset="-128"/>
              </a:rPr>
              <a:t>％</a:t>
            </a:r>
          </a:p>
        </p:txBody>
      </p:sp>
      <p:sp>
        <p:nvSpPr>
          <p:cNvPr id="68624" name="Text Box 19">
            <a:extLst>
              <a:ext uri="{FF2B5EF4-FFF2-40B4-BE49-F238E27FC236}">
                <a16:creationId xmlns:a16="http://schemas.microsoft.com/office/drawing/2014/main" id="{9F260887-AF24-27B0-160C-2438AB8BD2AB}"/>
              </a:ext>
            </a:extLst>
          </p:cNvPr>
          <p:cNvSpPr txBox="1">
            <a:spLocks noChangeArrowheads="1"/>
          </p:cNvSpPr>
          <p:nvPr/>
        </p:nvSpPr>
        <p:spPr bwMode="auto">
          <a:xfrm>
            <a:off x="7111122" y="2633229"/>
            <a:ext cx="12824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en-US" altLang="ja-JP" sz="1800" dirty="0">
                <a:latin typeface="Meiryo" panose="020B0604030504040204" pitchFamily="34" charset="-128"/>
                <a:ea typeface="Meiryo" panose="020B0604030504040204" pitchFamily="34" charset="-128"/>
              </a:rPr>
              <a:t>90</a:t>
            </a:r>
            <a:r>
              <a:rPr lang="ja-JP" altLang="en-US" sz="1800">
                <a:latin typeface="Meiryo" panose="020B0604030504040204" pitchFamily="34" charset="-128"/>
                <a:ea typeface="Meiryo" panose="020B0604030504040204" pitchFamily="34" charset="-128"/>
              </a:rPr>
              <a:t>％</a:t>
            </a:r>
          </a:p>
        </p:txBody>
      </p:sp>
      <p:sp>
        <p:nvSpPr>
          <p:cNvPr id="19476" name="Text Box 20">
            <a:extLst>
              <a:ext uri="{FF2B5EF4-FFF2-40B4-BE49-F238E27FC236}">
                <a16:creationId xmlns:a16="http://schemas.microsoft.com/office/drawing/2014/main" id="{5E230C7F-4904-54CA-32D8-8F0FC0B59C61}"/>
              </a:ext>
            </a:extLst>
          </p:cNvPr>
          <p:cNvSpPr txBox="1">
            <a:spLocks noChangeArrowheads="1"/>
          </p:cNvSpPr>
          <p:nvPr/>
        </p:nvSpPr>
        <p:spPr bwMode="auto">
          <a:xfrm>
            <a:off x="6431348" y="4505721"/>
            <a:ext cx="19075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sz="2000">
                <a:latin typeface="Meiryo" panose="020B0604030504040204" pitchFamily="34" charset="-128"/>
                <a:ea typeface="Meiryo" panose="020B0604030504040204" pitchFamily="34" charset="-128"/>
              </a:rPr>
              <a:t>抵抗減弱時</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に発病</a:t>
            </a:r>
            <a:r>
              <a:rPr lang="en-US" altLang="ja-JP" sz="2000" dirty="0">
                <a:latin typeface="Meiryo" panose="020B0604030504040204" pitchFamily="34" charset="-128"/>
                <a:ea typeface="Meiryo" panose="020B0604030504040204" pitchFamily="34" charset="-128"/>
              </a:rPr>
              <a:t>3</a:t>
            </a:r>
            <a:r>
              <a:rPr lang="ja-JP" altLang="en-US" sz="200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4</a:t>
            </a:r>
            <a:r>
              <a:rPr lang="ja-JP" altLang="en-US" sz="2000">
                <a:latin typeface="Meiryo" panose="020B0604030504040204" pitchFamily="34" charset="-128"/>
                <a:ea typeface="Meiryo" panose="020B0604030504040204" pitchFamily="34" charset="-128"/>
              </a:rPr>
              <a:t>％</a:t>
            </a:r>
          </a:p>
        </p:txBody>
      </p:sp>
      <p:sp>
        <p:nvSpPr>
          <p:cNvPr id="19477" name="Text Box 21">
            <a:extLst>
              <a:ext uri="{FF2B5EF4-FFF2-40B4-BE49-F238E27FC236}">
                <a16:creationId xmlns:a16="http://schemas.microsoft.com/office/drawing/2014/main" id="{D0B345FA-6F39-4A13-A39E-7C103EEC38CE}"/>
              </a:ext>
            </a:extLst>
          </p:cNvPr>
          <p:cNvSpPr txBox="1">
            <a:spLocks noChangeArrowheads="1"/>
          </p:cNvSpPr>
          <p:nvPr/>
        </p:nvSpPr>
        <p:spPr bwMode="auto">
          <a:xfrm>
            <a:off x="6423606" y="5067635"/>
            <a:ext cx="2304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a:solidFill>
                  <a:srgbClr val="7030A0"/>
                </a:solidFill>
                <a:latin typeface="Meiryo" panose="020B0604030504040204" pitchFamily="34" charset="-128"/>
                <a:ea typeface="Meiryo" panose="020B0604030504040204" pitchFamily="34" charset="-128"/>
              </a:rPr>
              <a:t>内因性再燃</a:t>
            </a:r>
          </a:p>
        </p:txBody>
      </p:sp>
      <p:sp>
        <p:nvSpPr>
          <p:cNvPr id="68627" name="Rectangle 22">
            <a:extLst>
              <a:ext uri="{FF2B5EF4-FFF2-40B4-BE49-F238E27FC236}">
                <a16:creationId xmlns:a16="http://schemas.microsoft.com/office/drawing/2014/main" id="{E1984355-7C91-8C18-C3D9-37CFC74D05BC}"/>
              </a:ext>
            </a:extLst>
          </p:cNvPr>
          <p:cNvSpPr>
            <a:spLocks noChangeArrowheads="1"/>
          </p:cNvSpPr>
          <p:nvPr/>
        </p:nvSpPr>
        <p:spPr bwMode="auto">
          <a:xfrm>
            <a:off x="-148496" y="553536"/>
            <a:ext cx="8315325" cy="86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ja-JP" altLang="en-US" sz="4400">
              <a:solidFill>
                <a:schemeClr val="tx2"/>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B65C5130-552C-CED2-717D-EF8C86E995CF}"/>
              </a:ext>
            </a:extLst>
          </p:cNvPr>
          <p:cNvSpPr/>
          <p:nvPr/>
        </p:nvSpPr>
        <p:spPr>
          <a:xfrm>
            <a:off x="808040" y="434976"/>
            <a:ext cx="5602816" cy="707886"/>
          </a:xfrm>
          <a:prstGeom prst="rect">
            <a:avLst/>
          </a:prstGeom>
        </p:spPr>
        <p:txBody>
          <a:bodyPr wrap="none">
            <a:spAutoFit/>
          </a:bodyPr>
          <a:lstStyle/>
          <a:p>
            <a:pPr>
              <a:defRPr/>
            </a:pPr>
            <a:r>
              <a:rPr lang="ja-JP" altLang="en-US" sz="4000" b="1">
                <a:solidFill>
                  <a:schemeClr val="tx2"/>
                </a:solidFill>
                <a:effectLst>
                  <a:outerShdw blurRad="38100" dist="38100" dir="2700000" algn="tl">
                    <a:srgbClr val="000000">
                      <a:alpha val="43137"/>
                    </a:srgbClr>
                  </a:outerShdw>
                </a:effectLst>
              </a:rPr>
              <a:t>ヒト結核菌感染の自然史</a:t>
            </a:r>
            <a:endParaRPr lang="ja-JP" altLang="en-US" sz="4000" dirty="0">
              <a:solidFill>
                <a:schemeClr val="tx2"/>
              </a:solidFill>
            </a:endParaRPr>
          </a:p>
        </p:txBody>
      </p:sp>
      <p:sp>
        <p:nvSpPr>
          <p:cNvPr id="3" name="Line 15">
            <a:extLst>
              <a:ext uri="{FF2B5EF4-FFF2-40B4-BE49-F238E27FC236}">
                <a16:creationId xmlns:a16="http://schemas.microsoft.com/office/drawing/2014/main" id="{A5E24C6A-0574-2DA7-5F48-79E91B650E8D}"/>
              </a:ext>
            </a:extLst>
          </p:cNvPr>
          <p:cNvSpPr>
            <a:spLocks noChangeShapeType="1"/>
          </p:cNvSpPr>
          <p:nvPr/>
        </p:nvSpPr>
        <p:spPr bwMode="auto">
          <a:xfrm>
            <a:off x="2245350" y="4164842"/>
            <a:ext cx="1313160" cy="1196585"/>
          </a:xfrm>
          <a:prstGeom prst="line">
            <a:avLst/>
          </a:prstGeom>
          <a:noFill/>
          <a:ln w="57150">
            <a:solidFill>
              <a:srgbClr val="0070C0"/>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4" name="Line 8">
            <a:extLst>
              <a:ext uri="{FF2B5EF4-FFF2-40B4-BE49-F238E27FC236}">
                <a16:creationId xmlns:a16="http://schemas.microsoft.com/office/drawing/2014/main" id="{C92AD5BA-187C-3845-C02A-2C03C11796C7}"/>
              </a:ext>
            </a:extLst>
          </p:cNvPr>
          <p:cNvSpPr>
            <a:spLocks noChangeShapeType="1"/>
          </p:cNvSpPr>
          <p:nvPr/>
        </p:nvSpPr>
        <p:spPr bwMode="auto">
          <a:xfrm flipV="1">
            <a:off x="6972527" y="2466464"/>
            <a:ext cx="1" cy="587415"/>
          </a:xfrm>
          <a:prstGeom prst="line">
            <a:avLst/>
          </a:prstGeom>
          <a:noFill/>
          <a:ln w="57150">
            <a:solidFill>
              <a:srgbClr val="0070C0"/>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5" name="Line 15">
            <a:extLst>
              <a:ext uri="{FF2B5EF4-FFF2-40B4-BE49-F238E27FC236}">
                <a16:creationId xmlns:a16="http://schemas.microsoft.com/office/drawing/2014/main" id="{978A3109-EB55-18EC-5D49-13602037415E}"/>
              </a:ext>
            </a:extLst>
          </p:cNvPr>
          <p:cNvSpPr>
            <a:spLocks noChangeShapeType="1"/>
          </p:cNvSpPr>
          <p:nvPr/>
        </p:nvSpPr>
        <p:spPr bwMode="auto">
          <a:xfrm flipH="1">
            <a:off x="5036133" y="4144138"/>
            <a:ext cx="1907552" cy="1256899"/>
          </a:xfrm>
          <a:prstGeom prst="line">
            <a:avLst/>
          </a:prstGeom>
          <a:noFill/>
          <a:ln w="57150">
            <a:solidFill>
              <a:srgbClr val="0070C0"/>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9" name="円弧 8">
            <a:extLst>
              <a:ext uri="{FF2B5EF4-FFF2-40B4-BE49-F238E27FC236}">
                <a16:creationId xmlns:a16="http://schemas.microsoft.com/office/drawing/2014/main" id="{145C22C5-57D8-B51C-FC34-7DAE867EA01F}"/>
              </a:ext>
            </a:extLst>
          </p:cNvPr>
          <p:cNvSpPr/>
          <p:nvPr/>
        </p:nvSpPr>
        <p:spPr>
          <a:xfrm flipV="1">
            <a:off x="3741074" y="2778963"/>
            <a:ext cx="5290858" cy="3098308"/>
          </a:xfrm>
          <a:prstGeom prst="arc">
            <a:avLst>
              <a:gd name="adj1" fmla="val 16253521"/>
              <a:gd name="adj2" fmla="val 0"/>
            </a:avLst>
          </a:prstGeom>
          <a:ln w="28575">
            <a:prstDash val="sysDash"/>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BEDC469-0838-43F9-B6F4-4E929464FA16}"/>
              </a:ext>
            </a:extLst>
          </p:cNvPr>
          <p:cNvSpPr txBox="1"/>
          <p:nvPr/>
        </p:nvSpPr>
        <p:spPr>
          <a:xfrm>
            <a:off x="8270961" y="5545049"/>
            <a:ext cx="1918585" cy="400110"/>
          </a:xfrm>
          <a:prstGeom prst="rect">
            <a:avLst/>
          </a:prstGeom>
          <a:noFill/>
        </p:spPr>
        <p:txBody>
          <a:bodyPr wrap="square">
            <a:spAutoFit/>
          </a:bodyPr>
          <a:lstStyle/>
          <a:p>
            <a:r>
              <a:rPr lang="ja-JP" altLang="en-US" sz="2000">
                <a:latin typeface="Meiryo" panose="020B0604030504040204" pitchFamily="34" charset="-128"/>
                <a:ea typeface="Meiryo" panose="020B0604030504040204" pitchFamily="34" charset="-128"/>
              </a:rPr>
              <a:t>再感染し発病</a:t>
            </a:r>
            <a:endParaRPr lang="ja-JP" altLang="en-US" sz="2000"/>
          </a:p>
        </p:txBody>
      </p:sp>
      <p:sp>
        <p:nvSpPr>
          <p:cNvPr id="12" name="角丸四角形 11">
            <a:extLst>
              <a:ext uri="{FF2B5EF4-FFF2-40B4-BE49-F238E27FC236}">
                <a16:creationId xmlns:a16="http://schemas.microsoft.com/office/drawing/2014/main" id="{A64C3B4C-3BEF-C759-8F68-5E3A72832924}"/>
              </a:ext>
            </a:extLst>
          </p:cNvPr>
          <p:cNvSpPr/>
          <p:nvPr/>
        </p:nvSpPr>
        <p:spPr>
          <a:xfrm>
            <a:off x="390972" y="3152264"/>
            <a:ext cx="9289032" cy="924808"/>
          </a:xfrm>
          <a:prstGeom prst="roundRect">
            <a:avLst/>
          </a:prstGeom>
          <a:solidFill>
            <a:schemeClr val="accent1">
              <a:alpha val="27115"/>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F2EAFD7-FE83-7D8D-0016-AEAC9B453353}"/>
              </a:ext>
            </a:extLst>
          </p:cNvPr>
          <p:cNvSpPr txBox="1"/>
          <p:nvPr/>
        </p:nvSpPr>
        <p:spPr>
          <a:xfrm>
            <a:off x="1543100" y="4089873"/>
            <a:ext cx="5296876" cy="830997"/>
          </a:xfrm>
          <a:prstGeom prst="rect">
            <a:avLst/>
          </a:prstGeom>
          <a:noFill/>
        </p:spPr>
        <p:txBody>
          <a:bodyPr wrap="square">
            <a:spAutoFit/>
          </a:bodyPr>
          <a:lstStyle/>
          <a:p>
            <a:pPr algn="ctr"/>
            <a:r>
              <a:rPr lang="ja-JP" altLang="en-US" sz="2400" b="1">
                <a:solidFill>
                  <a:srgbClr val="FF0000"/>
                </a:solidFill>
                <a:latin typeface="Meiryo" panose="020B0604030504040204" pitchFamily="34" charset="-128"/>
                <a:ea typeface="Meiryo" panose="020B0604030504040204" pitchFamily="34" charset="-128"/>
              </a:rPr>
              <a:t>潜在性結核感染症</a:t>
            </a:r>
            <a:endParaRPr lang="en-US" altLang="ja-JP" sz="2400" b="1" dirty="0">
              <a:solidFill>
                <a:srgbClr val="FF0000"/>
              </a:solidFill>
              <a:latin typeface="Meiryo" panose="020B0604030504040204" pitchFamily="34" charset="-128"/>
              <a:ea typeface="Meiryo" panose="020B0604030504040204" pitchFamily="34" charset="-128"/>
            </a:endParaRPr>
          </a:p>
          <a:p>
            <a:pPr algn="ctr"/>
            <a:r>
              <a:rPr lang="en-US" altLang="ja-JP" b="1" dirty="0">
                <a:solidFill>
                  <a:srgbClr val="FF0000"/>
                </a:solidFill>
                <a:latin typeface="Meiryo" panose="020B0604030504040204" pitchFamily="34" charset="-128"/>
                <a:ea typeface="Meiryo" panose="020B0604030504040204" pitchFamily="34" charset="-128"/>
              </a:rPr>
              <a:t>LTBI</a:t>
            </a:r>
            <a:endParaRPr lang="ja-JP" altLang="en-US"/>
          </a:p>
        </p:txBody>
      </p:sp>
    </p:spTree>
    <p:extLst>
      <p:ext uri="{BB962C8B-B14F-4D97-AF65-F5344CB8AC3E}">
        <p14:creationId xmlns:p14="http://schemas.microsoft.com/office/powerpoint/2010/main" val="2290240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7B4C86-3D4E-3E2A-38C6-192A01B63D57}"/>
              </a:ext>
            </a:extLst>
          </p:cNvPr>
          <p:cNvSpPr>
            <a:spLocks noGrp="1"/>
          </p:cNvSpPr>
          <p:nvPr>
            <p:ph type="title"/>
          </p:nvPr>
        </p:nvSpPr>
        <p:spPr/>
        <p:txBody>
          <a:bodyPr/>
          <a:lstStyle/>
          <a:p>
            <a:r>
              <a:rPr lang="ja-JP" altLang="en-US" sz="2400">
                <a:latin typeface="GothicBBBPro"/>
              </a:rPr>
              <a:t>結核菌群リファンピシン</a:t>
            </a:r>
            <a:r>
              <a:rPr lang="en-US" altLang="ja-JP" sz="2400" dirty="0">
                <a:latin typeface="GothicBBBPro"/>
              </a:rPr>
              <a:t>(</a:t>
            </a:r>
            <a:r>
              <a:rPr lang="en" altLang="ja-JP" sz="2400" dirty="0">
                <a:latin typeface="GothicBBBPro"/>
              </a:rPr>
              <a:t>RFP)/</a:t>
            </a:r>
            <a:r>
              <a:rPr lang="ja-JP" altLang="en-US" sz="2400">
                <a:latin typeface="GothicBBBPro"/>
              </a:rPr>
              <a:t>イソニアジド</a:t>
            </a:r>
            <a:r>
              <a:rPr lang="en-US" altLang="ja-JP" sz="2400" dirty="0">
                <a:latin typeface="GothicBBBPro"/>
              </a:rPr>
              <a:t>(</a:t>
            </a:r>
            <a:r>
              <a:rPr lang="en" altLang="ja-JP" sz="2400" dirty="0">
                <a:latin typeface="GothicBBBPro"/>
              </a:rPr>
              <a:t>INH)</a:t>
            </a:r>
            <a:r>
              <a:rPr lang="ja-JP" altLang="en-US" sz="2400">
                <a:latin typeface="GothicBBBPro"/>
              </a:rPr>
              <a:t>耐性遺伝子同時検査 </a:t>
            </a:r>
            <a:endParaRPr kumimoji="1" lang="ja-JP" altLang="en-US" sz="2400"/>
          </a:p>
        </p:txBody>
      </p:sp>
      <p:sp>
        <p:nvSpPr>
          <p:cNvPr id="3" name="コンテンツ プレースホルダー 2">
            <a:extLst>
              <a:ext uri="{FF2B5EF4-FFF2-40B4-BE49-F238E27FC236}">
                <a16:creationId xmlns:a16="http://schemas.microsoft.com/office/drawing/2014/main" id="{3B39C2BB-FBBD-E2BC-78C2-F3491D6D41C0}"/>
              </a:ext>
            </a:extLst>
          </p:cNvPr>
          <p:cNvSpPr>
            <a:spLocks noGrp="1"/>
          </p:cNvSpPr>
          <p:nvPr>
            <p:ph idx="1"/>
          </p:nvPr>
        </p:nvSpPr>
        <p:spPr>
          <a:xfrm>
            <a:off x="318965" y="1600200"/>
            <a:ext cx="9542850" cy="4853136"/>
          </a:xfrm>
        </p:spPr>
        <p:txBody>
          <a:bodyPr/>
          <a:lstStyle/>
          <a:p>
            <a:r>
              <a:rPr lang="ja-JP" altLang="en-US" sz="1600">
                <a:latin typeface="Meiryo" panose="020B0604030504040204" pitchFamily="34" charset="-128"/>
                <a:ea typeface="Meiryo" panose="020B0604030504040204" pitchFamily="34" charset="-128"/>
              </a:rPr>
              <a:t>リアルタイム</a:t>
            </a:r>
            <a:r>
              <a:rPr lang="en" altLang="ja-JP" sz="1600" dirty="0">
                <a:latin typeface="Meiryo" panose="020B0604030504040204" pitchFamily="34" charset="-128"/>
                <a:ea typeface="Meiryo" panose="020B0604030504040204" pitchFamily="34" charset="-128"/>
              </a:rPr>
              <a:t>PCR</a:t>
            </a:r>
            <a:r>
              <a:rPr lang="ja-JP" altLang="en-US" sz="1600">
                <a:latin typeface="Meiryo" panose="020B0604030504040204" pitchFamily="34" charset="-128"/>
                <a:ea typeface="Meiryo" panose="020B0604030504040204" pitchFamily="34" charset="-128"/>
              </a:rPr>
              <a:t>法により結核菌群</a:t>
            </a:r>
            <a:r>
              <a:rPr lang="en" altLang="ja-JP" sz="1600" dirty="0" err="1">
                <a:latin typeface="Meiryo" panose="020B0604030504040204" pitchFamily="34" charset="-128"/>
                <a:ea typeface="Meiryo" panose="020B0604030504040204" pitchFamily="34" charset="-128"/>
              </a:rPr>
              <a:t>rpoB</a:t>
            </a:r>
            <a:r>
              <a:rPr lang="ja-JP" altLang="en-US" sz="1600">
                <a:latin typeface="Meiryo" panose="020B0604030504040204" pitchFamily="34" charset="-128"/>
                <a:ea typeface="Meiryo" panose="020B0604030504040204" pitchFamily="34" charset="-128"/>
              </a:rPr>
              <a:t>遺伝子、 </a:t>
            </a:r>
            <a:r>
              <a:rPr lang="en" altLang="ja-JP" sz="1600" dirty="0" err="1">
                <a:latin typeface="Meiryo" panose="020B0604030504040204" pitchFamily="34" charset="-128"/>
                <a:ea typeface="Meiryo" panose="020B0604030504040204" pitchFamily="34" charset="-128"/>
              </a:rPr>
              <a:t>katG</a:t>
            </a:r>
            <a:r>
              <a:rPr lang="ja-JP" altLang="en-US" sz="1600">
                <a:latin typeface="Meiryo" panose="020B0604030504040204" pitchFamily="34" charset="-128"/>
                <a:ea typeface="Meiryo" panose="020B0604030504040204" pitchFamily="34" charset="-128"/>
              </a:rPr>
              <a:t>遺伝子および</a:t>
            </a:r>
            <a:r>
              <a:rPr lang="en" altLang="ja-JP" sz="1600" dirty="0" err="1">
                <a:latin typeface="Meiryo" panose="020B0604030504040204" pitchFamily="34" charset="-128"/>
                <a:ea typeface="Meiryo" panose="020B0604030504040204" pitchFamily="34" charset="-128"/>
              </a:rPr>
              <a:t>inhA</a:t>
            </a:r>
            <a:r>
              <a:rPr lang="ja-JP" altLang="en-US" sz="1600">
                <a:latin typeface="Meiryo" panose="020B0604030504040204" pitchFamily="34" charset="-128"/>
                <a:ea typeface="Meiryo" panose="020B0604030504040204" pitchFamily="34" charset="-128"/>
              </a:rPr>
              <a:t>遺伝子中の変異を検出</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検査料　 </a:t>
            </a:r>
            <a:r>
              <a:rPr lang="en-US" altLang="ja-JP" sz="1600" dirty="0">
                <a:latin typeface="Meiryo" panose="020B0604030504040204" pitchFamily="34" charset="-128"/>
                <a:ea typeface="Meiryo" panose="020B0604030504040204" pitchFamily="34" charset="-128"/>
              </a:rPr>
              <a:t>963</a:t>
            </a:r>
            <a:r>
              <a:rPr lang="ja-JP" altLang="en-US" sz="1600">
                <a:latin typeface="Meiryo" panose="020B0604030504040204" pitchFamily="34" charset="-128"/>
                <a:ea typeface="Meiryo" panose="020B0604030504040204" pitchFamily="34" charset="-128"/>
              </a:rPr>
              <a:t>点　判断料　</a:t>
            </a:r>
            <a:r>
              <a:rPr lang="en-US" altLang="ja-JP" sz="1600" dirty="0">
                <a:latin typeface="Meiryo" panose="020B0604030504040204" pitchFamily="34" charset="-128"/>
                <a:ea typeface="Meiryo" panose="020B0604030504040204" pitchFamily="34" charset="-128"/>
              </a:rPr>
              <a:t>150</a:t>
            </a:r>
            <a:r>
              <a:rPr lang="ja-JP" altLang="en-US" sz="1600">
                <a:latin typeface="Meiryo" panose="020B0604030504040204" pitchFamily="34" charset="-128"/>
                <a:ea typeface="Meiryo" panose="020B0604030504040204" pitchFamily="34" charset="-128"/>
              </a:rPr>
              <a:t>点</a:t>
            </a:r>
            <a:endParaRPr lang="en-US" altLang="ja-JP" sz="160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97DAC6C-03E5-4ECF-FF46-E5757049FD96}"/>
              </a:ext>
            </a:extLst>
          </p:cNvPr>
          <p:cNvSpPr txBox="1"/>
          <p:nvPr/>
        </p:nvSpPr>
        <p:spPr>
          <a:xfrm>
            <a:off x="147282" y="4799707"/>
            <a:ext cx="9992436" cy="1077218"/>
          </a:xfrm>
          <a:prstGeom prst="rect">
            <a:avLst/>
          </a:prstGeom>
          <a:noFill/>
        </p:spPr>
        <p:txBody>
          <a:bodyPr wrap="square">
            <a:spAutoFit/>
          </a:bodyPr>
          <a:lstStyle/>
          <a:p>
            <a:r>
              <a:rPr lang="en" altLang="ja-JP" sz="1600" dirty="0">
                <a:latin typeface="Meiryo" panose="020B0604030504040204" pitchFamily="34" charset="-128"/>
                <a:ea typeface="Meiryo" panose="020B0604030504040204" pitchFamily="34" charset="-128"/>
              </a:rPr>
              <a:t>RIF</a:t>
            </a:r>
            <a:r>
              <a:rPr lang="ja-JP" altLang="en-US" sz="1600">
                <a:latin typeface="Meiryo" panose="020B0604030504040204" pitchFamily="34" charset="-128"/>
                <a:ea typeface="Meiryo" panose="020B0604030504040204" pitchFamily="34" charset="-128"/>
              </a:rPr>
              <a:t>耐性遺伝子検出と薬剤感受性検査の相関性 </a:t>
            </a:r>
          </a:p>
          <a:p>
            <a:r>
              <a:rPr lang="ja-JP" altLang="en-US" sz="1600">
                <a:latin typeface="Meiryo" panose="020B0604030504040204" pitchFamily="34" charset="-128"/>
                <a:ea typeface="Meiryo" panose="020B0604030504040204" pitchFamily="34" charset="-128"/>
              </a:rPr>
              <a:t>全体一致率 </a:t>
            </a:r>
            <a:r>
              <a:rPr lang="en-US" altLang="ja-JP" sz="1600" dirty="0">
                <a:latin typeface="Meiryo" panose="020B0604030504040204" pitchFamily="34" charset="-128"/>
                <a:ea typeface="Meiryo" panose="020B0604030504040204" pitchFamily="34" charset="-128"/>
              </a:rPr>
              <a:t>: 92.4% (110/119) </a:t>
            </a:r>
            <a:r>
              <a:rPr lang="en" altLang="ja-JP" sz="1600" dirty="0">
                <a:latin typeface="Meiryo" panose="020B0604030504040204" pitchFamily="34" charset="-128"/>
                <a:ea typeface="Meiryo" panose="020B0604030504040204" pitchFamily="34" charset="-128"/>
              </a:rPr>
              <a:t>RIF</a:t>
            </a:r>
            <a:r>
              <a:rPr lang="ja-JP" altLang="en-US" sz="1600">
                <a:latin typeface="Meiryo" panose="020B0604030504040204" pitchFamily="34" charset="-128"/>
                <a:ea typeface="Meiryo" panose="020B0604030504040204" pitchFamily="34" charset="-128"/>
              </a:rPr>
              <a:t>耐性検出率 </a:t>
            </a:r>
            <a:r>
              <a:rPr lang="en-US" altLang="ja-JP" sz="1600" dirty="0">
                <a:latin typeface="Meiryo" panose="020B0604030504040204" pitchFamily="34" charset="-128"/>
                <a:ea typeface="Meiryo" panose="020B0604030504040204" pitchFamily="34" charset="-128"/>
              </a:rPr>
              <a:t>: 91.8% (67/73) </a:t>
            </a:r>
            <a:r>
              <a:rPr lang="en" altLang="ja-JP" sz="1600" dirty="0">
                <a:latin typeface="Meiryo" panose="020B0604030504040204" pitchFamily="34" charset="-128"/>
                <a:ea typeface="Meiryo" panose="020B0604030504040204" pitchFamily="34" charset="-128"/>
              </a:rPr>
              <a:t>RIF</a:t>
            </a:r>
            <a:r>
              <a:rPr lang="ja-JP" altLang="en-US" sz="1600">
                <a:latin typeface="Meiryo" panose="020B0604030504040204" pitchFamily="34" charset="-128"/>
                <a:ea typeface="Meiryo" panose="020B0604030504040204" pitchFamily="34" charset="-128"/>
              </a:rPr>
              <a:t>感受性検出率 </a:t>
            </a:r>
            <a:r>
              <a:rPr lang="en-US" altLang="ja-JP" sz="1600" dirty="0">
                <a:latin typeface="Meiryo" panose="020B0604030504040204" pitchFamily="34" charset="-128"/>
                <a:ea typeface="Meiryo" panose="020B0604030504040204" pitchFamily="34" charset="-128"/>
              </a:rPr>
              <a:t>: 93.5% (43/46) </a:t>
            </a:r>
            <a:endParaRPr lang="ja-JP" altLang="en-US" sz="1600">
              <a:latin typeface="Meiryo" panose="020B0604030504040204" pitchFamily="34" charset="-128"/>
              <a:ea typeface="Meiryo" panose="020B0604030504040204" pitchFamily="34" charset="-128"/>
            </a:endParaRPr>
          </a:p>
          <a:p>
            <a:r>
              <a:rPr lang="en" altLang="ja-JP" sz="1600" dirty="0">
                <a:latin typeface="Meiryo" panose="020B0604030504040204" pitchFamily="34" charset="-128"/>
                <a:ea typeface="Meiryo" panose="020B0604030504040204" pitchFamily="34" charset="-128"/>
              </a:rPr>
              <a:t>INH</a:t>
            </a:r>
            <a:r>
              <a:rPr lang="ja-JP" altLang="en-US" sz="1600">
                <a:latin typeface="Meiryo" panose="020B0604030504040204" pitchFamily="34" charset="-128"/>
                <a:ea typeface="Meiryo" panose="020B0604030504040204" pitchFamily="34" charset="-128"/>
              </a:rPr>
              <a:t>耐性遺伝子検出と薬剤感受性検査の相関性 </a:t>
            </a:r>
          </a:p>
          <a:p>
            <a:r>
              <a:rPr lang="ja-JP" altLang="en-US" sz="1600">
                <a:latin typeface="Meiryo" panose="020B0604030504040204" pitchFamily="34" charset="-128"/>
                <a:ea typeface="Meiryo" panose="020B0604030504040204" pitchFamily="34" charset="-128"/>
              </a:rPr>
              <a:t>全体一致率 </a:t>
            </a:r>
            <a:r>
              <a:rPr lang="en-US" altLang="ja-JP" sz="1600" dirty="0">
                <a:latin typeface="Meiryo" panose="020B0604030504040204" pitchFamily="34" charset="-128"/>
                <a:ea typeface="Meiryo" panose="020B0604030504040204" pitchFamily="34" charset="-128"/>
              </a:rPr>
              <a:t>: 79.8% (95/119) </a:t>
            </a:r>
            <a:r>
              <a:rPr lang="en" altLang="ja-JP" sz="1600" dirty="0">
                <a:latin typeface="Meiryo" panose="020B0604030504040204" pitchFamily="34" charset="-128"/>
                <a:ea typeface="Meiryo" panose="020B0604030504040204" pitchFamily="34" charset="-128"/>
              </a:rPr>
              <a:t>INH</a:t>
            </a:r>
            <a:r>
              <a:rPr lang="ja-JP" altLang="en-US" sz="1600">
                <a:latin typeface="Meiryo" panose="020B0604030504040204" pitchFamily="34" charset="-128"/>
                <a:ea typeface="Meiryo" panose="020B0604030504040204" pitchFamily="34" charset="-128"/>
              </a:rPr>
              <a:t>耐性検出率 </a:t>
            </a:r>
            <a:r>
              <a:rPr lang="en-US" altLang="ja-JP" sz="1600" dirty="0">
                <a:latin typeface="Meiryo" panose="020B0604030504040204" pitchFamily="34" charset="-128"/>
                <a:ea typeface="Meiryo" panose="020B0604030504040204" pitchFamily="34" charset="-128"/>
              </a:rPr>
              <a:t>: 77.8% (77/99) </a:t>
            </a:r>
            <a:r>
              <a:rPr lang="en" altLang="ja-JP" sz="1600" dirty="0">
                <a:latin typeface="Meiryo" panose="020B0604030504040204" pitchFamily="34" charset="-128"/>
                <a:ea typeface="Meiryo" panose="020B0604030504040204" pitchFamily="34" charset="-128"/>
              </a:rPr>
              <a:t>INH</a:t>
            </a:r>
            <a:r>
              <a:rPr lang="ja-JP" altLang="en-US" sz="1600">
                <a:latin typeface="Meiryo" panose="020B0604030504040204" pitchFamily="34" charset="-128"/>
                <a:ea typeface="Meiryo" panose="020B0604030504040204" pitchFamily="34" charset="-128"/>
              </a:rPr>
              <a:t>感受性検出率 </a:t>
            </a:r>
            <a:r>
              <a:rPr lang="en-US" altLang="ja-JP" sz="1600" dirty="0">
                <a:latin typeface="Meiryo" panose="020B0604030504040204" pitchFamily="34" charset="-128"/>
                <a:ea typeface="Meiryo" panose="020B0604030504040204" pitchFamily="34" charset="-128"/>
              </a:rPr>
              <a:t>: 90.0% (18/20) </a:t>
            </a:r>
            <a:endParaRPr lang="ja-JP" altLang="en-US" sz="1600">
              <a:latin typeface="Meiryo" panose="020B0604030504040204" pitchFamily="34" charset="-128"/>
              <a:ea typeface="Meiryo" panose="020B0604030504040204" pitchFamily="34" charset="-128"/>
            </a:endParaRPr>
          </a:p>
        </p:txBody>
      </p:sp>
      <p:graphicFrame>
        <p:nvGraphicFramePr>
          <p:cNvPr id="11" name="表 10">
            <a:extLst>
              <a:ext uri="{FF2B5EF4-FFF2-40B4-BE49-F238E27FC236}">
                <a16:creationId xmlns:a16="http://schemas.microsoft.com/office/drawing/2014/main" id="{6966B45E-2D87-6906-4FFA-E2B3638BFA0F}"/>
              </a:ext>
            </a:extLst>
          </p:cNvPr>
          <p:cNvGraphicFramePr>
            <a:graphicFrameLocks noGrp="1"/>
          </p:cNvGraphicFramePr>
          <p:nvPr>
            <p:extLst>
              <p:ext uri="{D42A27DB-BD31-4B8C-83A1-F6EECF244321}">
                <p14:modId xmlns:p14="http://schemas.microsoft.com/office/powerpoint/2010/main" val="1101599882"/>
              </p:ext>
            </p:extLst>
          </p:nvPr>
        </p:nvGraphicFramePr>
        <p:xfrm>
          <a:off x="791259" y="2420888"/>
          <a:ext cx="8872536" cy="1040128"/>
        </p:xfrm>
        <a:graphic>
          <a:graphicData uri="http://schemas.openxmlformats.org/drawingml/2006/table">
            <a:tbl>
              <a:tblPr/>
              <a:tblGrid>
                <a:gridCol w="2218134">
                  <a:extLst>
                    <a:ext uri="{9D8B030D-6E8A-4147-A177-3AD203B41FA5}">
                      <a16:colId xmlns:a16="http://schemas.microsoft.com/office/drawing/2014/main" val="682683714"/>
                    </a:ext>
                  </a:extLst>
                </a:gridCol>
                <a:gridCol w="2218134">
                  <a:extLst>
                    <a:ext uri="{9D8B030D-6E8A-4147-A177-3AD203B41FA5}">
                      <a16:colId xmlns:a16="http://schemas.microsoft.com/office/drawing/2014/main" val="1997051834"/>
                    </a:ext>
                  </a:extLst>
                </a:gridCol>
                <a:gridCol w="2218134">
                  <a:extLst>
                    <a:ext uri="{9D8B030D-6E8A-4147-A177-3AD203B41FA5}">
                      <a16:colId xmlns:a16="http://schemas.microsoft.com/office/drawing/2014/main" val="2297671211"/>
                    </a:ext>
                  </a:extLst>
                </a:gridCol>
                <a:gridCol w="2218134">
                  <a:extLst>
                    <a:ext uri="{9D8B030D-6E8A-4147-A177-3AD203B41FA5}">
                      <a16:colId xmlns:a16="http://schemas.microsoft.com/office/drawing/2014/main" val="2798158558"/>
                    </a:ext>
                  </a:extLst>
                </a:gridCol>
              </a:tblGrid>
              <a:tr h="205740">
                <a:tc rowSpan="2" gridSpan="2">
                  <a:txBody>
                    <a:bodyPr/>
                    <a:lstStyle/>
                    <a:p>
                      <a:r>
                        <a:rPr lang="en" sz="1200">
                          <a:effectLst/>
                          <a:latin typeface="Meiryo" panose="020B0604030504040204" pitchFamily="34" charset="-128"/>
                          <a:ea typeface="Meiryo" panose="020B0604030504040204" pitchFamily="34" charset="-128"/>
                        </a:rPr>
                        <a:t>RIF</a:t>
                      </a:r>
                      <a:r>
                        <a:rPr lang="ja-JP" altLang="en-US" sz="1200">
                          <a:effectLst/>
                          <a:latin typeface="Meiryo" panose="020B0604030504040204" pitchFamily="34" charset="-128"/>
                          <a:ea typeface="Meiryo" panose="020B0604030504040204" pitchFamily="34" charset="-128"/>
                        </a:rPr>
                        <a:t>耐性 遺伝子検出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rowSpan="2" hMerge="1">
                  <a:txBody>
                    <a:bodyPr/>
                    <a:lstStyle/>
                    <a:p>
                      <a:endParaRPr kumimoji="1" lang="ja-JP" altLang="en-US"/>
                    </a:p>
                  </a:txBody>
                  <a:tcPr/>
                </a:tc>
                <a:tc gridSpan="2">
                  <a:txBody>
                    <a:bodyPr/>
                    <a:lstStyle/>
                    <a:p>
                      <a:r>
                        <a:rPr lang="ja-JP" altLang="en-US" sz="1200">
                          <a:effectLst/>
                          <a:latin typeface="Meiryo" panose="020B0604030504040204" pitchFamily="34" charset="-128"/>
                          <a:ea typeface="Meiryo" panose="020B0604030504040204" pitchFamily="34" charset="-128"/>
                        </a:rPr>
                        <a:t>薬剤感受性試験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extLst>
                  <a:ext uri="{0D108BD9-81ED-4DB2-BD59-A6C34878D82A}">
                    <a16:rowId xmlns:a16="http://schemas.microsoft.com/office/drawing/2014/main" val="1635273565"/>
                  </a:ext>
                </a:extLst>
              </a:tr>
              <a:tr h="205740">
                <a:tc gridSpan="2" vMerge="1">
                  <a:txBody>
                    <a:bodyPr/>
                    <a:lstStyle/>
                    <a:p>
                      <a:endParaRPr kumimoji="1" lang="ja-JP" altLang="en-US"/>
                    </a:p>
                  </a:txBody>
                  <a:tcPr/>
                </a:tc>
                <a:tc hMerge="1" vMerge="1">
                  <a:txBody>
                    <a:bodyPr/>
                    <a:lstStyle/>
                    <a:p>
                      <a:endParaRPr kumimoji="1" lang="ja-JP" altLang="en-US"/>
                    </a:p>
                  </a:txBody>
                  <a:tcPr/>
                </a:tc>
                <a:tc>
                  <a:txBody>
                    <a:bodyPr/>
                    <a:lstStyle/>
                    <a:p>
                      <a:r>
                        <a:rPr lang="ja-JP" altLang="en-US" sz="1200">
                          <a:effectLst/>
                          <a:latin typeface="Meiryo" panose="020B0604030504040204" pitchFamily="34" charset="-128"/>
                          <a:ea typeface="Meiryo" panose="020B0604030504040204" pitchFamily="34" charset="-128"/>
                        </a:rPr>
                        <a:t>耐性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ja-JP" altLang="en-US" sz="1200">
                          <a:effectLst/>
                          <a:latin typeface="Meiryo" panose="020B0604030504040204" pitchFamily="34" charset="-128"/>
                          <a:ea typeface="Meiryo" panose="020B0604030504040204" pitchFamily="34" charset="-128"/>
                        </a:rPr>
                        <a:t>感受性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15939128"/>
                  </a:ext>
                </a:extLst>
              </a:tr>
              <a:tr h="205740">
                <a:tc rowSpan="2">
                  <a:txBody>
                    <a:bodyPr/>
                    <a:lstStyle/>
                    <a:p>
                      <a:r>
                        <a:rPr lang="ja-JP" altLang="en-US" sz="1200">
                          <a:effectLst/>
                          <a:latin typeface="Meiryo" panose="020B0604030504040204" pitchFamily="34" charset="-128"/>
                          <a:ea typeface="Meiryo" panose="020B0604030504040204" pitchFamily="34" charset="-128"/>
                        </a:rPr>
                        <a:t>本 品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ja-JP" altLang="en-US" sz="1200">
                          <a:effectLst/>
                          <a:latin typeface="Meiryo" panose="020B0604030504040204" pitchFamily="34" charset="-128"/>
                          <a:ea typeface="Meiryo" panose="020B0604030504040204" pitchFamily="34" charset="-128"/>
                        </a:rPr>
                        <a:t>陽性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a:effectLst/>
                          <a:latin typeface="Meiryo" panose="020B0604030504040204" pitchFamily="34" charset="-128"/>
                          <a:ea typeface="Meiryo" panose="020B0604030504040204" pitchFamily="34" charset="-128"/>
                        </a:rPr>
                        <a:t>67</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a:effectLst/>
                          <a:latin typeface="Meiryo" panose="020B0604030504040204" pitchFamily="34" charset="-128"/>
                          <a:ea typeface="Meiryo" panose="020B0604030504040204" pitchFamily="34" charset="-128"/>
                        </a:rPr>
                        <a:t>3</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68290821"/>
                  </a:ext>
                </a:extLst>
              </a:tr>
              <a:tr h="205740">
                <a:tc vMerge="1">
                  <a:txBody>
                    <a:bodyPr/>
                    <a:lstStyle/>
                    <a:p>
                      <a:endParaRPr kumimoji="1" lang="ja-JP" altLang="en-US"/>
                    </a:p>
                  </a:txBody>
                  <a:tcPr/>
                </a:tc>
                <a:tc>
                  <a:txBody>
                    <a:bodyPr/>
                    <a:lstStyle/>
                    <a:p>
                      <a:r>
                        <a:rPr lang="ja-JP" altLang="en-US" sz="1200">
                          <a:effectLst/>
                          <a:latin typeface="Meiryo" panose="020B0604030504040204" pitchFamily="34" charset="-128"/>
                          <a:ea typeface="Meiryo" panose="020B0604030504040204" pitchFamily="34" charset="-128"/>
                        </a:rPr>
                        <a:t>陰性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a:effectLst/>
                          <a:latin typeface="Meiryo" panose="020B0604030504040204" pitchFamily="34" charset="-128"/>
                          <a:ea typeface="Meiryo" panose="020B0604030504040204" pitchFamily="34" charset="-128"/>
                        </a:rPr>
                        <a:t>6</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dirty="0">
                          <a:effectLst/>
                          <a:latin typeface="Meiryo" panose="020B0604030504040204" pitchFamily="34" charset="-128"/>
                          <a:ea typeface="Meiryo" panose="020B0604030504040204" pitchFamily="34" charset="-128"/>
                        </a:rPr>
                        <a:t>43</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6477317"/>
                  </a:ext>
                </a:extLst>
              </a:tr>
            </a:tbl>
          </a:graphicData>
        </a:graphic>
      </p:graphicFrame>
      <p:graphicFrame>
        <p:nvGraphicFramePr>
          <p:cNvPr id="12" name="表 11">
            <a:extLst>
              <a:ext uri="{FF2B5EF4-FFF2-40B4-BE49-F238E27FC236}">
                <a16:creationId xmlns:a16="http://schemas.microsoft.com/office/drawing/2014/main" id="{60CEE171-2471-A804-C91F-463E4479EA5E}"/>
              </a:ext>
            </a:extLst>
          </p:cNvPr>
          <p:cNvGraphicFramePr>
            <a:graphicFrameLocks noGrp="1"/>
          </p:cNvGraphicFramePr>
          <p:nvPr>
            <p:extLst>
              <p:ext uri="{D42A27DB-BD31-4B8C-83A1-F6EECF244321}">
                <p14:modId xmlns:p14="http://schemas.microsoft.com/office/powerpoint/2010/main" val="1263749963"/>
              </p:ext>
            </p:extLst>
          </p:nvPr>
        </p:nvGraphicFramePr>
        <p:xfrm>
          <a:off x="791259" y="3524346"/>
          <a:ext cx="8872536" cy="1040128"/>
        </p:xfrm>
        <a:graphic>
          <a:graphicData uri="http://schemas.openxmlformats.org/drawingml/2006/table">
            <a:tbl>
              <a:tblPr/>
              <a:tblGrid>
                <a:gridCol w="2218134">
                  <a:extLst>
                    <a:ext uri="{9D8B030D-6E8A-4147-A177-3AD203B41FA5}">
                      <a16:colId xmlns:a16="http://schemas.microsoft.com/office/drawing/2014/main" val="1844488425"/>
                    </a:ext>
                  </a:extLst>
                </a:gridCol>
                <a:gridCol w="2218134">
                  <a:extLst>
                    <a:ext uri="{9D8B030D-6E8A-4147-A177-3AD203B41FA5}">
                      <a16:colId xmlns:a16="http://schemas.microsoft.com/office/drawing/2014/main" val="3255581950"/>
                    </a:ext>
                  </a:extLst>
                </a:gridCol>
                <a:gridCol w="2218134">
                  <a:extLst>
                    <a:ext uri="{9D8B030D-6E8A-4147-A177-3AD203B41FA5}">
                      <a16:colId xmlns:a16="http://schemas.microsoft.com/office/drawing/2014/main" val="4095475769"/>
                    </a:ext>
                  </a:extLst>
                </a:gridCol>
                <a:gridCol w="2218134">
                  <a:extLst>
                    <a:ext uri="{9D8B030D-6E8A-4147-A177-3AD203B41FA5}">
                      <a16:colId xmlns:a16="http://schemas.microsoft.com/office/drawing/2014/main" val="1069991686"/>
                    </a:ext>
                  </a:extLst>
                </a:gridCol>
              </a:tblGrid>
              <a:tr h="205740">
                <a:tc rowSpan="2" gridSpan="2">
                  <a:txBody>
                    <a:bodyPr/>
                    <a:lstStyle/>
                    <a:p>
                      <a:r>
                        <a:rPr lang="en" sz="1200">
                          <a:effectLst/>
                          <a:latin typeface="Meiryo" panose="020B0604030504040204" pitchFamily="34" charset="-128"/>
                          <a:ea typeface="Meiryo" panose="020B0604030504040204" pitchFamily="34" charset="-128"/>
                        </a:rPr>
                        <a:t>INH</a:t>
                      </a:r>
                      <a:r>
                        <a:rPr lang="ja-JP" altLang="en-US" sz="1200">
                          <a:effectLst/>
                          <a:latin typeface="Meiryo" panose="020B0604030504040204" pitchFamily="34" charset="-128"/>
                          <a:ea typeface="Meiryo" panose="020B0604030504040204" pitchFamily="34" charset="-128"/>
                        </a:rPr>
                        <a:t>耐性 遺伝子検出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rowSpan="2" hMerge="1">
                  <a:txBody>
                    <a:bodyPr/>
                    <a:lstStyle/>
                    <a:p>
                      <a:endParaRPr kumimoji="1" lang="ja-JP" altLang="en-US"/>
                    </a:p>
                  </a:txBody>
                  <a:tcPr/>
                </a:tc>
                <a:tc gridSpan="2">
                  <a:txBody>
                    <a:bodyPr/>
                    <a:lstStyle/>
                    <a:p>
                      <a:r>
                        <a:rPr lang="ja-JP" altLang="en-US" sz="1200">
                          <a:effectLst/>
                          <a:latin typeface="Meiryo" panose="020B0604030504040204" pitchFamily="34" charset="-128"/>
                          <a:ea typeface="Meiryo" panose="020B0604030504040204" pitchFamily="34" charset="-128"/>
                        </a:rPr>
                        <a:t>薬剤感受性試験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extLst>
                  <a:ext uri="{0D108BD9-81ED-4DB2-BD59-A6C34878D82A}">
                    <a16:rowId xmlns:a16="http://schemas.microsoft.com/office/drawing/2014/main" val="1274845318"/>
                  </a:ext>
                </a:extLst>
              </a:tr>
              <a:tr h="205740">
                <a:tc gridSpan="2" vMerge="1">
                  <a:txBody>
                    <a:bodyPr/>
                    <a:lstStyle/>
                    <a:p>
                      <a:endParaRPr kumimoji="1" lang="ja-JP" altLang="en-US"/>
                    </a:p>
                  </a:txBody>
                  <a:tcPr/>
                </a:tc>
                <a:tc hMerge="1" vMerge="1">
                  <a:txBody>
                    <a:bodyPr/>
                    <a:lstStyle/>
                    <a:p>
                      <a:endParaRPr kumimoji="1" lang="ja-JP" altLang="en-US"/>
                    </a:p>
                  </a:txBody>
                  <a:tcPr/>
                </a:tc>
                <a:tc>
                  <a:txBody>
                    <a:bodyPr/>
                    <a:lstStyle/>
                    <a:p>
                      <a:r>
                        <a:rPr lang="ja-JP" altLang="en-US" sz="1200">
                          <a:effectLst/>
                          <a:latin typeface="Meiryo" panose="020B0604030504040204" pitchFamily="34" charset="-128"/>
                          <a:ea typeface="Meiryo" panose="020B0604030504040204" pitchFamily="34" charset="-128"/>
                        </a:rPr>
                        <a:t>耐性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ja-JP" altLang="en-US" sz="1200">
                          <a:effectLst/>
                          <a:latin typeface="Meiryo" panose="020B0604030504040204" pitchFamily="34" charset="-128"/>
                          <a:ea typeface="Meiryo" panose="020B0604030504040204" pitchFamily="34" charset="-128"/>
                        </a:rPr>
                        <a:t>感受性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0938061"/>
                  </a:ext>
                </a:extLst>
              </a:tr>
              <a:tr h="205740">
                <a:tc rowSpan="2">
                  <a:txBody>
                    <a:bodyPr/>
                    <a:lstStyle/>
                    <a:p>
                      <a:r>
                        <a:rPr lang="ja-JP" altLang="en-US" sz="1200">
                          <a:effectLst/>
                          <a:latin typeface="Meiryo" panose="020B0604030504040204" pitchFamily="34" charset="-128"/>
                          <a:ea typeface="Meiryo" panose="020B0604030504040204" pitchFamily="34" charset="-128"/>
                        </a:rPr>
                        <a:t>本 品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ja-JP" altLang="en-US" sz="1200">
                          <a:effectLst/>
                          <a:latin typeface="Meiryo" panose="020B0604030504040204" pitchFamily="34" charset="-128"/>
                          <a:ea typeface="Meiryo" panose="020B0604030504040204" pitchFamily="34" charset="-128"/>
                        </a:rPr>
                        <a:t>陽性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a:effectLst/>
                          <a:latin typeface="Meiryo" panose="020B0604030504040204" pitchFamily="34" charset="-128"/>
                          <a:ea typeface="Meiryo" panose="020B0604030504040204" pitchFamily="34" charset="-128"/>
                        </a:rPr>
                        <a:t>77</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a:effectLst/>
                          <a:latin typeface="Meiryo" panose="020B0604030504040204" pitchFamily="34" charset="-128"/>
                          <a:ea typeface="Meiryo" panose="020B0604030504040204" pitchFamily="34" charset="-128"/>
                        </a:rPr>
                        <a:t>2</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4855042"/>
                  </a:ext>
                </a:extLst>
              </a:tr>
              <a:tr h="205740">
                <a:tc vMerge="1">
                  <a:txBody>
                    <a:bodyPr/>
                    <a:lstStyle/>
                    <a:p>
                      <a:endParaRPr kumimoji="1" lang="ja-JP" altLang="en-US"/>
                    </a:p>
                  </a:txBody>
                  <a:tcPr/>
                </a:tc>
                <a:tc>
                  <a:txBody>
                    <a:bodyPr/>
                    <a:lstStyle/>
                    <a:p>
                      <a:r>
                        <a:rPr lang="ja-JP" altLang="en-US" sz="1200">
                          <a:effectLst/>
                          <a:latin typeface="Meiryo" panose="020B0604030504040204" pitchFamily="34" charset="-128"/>
                          <a:ea typeface="Meiryo" panose="020B0604030504040204" pitchFamily="34" charset="-128"/>
                        </a:rPr>
                        <a:t>陰性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a:effectLst/>
                          <a:latin typeface="Meiryo" panose="020B0604030504040204" pitchFamily="34" charset="-128"/>
                          <a:ea typeface="Meiryo" panose="020B0604030504040204" pitchFamily="34" charset="-128"/>
                        </a:rPr>
                        <a:t>22</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tc>
                  <a:txBody>
                    <a:bodyPr/>
                    <a:lstStyle/>
                    <a:p>
                      <a:r>
                        <a:rPr lang="en-US" altLang="ja-JP" sz="1200" dirty="0">
                          <a:effectLst/>
                          <a:latin typeface="Meiryo" panose="020B0604030504040204" pitchFamily="34" charset="-128"/>
                          <a:ea typeface="Meiryo" panose="020B0604030504040204" pitchFamily="34" charset="-128"/>
                        </a:rPr>
                        <a:t>18</a:t>
                      </a:r>
                      <a:r>
                        <a:rPr lang="ja-JP" altLang="en-US" sz="1200">
                          <a:effectLst/>
                          <a:latin typeface="Meiryo" panose="020B0604030504040204" pitchFamily="34" charset="-128"/>
                          <a:ea typeface="Meiryo" panose="020B0604030504040204" pitchFamily="34" charset="-128"/>
                        </a:rPr>
                        <a:t>例 </a:t>
                      </a:r>
                    </a:p>
                  </a:txBody>
                  <a:tcPr marL="77153" marR="77153" marT="38576" marB="38576" anchor="ctr">
                    <a:lnL w="12192" cap="flat" cmpd="sng" algn="ctr">
                      <a:solidFill>
                        <a:srgbClr val="000000"/>
                      </a:solidFill>
                      <a:prstDash val="solid"/>
                      <a:round/>
                      <a:headEnd type="none" w="med" len="med"/>
                      <a:tailEnd type="none" w="med" len="med"/>
                    </a:lnL>
                    <a:lnR w="12192"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1963755"/>
                  </a:ext>
                </a:extLst>
              </a:tr>
            </a:tbl>
          </a:graphicData>
        </a:graphic>
      </p:graphicFrame>
    </p:spTree>
    <p:extLst>
      <p:ext uri="{BB962C8B-B14F-4D97-AF65-F5344CB8AC3E}">
        <p14:creationId xmlns:p14="http://schemas.microsoft.com/office/powerpoint/2010/main" val="3095612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671404" y="1988843"/>
            <a:ext cx="4615613" cy="4202149"/>
          </a:xfrm>
          <a:prstGeom prst="rect">
            <a:avLst/>
          </a:prstGeom>
        </p:spPr>
      </p:pic>
      <p:pic>
        <p:nvPicPr>
          <p:cNvPr id="5" name="図 4"/>
          <p:cNvPicPr>
            <a:picLocks noChangeAspect="1"/>
          </p:cNvPicPr>
          <p:nvPr/>
        </p:nvPicPr>
        <p:blipFill>
          <a:blip r:embed="rId3"/>
          <a:stretch>
            <a:fillRect/>
          </a:stretch>
        </p:blipFill>
        <p:spPr>
          <a:xfrm>
            <a:off x="20" y="836712"/>
            <a:ext cx="5788955" cy="6021288"/>
          </a:xfrm>
          <a:prstGeom prst="rect">
            <a:avLst/>
          </a:prstGeom>
        </p:spPr>
      </p:pic>
      <p:sp>
        <p:nvSpPr>
          <p:cNvPr id="6" name="正方形/長方形 5"/>
          <p:cNvSpPr/>
          <p:nvPr/>
        </p:nvSpPr>
        <p:spPr>
          <a:xfrm>
            <a:off x="51921" y="33"/>
            <a:ext cx="10287000" cy="830997"/>
          </a:xfrm>
          <a:prstGeom prst="rect">
            <a:avLst/>
          </a:prstGeom>
        </p:spPr>
        <p:txBody>
          <a:bodyPr wrap="square">
            <a:spAutoFit/>
          </a:bodyPr>
          <a:lstStyle/>
          <a:p>
            <a:r>
              <a:rPr lang="en-US" altLang="ja-JP" dirty="0">
                <a:solidFill>
                  <a:prstClr val="black"/>
                </a:solidFill>
              </a:rPr>
              <a:t>Prediction of Susceptibility to First-Line Tuberculosis Drugs</a:t>
            </a:r>
            <a:r>
              <a:rPr lang="ja-JP" altLang="en-US" dirty="0">
                <a:solidFill>
                  <a:prstClr val="black"/>
                </a:solidFill>
              </a:rPr>
              <a:t> </a:t>
            </a:r>
            <a:r>
              <a:rPr lang="en-US" altLang="ja-JP" dirty="0">
                <a:solidFill>
                  <a:prstClr val="black"/>
                </a:solidFill>
              </a:rPr>
              <a:t>by DNA Sequencing</a:t>
            </a:r>
            <a:r>
              <a:rPr lang="ja-JP" altLang="en-US" sz="1800" dirty="0">
                <a:solidFill>
                  <a:prstClr val="black"/>
                </a:solidFill>
                <a:latin typeface="ＭＳ Ｐゴシック"/>
                <a:ea typeface="ＭＳ Ｐゴシック"/>
              </a:rPr>
              <a:t>（</a:t>
            </a:r>
            <a:r>
              <a:rPr lang="en-US" altLang="ja-JP" sz="1800" dirty="0">
                <a:solidFill>
                  <a:prstClr val="black"/>
                </a:solidFill>
                <a:latin typeface="ＭＳ Ｐゴシック"/>
                <a:ea typeface="ＭＳ Ｐゴシック"/>
              </a:rPr>
              <a:t>The </a:t>
            </a:r>
            <a:r>
              <a:rPr lang="en-US" altLang="ja-JP" sz="1800" dirty="0" err="1">
                <a:solidFill>
                  <a:prstClr val="black"/>
                </a:solidFill>
                <a:latin typeface="ＭＳ Ｐゴシック"/>
                <a:ea typeface="ＭＳ Ｐゴシック"/>
              </a:rPr>
              <a:t>CRyPTIC</a:t>
            </a:r>
            <a:r>
              <a:rPr lang="en-US" altLang="ja-JP" sz="1800" dirty="0">
                <a:solidFill>
                  <a:prstClr val="black"/>
                </a:solidFill>
                <a:latin typeface="ＭＳ Ｐゴシック"/>
                <a:ea typeface="ＭＳ Ｐゴシック"/>
              </a:rPr>
              <a:t> Consortium and the 100,000 Genomes Project</a:t>
            </a:r>
            <a:r>
              <a:rPr lang="ja-JP" altLang="en-US" sz="1800" dirty="0">
                <a:solidFill>
                  <a:prstClr val="black"/>
                </a:solidFill>
                <a:latin typeface="ＭＳ Ｐゴシック"/>
                <a:ea typeface="ＭＳ Ｐゴシック"/>
              </a:rPr>
              <a:t>）</a:t>
            </a:r>
          </a:p>
        </p:txBody>
      </p:sp>
      <p:sp>
        <p:nvSpPr>
          <p:cNvPr id="7" name="テキスト ボックス 6"/>
          <p:cNvSpPr txBox="1"/>
          <p:nvPr/>
        </p:nvSpPr>
        <p:spPr>
          <a:xfrm>
            <a:off x="6881394" y="764706"/>
            <a:ext cx="3405623" cy="461665"/>
          </a:xfrm>
          <a:prstGeom prst="rect">
            <a:avLst/>
          </a:prstGeom>
          <a:noFill/>
        </p:spPr>
        <p:txBody>
          <a:bodyPr wrap="none" rtlCol="0">
            <a:spAutoFit/>
          </a:bodyPr>
          <a:lstStyle/>
          <a:p>
            <a:r>
              <a:rPr lang="en-US" altLang="ja-JP" dirty="0">
                <a:solidFill>
                  <a:prstClr val="black"/>
                </a:solidFill>
              </a:rPr>
              <a:t>NEJM</a:t>
            </a:r>
            <a:r>
              <a:rPr lang="ja-JP" altLang="en-US" dirty="0">
                <a:solidFill>
                  <a:prstClr val="black"/>
                </a:solidFill>
              </a:rPr>
              <a:t> </a:t>
            </a:r>
            <a:r>
              <a:rPr lang="en-US" altLang="ja-JP" dirty="0">
                <a:solidFill>
                  <a:prstClr val="black"/>
                </a:solidFill>
              </a:rPr>
              <a:t>2018 OCT 11 379</a:t>
            </a:r>
            <a:r>
              <a:rPr lang="ja-JP" altLang="en-US" dirty="0">
                <a:solidFill>
                  <a:prstClr val="black"/>
                </a:solidFill>
              </a:rPr>
              <a:t> </a:t>
            </a:r>
          </a:p>
        </p:txBody>
      </p:sp>
    </p:spTree>
    <p:extLst>
      <p:ext uri="{BB962C8B-B14F-4D97-AF65-F5344CB8AC3E}">
        <p14:creationId xmlns:p14="http://schemas.microsoft.com/office/powerpoint/2010/main" val="3558483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8706166-B87D-2C3C-FCE2-AC883932D158}"/>
              </a:ext>
            </a:extLst>
          </p:cNvPr>
          <p:cNvSpPr txBox="1"/>
          <p:nvPr/>
        </p:nvSpPr>
        <p:spPr>
          <a:xfrm>
            <a:off x="895028" y="260648"/>
            <a:ext cx="8496944" cy="1938992"/>
          </a:xfrm>
          <a:prstGeom prst="rect">
            <a:avLst/>
          </a:prstGeom>
          <a:noFill/>
        </p:spPr>
        <p:txBody>
          <a:bodyPr wrap="square">
            <a:spAutoFit/>
          </a:bodyPr>
          <a:lstStyle/>
          <a:p>
            <a:r>
              <a:rPr lang="en" altLang="ja-JP" b="0" i="0" u="none" strike="noStrike" dirty="0">
                <a:solidFill>
                  <a:srgbClr val="4C4A48"/>
                </a:solidFill>
                <a:effectLst/>
                <a:latin typeface="Inter"/>
              </a:rPr>
              <a:t>Illumina and </a:t>
            </a:r>
            <a:r>
              <a:rPr lang="en" altLang="ja-JP" b="0" i="0" u="none" strike="noStrike" dirty="0" err="1">
                <a:solidFill>
                  <a:srgbClr val="4C4A48"/>
                </a:solidFill>
                <a:effectLst/>
                <a:latin typeface="Inter"/>
              </a:rPr>
              <a:t>GenoScreen</a:t>
            </a:r>
            <a:r>
              <a:rPr lang="en" altLang="ja-JP" b="0" i="0" u="none" strike="noStrike" dirty="0">
                <a:solidFill>
                  <a:srgbClr val="4C4A48"/>
                </a:solidFill>
                <a:effectLst/>
                <a:latin typeface="Inter"/>
              </a:rPr>
              <a:t> </a:t>
            </a:r>
            <a:r>
              <a:rPr lang="en" altLang="ja-JP" b="0" i="0" u="none" strike="noStrike" dirty="0" err="1">
                <a:solidFill>
                  <a:srgbClr val="4C4A48"/>
                </a:solidFill>
                <a:effectLst/>
                <a:latin typeface="Inter"/>
              </a:rPr>
              <a:t>Deeplex</a:t>
            </a:r>
            <a:r>
              <a:rPr lang="en" altLang="ja-JP" b="0" i="0" u="none" strike="noStrike" dirty="0">
                <a:solidFill>
                  <a:srgbClr val="4C4A48"/>
                </a:solidFill>
                <a:effectLst/>
                <a:latin typeface="Inter"/>
              </a:rPr>
              <a:t>® </a:t>
            </a:r>
            <a:r>
              <a:rPr lang="en" altLang="ja-JP" b="0" i="0" u="none" strike="noStrike" dirty="0" err="1">
                <a:solidFill>
                  <a:srgbClr val="4C4A48"/>
                </a:solidFill>
                <a:effectLst/>
                <a:latin typeface="Inter"/>
              </a:rPr>
              <a:t>Myc</a:t>
            </a:r>
            <a:r>
              <a:rPr lang="en" altLang="ja-JP" b="0" i="0" u="none" strike="noStrike" dirty="0">
                <a:solidFill>
                  <a:srgbClr val="4C4A48"/>
                </a:solidFill>
                <a:effectLst/>
                <a:latin typeface="Inter"/>
              </a:rPr>
              <a:t>-TB Combo Kit</a:t>
            </a:r>
            <a:endParaRPr lang="en-US" altLang="ja-JP" b="0" i="0" u="none" strike="noStrike" dirty="0">
              <a:solidFill>
                <a:srgbClr val="4C4A48"/>
              </a:solidFill>
              <a:effectLst/>
              <a:latin typeface="Inter"/>
            </a:endParaRPr>
          </a:p>
          <a:p>
            <a:r>
              <a:rPr lang="en-US" altLang="ja-JP" b="0" i="0" u="none" strike="noStrike" dirty="0">
                <a:solidFill>
                  <a:srgbClr val="4C4A48"/>
                </a:solidFill>
                <a:effectLst/>
                <a:latin typeface="Inter"/>
              </a:rPr>
              <a:t>	</a:t>
            </a:r>
            <a:r>
              <a:rPr lang="ja-JP" altLang="en" b="0" i="0" u="none" strike="noStrike">
                <a:solidFill>
                  <a:srgbClr val="4C4A48"/>
                </a:solidFill>
                <a:effectLst/>
                <a:latin typeface="Inter"/>
              </a:rPr>
              <a:t>（</a:t>
            </a:r>
            <a:r>
              <a:rPr lang="en" altLang="ja-JP" b="0" i="0" u="none" strike="noStrike" dirty="0">
                <a:solidFill>
                  <a:srgbClr val="4C4A48"/>
                </a:solidFill>
                <a:effectLst/>
                <a:latin typeface="Inter"/>
              </a:rPr>
              <a:t>MTBC</a:t>
            </a:r>
            <a:r>
              <a:rPr lang="ja-JP" altLang="en" b="0" i="0" u="none" strike="noStrike">
                <a:solidFill>
                  <a:srgbClr val="4C4A48"/>
                </a:solidFill>
                <a:effectLst/>
                <a:latin typeface="Inter"/>
              </a:rPr>
              <a:t>）</a:t>
            </a:r>
            <a:r>
              <a:rPr lang="ja-JP" altLang="en-US" b="0" i="0" u="none" strike="noStrike">
                <a:solidFill>
                  <a:srgbClr val="4C4A48"/>
                </a:solidFill>
                <a:effectLst/>
                <a:latin typeface="Inter"/>
              </a:rPr>
              <a:t>株の同定</a:t>
            </a:r>
            <a:endParaRPr lang="en-US" altLang="ja-JP" b="0" i="0" u="none" strike="noStrike" dirty="0">
              <a:solidFill>
                <a:srgbClr val="4C4A48"/>
              </a:solidFill>
              <a:effectLst/>
              <a:latin typeface="Inter"/>
            </a:endParaRPr>
          </a:p>
          <a:p>
            <a:r>
              <a:rPr lang="en-US" altLang="ja-JP" b="0" i="0" u="none" strike="noStrike" dirty="0">
                <a:solidFill>
                  <a:srgbClr val="4C4A48"/>
                </a:solidFill>
                <a:effectLst/>
                <a:latin typeface="Inter"/>
              </a:rPr>
              <a:t>	</a:t>
            </a:r>
            <a:r>
              <a:rPr lang="ja-JP" altLang="en-US" b="0" i="0" u="none" strike="noStrike">
                <a:solidFill>
                  <a:srgbClr val="4C4A48"/>
                </a:solidFill>
                <a:effectLst/>
                <a:latin typeface="Inter"/>
              </a:rPr>
              <a:t>マイコバクテリア種の同定</a:t>
            </a:r>
            <a:endParaRPr lang="en-US" altLang="ja-JP" b="0" i="0" u="none" strike="noStrike" dirty="0">
              <a:solidFill>
                <a:srgbClr val="4C4A48"/>
              </a:solidFill>
              <a:effectLst/>
              <a:latin typeface="Inter"/>
            </a:endParaRPr>
          </a:p>
          <a:p>
            <a:r>
              <a:rPr lang="en-US" altLang="ja-JP" b="0" i="0" u="none" strike="noStrike" dirty="0">
                <a:solidFill>
                  <a:srgbClr val="4C4A48"/>
                </a:solidFill>
                <a:effectLst/>
                <a:latin typeface="Inter"/>
              </a:rPr>
              <a:t>	</a:t>
            </a:r>
            <a:r>
              <a:rPr lang="ja-JP" altLang="en-US" b="0" i="0" u="none" strike="noStrike">
                <a:solidFill>
                  <a:srgbClr val="4C4A48"/>
                </a:solidFill>
                <a:effectLst/>
                <a:latin typeface="Inter"/>
              </a:rPr>
              <a:t>ジェノタイピング</a:t>
            </a:r>
            <a:endParaRPr lang="en-US" altLang="ja-JP" b="0" i="0" u="none" strike="noStrike" dirty="0">
              <a:solidFill>
                <a:srgbClr val="4C4A48"/>
              </a:solidFill>
              <a:effectLst/>
              <a:latin typeface="Inter"/>
            </a:endParaRPr>
          </a:p>
          <a:p>
            <a:r>
              <a:rPr lang="en" altLang="ja-JP" b="0" i="0" u="none" strike="noStrike" dirty="0">
                <a:solidFill>
                  <a:srgbClr val="4C4A48"/>
                </a:solidFill>
                <a:effectLst/>
                <a:latin typeface="Inter"/>
              </a:rPr>
              <a:t>	MTBC</a:t>
            </a:r>
            <a:r>
              <a:rPr lang="ja-JP" altLang="en-US" b="0" i="0" u="none" strike="noStrike">
                <a:solidFill>
                  <a:srgbClr val="4C4A48"/>
                </a:solidFill>
                <a:effectLst/>
                <a:latin typeface="Inter"/>
              </a:rPr>
              <a:t>株の薬剤耐性変異</a:t>
            </a:r>
            <a:endParaRPr lang="ja-JP" altLang="en-US"/>
          </a:p>
        </p:txBody>
      </p:sp>
      <p:pic>
        <p:nvPicPr>
          <p:cNvPr id="6" name="図 5">
            <a:extLst>
              <a:ext uri="{FF2B5EF4-FFF2-40B4-BE49-F238E27FC236}">
                <a16:creationId xmlns:a16="http://schemas.microsoft.com/office/drawing/2014/main" id="{74467D82-0FF9-8B6A-15C1-F8DDF1B56C93}"/>
              </a:ext>
            </a:extLst>
          </p:cNvPr>
          <p:cNvPicPr>
            <a:picLocks noChangeAspect="1"/>
          </p:cNvPicPr>
          <p:nvPr/>
        </p:nvPicPr>
        <p:blipFill>
          <a:blip r:embed="rId2"/>
          <a:stretch>
            <a:fillRect/>
          </a:stretch>
        </p:blipFill>
        <p:spPr>
          <a:xfrm>
            <a:off x="967035" y="2420888"/>
            <a:ext cx="8570595" cy="4032448"/>
          </a:xfrm>
          <a:prstGeom prst="rect">
            <a:avLst/>
          </a:prstGeom>
        </p:spPr>
      </p:pic>
    </p:spTree>
    <p:extLst>
      <p:ext uri="{BB962C8B-B14F-4D97-AF65-F5344CB8AC3E}">
        <p14:creationId xmlns:p14="http://schemas.microsoft.com/office/powerpoint/2010/main" val="1431680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6D05F9-5750-0501-E9BE-DE4FAF7B6ED5}"/>
              </a:ext>
            </a:extLst>
          </p:cNvPr>
          <p:cNvPicPr>
            <a:picLocks noChangeAspect="1"/>
          </p:cNvPicPr>
          <p:nvPr/>
        </p:nvPicPr>
        <p:blipFill>
          <a:blip r:embed="rId2"/>
          <a:stretch>
            <a:fillRect/>
          </a:stretch>
        </p:blipFill>
        <p:spPr>
          <a:xfrm>
            <a:off x="195486" y="1098864"/>
            <a:ext cx="9896028" cy="4660272"/>
          </a:xfrm>
          <a:prstGeom prst="rect">
            <a:avLst/>
          </a:prstGeom>
        </p:spPr>
      </p:pic>
      <p:sp>
        <p:nvSpPr>
          <p:cNvPr id="6" name="テキスト ボックス 5">
            <a:extLst>
              <a:ext uri="{FF2B5EF4-FFF2-40B4-BE49-F238E27FC236}">
                <a16:creationId xmlns:a16="http://schemas.microsoft.com/office/drawing/2014/main" id="{2C24024C-E933-5266-AD7E-69126AA6FADD}"/>
              </a:ext>
            </a:extLst>
          </p:cNvPr>
          <p:cNvSpPr txBox="1"/>
          <p:nvPr/>
        </p:nvSpPr>
        <p:spPr>
          <a:xfrm>
            <a:off x="7231732" y="6156951"/>
            <a:ext cx="2751074" cy="461665"/>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結核研究所</a:t>
            </a:r>
            <a:r>
              <a:rPr kumimoji="1" lang="en-US" altLang="ja-JP" dirty="0">
                <a:latin typeface="Meiryo" panose="020B0604030504040204" pitchFamily="34" charset="-128"/>
                <a:ea typeface="Meiryo" panose="020B0604030504040204" pitchFamily="34" charset="-128"/>
              </a:rPr>
              <a:t>HP</a:t>
            </a:r>
            <a:r>
              <a:rPr kumimoji="1" lang="ja-JP" altLang="en-US">
                <a:latin typeface="Meiryo" panose="020B0604030504040204" pitchFamily="34" charset="-128"/>
                <a:ea typeface="Meiryo" panose="020B0604030504040204" pitchFamily="34" charset="-128"/>
              </a:rPr>
              <a:t>より</a:t>
            </a:r>
          </a:p>
        </p:txBody>
      </p:sp>
    </p:spTree>
    <p:extLst>
      <p:ext uri="{BB962C8B-B14F-4D97-AF65-F5344CB8AC3E}">
        <p14:creationId xmlns:p14="http://schemas.microsoft.com/office/powerpoint/2010/main" val="2787748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mj-ea"/>
              </a:rPr>
              <a:t>ｱﾃﾞﾉｼﾝﾃﾞｱﾐﾅｰｾﾞ（</a:t>
            </a:r>
            <a:r>
              <a:rPr lang="en-US" altLang="ja-JP" dirty="0">
                <a:latin typeface="+mj-ea"/>
              </a:rPr>
              <a:t>ADA</a:t>
            </a:r>
            <a:r>
              <a:rPr lang="ja-JP" altLang="en-US" dirty="0">
                <a:latin typeface="+mj-ea"/>
              </a:rPr>
              <a:t>）</a:t>
            </a:r>
            <a:endParaRPr kumimoji="1" lang="ja-JP" altLang="en-US" dirty="0">
              <a:latin typeface="+mj-ea"/>
            </a:endParaRPr>
          </a:p>
        </p:txBody>
      </p:sp>
      <p:sp>
        <p:nvSpPr>
          <p:cNvPr id="3" name="コンテンツ プレースホルダ 2"/>
          <p:cNvSpPr>
            <a:spLocks noGrp="1"/>
          </p:cNvSpPr>
          <p:nvPr>
            <p:ph sz="quarter" idx="1"/>
          </p:nvPr>
        </p:nvSpPr>
        <p:spPr>
          <a:xfrm>
            <a:off x="322429" y="1856096"/>
            <a:ext cx="9539376" cy="4495800"/>
          </a:xfrm>
        </p:spPr>
        <p:txBody>
          <a:bodyPr/>
          <a:lstStyle/>
          <a:p>
            <a:pPr>
              <a:lnSpc>
                <a:spcPct val="150000"/>
              </a:lnSpc>
              <a:buNone/>
            </a:pPr>
            <a:r>
              <a:rPr kumimoji="1" lang="en-US" altLang="ja-JP" dirty="0"/>
              <a:t>			</a:t>
            </a:r>
            <a:r>
              <a:rPr kumimoji="1" lang="ja-JP" altLang="en-US" sz="2400" dirty="0">
                <a:latin typeface="+mn-ea"/>
              </a:rPr>
              <a:t>カットオフ値（</a:t>
            </a:r>
            <a:r>
              <a:rPr kumimoji="1" lang="en-US" altLang="ja-JP" sz="2400" dirty="0">
                <a:latin typeface="+mn-ea"/>
              </a:rPr>
              <a:t>U/L)</a:t>
            </a:r>
            <a:r>
              <a:rPr kumimoji="1" lang="ja-JP" altLang="en-US" sz="2400" dirty="0">
                <a:latin typeface="+mn-ea"/>
              </a:rPr>
              <a:t>　</a:t>
            </a:r>
            <a:r>
              <a:rPr kumimoji="1" lang="en-US" altLang="ja-JP" sz="2400" dirty="0">
                <a:latin typeface="+mn-ea"/>
              </a:rPr>
              <a:t>	</a:t>
            </a:r>
            <a:r>
              <a:rPr kumimoji="1" lang="ja-JP" altLang="en-US" sz="2400" dirty="0">
                <a:latin typeface="+mn-ea"/>
              </a:rPr>
              <a:t>感度</a:t>
            </a:r>
            <a:r>
              <a:rPr kumimoji="1" lang="en-US" altLang="ja-JP" sz="2400" dirty="0">
                <a:latin typeface="+mn-ea"/>
              </a:rPr>
              <a:t>(%)	</a:t>
            </a:r>
            <a:r>
              <a:rPr kumimoji="1" lang="ja-JP" altLang="en-US" sz="2400" dirty="0">
                <a:latin typeface="+mn-ea"/>
              </a:rPr>
              <a:t>特異度</a:t>
            </a:r>
            <a:r>
              <a:rPr kumimoji="1" lang="en-US" altLang="ja-JP" sz="2400" dirty="0">
                <a:latin typeface="+mn-ea"/>
              </a:rPr>
              <a:t>(%)</a:t>
            </a:r>
            <a:endParaRPr kumimoji="1" lang="en-US" altLang="ja-JP" dirty="0">
              <a:latin typeface="+mn-ea"/>
            </a:endParaRPr>
          </a:p>
          <a:p>
            <a:pPr>
              <a:lnSpc>
                <a:spcPct val="150000"/>
              </a:lnSpc>
              <a:buNone/>
            </a:pPr>
            <a:r>
              <a:rPr lang="ja-JP" altLang="en-US" sz="3200" dirty="0">
                <a:latin typeface="+mj-ea"/>
                <a:ea typeface="+mj-ea"/>
              </a:rPr>
              <a:t>胸水</a:t>
            </a:r>
            <a:r>
              <a:rPr lang="en-US" altLang="ja-JP" sz="3200" dirty="0">
                <a:latin typeface="+mj-ea"/>
                <a:ea typeface="+mj-ea"/>
              </a:rPr>
              <a:t>			50		90-96	81-92</a:t>
            </a:r>
          </a:p>
          <a:p>
            <a:pPr>
              <a:lnSpc>
                <a:spcPct val="150000"/>
              </a:lnSpc>
              <a:buNone/>
            </a:pPr>
            <a:r>
              <a:rPr kumimoji="1" lang="ja-JP" altLang="en-US" sz="3200" dirty="0">
                <a:latin typeface="+mj-ea"/>
                <a:ea typeface="+mj-ea"/>
              </a:rPr>
              <a:t>心嚢水</a:t>
            </a:r>
            <a:r>
              <a:rPr kumimoji="1" lang="en-US" altLang="ja-JP" sz="3200" dirty="0">
                <a:latin typeface="+mj-ea"/>
                <a:ea typeface="+mj-ea"/>
              </a:rPr>
              <a:t>		40		93		97	</a:t>
            </a:r>
            <a:endParaRPr lang="en-US" altLang="ja-JP" sz="3200" dirty="0">
              <a:latin typeface="+mj-ea"/>
              <a:ea typeface="+mj-ea"/>
            </a:endParaRPr>
          </a:p>
          <a:p>
            <a:pPr>
              <a:lnSpc>
                <a:spcPct val="150000"/>
              </a:lnSpc>
              <a:buNone/>
            </a:pPr>
            <a:r>
              <a:rPr lang="ja-JP" altLang="en-US" sz="3200" dirty="0">
                <a:latin typeface="+mj-ea"/>
                <a:ea typeface="+mj-ea"/>
              </a:rPr>
              <a:t>腹水</a:t>
            </a:r>
            <a:r>
              <a:rPr lang="en-US" altLang="ja-JP" sz="3200" dirty="0">
                <a:latin typeface="+mj-ea"/>
                <a:ea typeface="+mj-ea"/>
              </a:rPr>
              <a:t>			30		94		92</a:t>
            </a:r>
            <a:endParaRPr kumimoji="1" lang="en-US" altLang="ja-JP" sz="3200" dirty="0">
              <a:latin typeface="+mj-ea"/>
              <a:ea typeface="+mj-ea"/>
            </a:endParaRPr>
          </a:p>
          <a:p>
            <a:pPr>
              <a:lnSpc>
                <a:spcPct val="150000"/>
              </a:lnSpc>
              <a:buNone/>
            </a:pPr>
            <a:r>
              <a:rPr lang="ja-JP" altLang="en-US" sz="3200" dirty="0">
                <a:latin typeface="+mj-ea"/>
                <a:ea typeface="+mj-ea"/>
              </a:rPr>
              <a:t>髄液</a:t>
            </a:r>
            <a:r>
              <a:rPr lang="en-US" altLang="ja-JP" sz="3200" dirty="0">
                <a:latin typeface="+mj-ea"/>
                <a:ea typeface="+mj-ea"/>
              </a:rPr>
              <a:t>			8		44		75</a:t>
            </a:r>
            <a:endParaRPr kumimoji="1" lang="ja-JP" altLang="en-US" sz="3200" dirty="0">
              <a:latin typeface="+mj-ea"/>
              <a:ea typeface="+mj-ea"/>
            </a:endParaRPr>
          </a:p>
        </p:txBody>
      </p:sp>
      <p:cxnSp>
        <p:nvCxnSpPr>
          <p:cNvPr id="5" name="直線コネクタ 4"/>
          <p:cNvCxnSpPr/>
          <p:nvPr/>
        </p:nvCxnSpPr>
        <p:spPr>
          <a:xfrm>
            <a:off x="322428" y="2702257"/>
            <a:ext cx="9258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QFT-Plus</a:t>
            </a:r>
            <a:endParaRPr kumimoji="1" lang="ja-JP" altLang="en-US" dirty="0"/>
          </a:p>
        </p:txBody>
      </p:sp>
      <p:pic>
        <p:nvPicPr>
          <p:cNvPr id="4" name="図 3"/>
          <p:cNvPicPr>
            <a:picLocks noChangeAspect="1"/>
          </p:cNvPicPr>
          <p:nvPr/>
        </p:nvPicPr>
        <p:blipFill>
          <a:blip r:embed="rId2"/>
          <a:stretch>
            <a:fillRect/>
          </a:stretch>
        </p:blipFill>
        <p:spPr>
          <a:xfrm>
            <a:off x="246956" y="1628800"/>
            <a:ext cx="4688590" cy="3116312"/>
          </a:xfrm>
          <a:prstGeom prst="rect">
            <a:avLst/>
          </a:prstGeom>
        </p:spPr>
      </p:pic>
      <p:pic>
        <p:nvPicPr>
          <p:cNvPr id="5" name="図 4"/>
          <p:cNvPicPr>
            <a:picLocks noChangeAspect="1"/>
          </p:cNvPicPr>
          <p:nvPr/>
        </p:nvPicPr>
        <p:blipFill>
          <a:blip r:embed="rId3"/>
          <a:stretch>
            <a:fillRect/>
          </a:stretch>
        </p:blipFill>
        <p:spPr>
          <a:xfrm>
            <a:off x="5071492" y="1700808"/>
            <a:ext cx="5081391" cy="3098652"/>
          </a:xfrm>
          <a:prstGeom prst="rect">
            <a:avLst/>
          </a:prstGeom>
        </p:spPr>
      </p:pic>
      <p:sp>
        <p:nvSpPr>
          <p:cNvPr id="3" name="テキスト ボックス 2"/>
          <p:cNvSpPr txBox="1"/>
          <p:nvPr/>
        </p:nvSpPr>
        <p:spPr>
          <a:xfrm>
            <a:off x="8095828" y="3573016"/>
            <a:ext cx="648072" cy="288032"/>
          </a:xfrm>
          <a:prstGeom prst="rect">
            <a:avLst/>
          </a:prstGeom>
          <a:solidFill>
            <a:schemeClr val="bg1"/>
          </a:solidFill>
        </p:spPr>
        <p:txBody>
          <a:bodyPr wrap="square" rtlCol="0">
            <a:spAutoFit/>
          </a:bodyPr>
          <a:lstStyle/>
          <a:p>
            <a:endParaRPr kumimoji="1" lang="ja-JP" altLang="en-US" sz="1100" dirty="0"/>
          </a:p>
        </p:txBody>
      </p:sp>
      <p:sp>
        <p:nvSpPr>
          <p:cNvPr id="6" name="テキスト ボックス 5"/>
          <p:cNvSpPr txBox="1"/>
          <p:nvPr/>
        </p:nvSpPr>
        <p:spPr>
          <a:xfrm>
            <a:off x="8023820" y="3573016"/>
            <a:ext cx="832079" cy="276999"/>
          </a:xfrm>
          <a:prstGeom prst="rect">
            <a:avLst/>
          </a:prstGeom>
          <a:noFill/>
        </p:spPr>
        <p:txBody>
          <a:bodyPr wrap="none" rtlCol="0">
            <a:spAutoFit/>
          </a:bodyPr>
          <a:lstStyle/>
          <a:p>
            <a:r>
              <a:rPr kumimoji="1" lang="en-US" altLang="ja-JP" sz="1200" dirty="0">
                <a:latin typeface="HGSｺﾞｼｯｸE"/>
                <a:ea typeface="HGSｺﾞｼｯｸE"/>
                <a:cs typeface="HGSｺﾞｼｯｸE"/>
              </a:rPr>
              <a:t>&lt;0.5IU/ml</a:t>
            </a:r>
            <a:endParaRPr kumimoji="1" lang="ja-JP" altLang="en-US" sz="1200" dirty="0">
              <a:latin typeface="HGSｺﾞｼｯｸE"/>
              <a:ea typeface="HGSｺﾞｼｯｸE"/>
              <a:cs typeface="HGSｺﾞｼｯｸE"/>
            </a:endParaRPr>
          </a:p>
        </p:txBody>
      </p:sp>
      <p:pic>
        <p:nvPicPr>
          <p:cNvPr id="8" name="図 7" descr="スクリーンショット 2020-11-21 10.24.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0941"/>
            <a:ext cx="4662471" cy="1828420"/>
          </a:xfrm>
          <a:prstGeom prst="rect">
            <a:avLst/>
          </a:prstGeom>
        </p:spPr>
      </p:pic>
      <p:pic>
        <p:nvPicPr>
          <p:cNvPr id="9" name="図 8" descr="スクリーンショット 2020-11-21 10.24.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516" y="4797152"/>
            <a:ext cx="4824536" cy="1883867"/>
          </a:xfrm>
          <a:prstGeom prst="rect">
            <a:avLst/>
          </a:prstGeom>
        </p:spPr>
      </p:pic>
    </p:spTree>
    <p:extLst>
      <p:ext uri="{BB962C8B-B14F-4D97-AF65-F5344CB8AC3E}">
        <p14:creationId xmlns:p14="http://schemas.microsoft.com/office/powerpoint/2010/main" val="254086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0" y="-31561"/>
            <a:ext cx="10287000" cy="6114182"/>
          </a:xfrm>
          <a:prstGeom prst="rect">
            <a:avLst/>
          </a:prstGeom>
        </p:spPr>
      </p:pic>
      <p:sp>
        <p:nvSpPr>
          <p:cNvPr id="6" name="テキスト ボックス 5"/>
          <p:cNvSpPr txBox="1"/>
          <p:nvPr/>
        </p:nvSpPr>
        <p:spPr>
          <a:xfrm>
            <a:off x="462988" y="6172995"/>
            <a:ext cx="9616347" cy="677108"/>
          </a:xfrm>
          <a:prstGeom prst="rect">
            <a:avLst/>
          </a:prstGeom>
          <a:noFill/>
        </p:spPr>
        <p:txBody>
          <a:bodyPr wrap="none" rtlCol="0">
            <a:spAutoFit/>
          </a:bodyPr>
          <a:lstStyle/>
          <a:p>
            <a:r>
              <a:rPr kumimoji="1" lang="ja-JP" altLang="en-US" sz="2000" dirty="0">
                <a:latin typeface="+mj-ea"/>
                <a:ea typeface="+mj-ea"/>
              </a:rPr>
              <a:t>活動性結核における新規</a:t>
            </a:r>
            <a:r>
              <a:rPr kumimoji="1" lang="en-US" altLang="ja-JP" sz="2000" dirty="0" err="1">
                <a:latin typeface="+mj-ea"/>
                <a:ea typeface="+mj-ea"/>
              </a:rPr>
              <a:t>QuantiFERON</a:t>
            </a:r>
            <a:r>
              <a:rPr kumimoji="1" lang="ja-JP" altLang="en-US" sz="2000" dirty="0">
                <a:latin typeface="+mj-ea"/>
                <a:ea typeface="+mj-ea"/>
              </a:rPr>
              <a:t> </a:t>
            </a:r>
            <a:r>
              <a:rPr lang="ja-JP" altLang="ja-JP" sz="2000" dirty="0">
                <a:latin typeface="+mj-ea"/>
                <a:ea typeface="+mj-ea"/>
              </a:rPr>
              <a:t>T</a:t>
            </a:r>
            <a:r>
              <a:rPr lang="en-US" altLang="ja-JP" sz="2000" dirty="0">
                <a:latin typeface="+mj-ea"/>
                <a:ea typeface="+mj-ea"/>
              </a:rPr>
              <a:t>B</a:t>
            </a:r>
            <a:r>
              <a:rPr lang="ja-JP" altLang="en-US" sz="2000" dirty="0">
                <a:latin typeface="+mj-ea"/>
                <a:ea typeface="+mj-ea"/>
              </a:rPr>
              <a:t>ゴールドプラスと既存</a:t>
            </a:r>
            <a:r>
              <a:rPr lang="en-US" altLang="ja-JP" sz="2000" dirty="0">
                <a:latin typeface="+mj-ea"/>
                <a:ea typeface="+mj-ea"/>
              </a:rPr>
              <a:t>IGRAs</a:t>
            </a:r>
            <a:r>
              <a:rPr lang="ja-JP" altLang="en-US" sz="2000" dirty="0">
                <a:latin typeface="+mj-ea"/>
                <a:ea typeface="+mj-ea"/>
              </a:rPr>
              <a:t>との比較検討</a:t>
            </a:r>
            <a:endParaRPr lang="en-US" altLang="ja-JP" sz="2000" dirty="0">
              <a:latin typeface="+mj-ea"/>
              <a:ea typeface="+mj-ea"/>
            </a:endParaRPr>
          </a:p>
          <a:p>
            <a:r>
              <a:rPr lang="ja-JP" altLang="en-US" sz="1800" dirty="0"/>
              <a:t>福島喜代康</a:t>
            </a:r>
            <a:r>
              <a:rPr kumimoji="1" lang="en-US" altLang="ja-JP" sz="1800" dirty="0" err="1"/>
              <a:t>Kekkaku</a:t>
            </a:r>
            <a:r>
              <a:rPr kumimoji="1" lang="en-US" altLang="ja-JP" sz="1800" dirty="0"/>
              <a:t> 2018. </a:t>
            </a:r>
            <a:r>
              <a:rPr kumimoji="1" lang="en-US" altLang="ja-JP" sz="1800" dirty="0" err="1"/>
              <a:t>vol</a:t>
            </a:r>
            <a:r>
              <a:rPr kumimoji="1" lang="en-US" altLang="ja-JP" sz="1800" dirty="0"/>
              <a:t> 93.10</a:t>
            </a:r>
            <a:endParaRPr kumimoji="1" lang="ja-JP" altLang="en-US" sz="1800" dirty="0"/>
          </a:p>
        </p:txBody>
      </p:sp>
    </p:spTree>
    <p:extLst>
      <p:ext uri="{BB962C8B-B14F-4D97-AF65-F5344CB8AC3E}">
        <p14:creationId xmlns:p14="http://schemas.microsoft.com/office/powerpoint/2010/main" val="1719307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1409" y="1057262"/>
            <a:ext cx="10287000" cy="3883038"/>
          </a:xfrm>
          <a:prstGeom prst="rect">
            <a:avLst/>
          </a:prstGeom>
        </p:spPr>
      </p:pic>
      <p:sp>
        <p:nvSpPr>
          <p:cNvPr id="3" name="テキスト ボックス 2"/>
          <p:cNvSpPr txBox="1"/>
          <p:nvPr/>
        </p:nvSpPr>
        <p:spPr>
          <a:xfrm>
            <a:off x="535000" y="5733256"/>
            <a:ext cx="9616347" cy="677108"/>
          </a:xfrm>
          <a:prstGeom prst="rect">
            <a:avLst/>
          </a:prstGeom>
          <a:noFill/>
        </p:spPr>
        <p:txBody>
          <a:bodyPr wrap="none" rtlCol="0">
            <a:spAutoFit/>
          </a:bodyPr>
          <a:lstStyle/>
          <a:p>
            <a:r>
              <a:rPr kumimoji="1" lang="ja-JP" altLang="en-US" sz="2000" dirty="0">
                <a:latin typeface="+mj-ea"/>
                <a:ea typeface="+mj-ea"/>
              </a:rPr>
              <a:t>活動性結核における新規</a:t>
            </a:r>
            <a:r>
              <a:rPr kumimoji="1" lang="en-US" altLang="ja-JP" sz="2000" dirty="0" err="1">
                <a:latin typeface="+mj-ea"/>
                <a:ea typeface="+mj-ea"/>
              </a:rPr>
              <a:t>QuantiFERON</a:t>
            </a:r>
            <a:r>
              <a:rPr kumimoji="1" lang="ja-JP" altLang="en-US" sz="2000" dirty="0">
                <a:latin typeface="+mj-ea"/>
                <a:ea typeface="+mj-ea"/>
              </a:rPr>
              <a:t> </a:t>
            </a:r>
            <a:r>
              <a:rPr lang="ja-JP" altLang="ja-JP" sz="2000" dirty="0">
                <a:latin typeface="+mj-ea"/>
                <a:ea typeface="+mj-ea"/>
              </a:rPr>
              <a:t>T</a:t>
            </a:r>
            <a:r>
              <a:rPr lang="en-US" altLang="ja-JP" sz="2000" dirty="0">
                <a:latin typeface="+mj-ea"/>
                <a:ea typeface="+mj-ea"/>
              </a:rPr>
              <a:t>B</a:t>
            </a:r>
            <a:r>
              <a:rPr lang="ja-JP" altLang="en-US" sz="2000" dirty="0">
                <a:latin typeface="+mj-ea"/>
                <a:ea typeface="+mj-ea"/>
              </a:rPr>
              <a:t>ゴールドプラスと既存</a:t>
            </a:r>
            <a:r>
              <a:rPr lang="en-US" altLang="ja-JP" sz="2000" dirty="0">
                <a:latin typeface="+mj-ea"/>
                <a:ea typeface="+mj-ea"/>
              </a:rPr>
              <a:t>IGRAs</a:t>
            </a:r>
            <a:r>
              <a:rPr lang="ja-JP" altLang="en-US" sz="2000" dirty="0">
                <a:latin typeface="+mj-ea"/>
                <a:ea typeface="+mj-ea"/>
              </a:rPr>
              <a:t>との比較検討</a:t>
            </a:r>
            <a:endParaRPr lang="en-US" altLang="ja-JP" sz="2000" dirty="0">
              <a:latin typeface="+mj-ea"/>
              <a:ea typeface="+mj-ea"/>
            </a:endParaRPr>
          </a:p>
          <a:p>
            <a:r>
              <a:rPr lang="ja-JP" altLang="en-US" sz="1800" dirty="0"/>
              <a:t>福島喜代康</a:t>
            </a:r>
            <a:r>
              <a:rPr kumimoji="1" lang="en-US" altLang="ja-JP" sz="1800" dirty="0" err="1"/>
              <a:t>Kekkaku</a:t>
            </a:r>
            <a:r>
              <a:rPr kumimoji="1" lang="en-US" altLang="ja-JP" sz="1800" dirty="0"/>
              <a:t> 2018. </a:t>
            </a:r>
            <a:r>
              <a:rPr kumimoji="1" lang="en-US" altLang="ja-JP" sz="1800" dirty="0" err="1"/>
              <a:t>vol</a:t>
            </a:r>
            <a:r>
              <a:rPr kumimoji="1" lang="en-US" altLang="ja-JP" sz="1800" dirty="0"/>
              <a:t> 93.10</a:t>
            </a:r>
            <a:endParaRPr kumimoji="1" lang="ja-JP" altLang="en-US" sz="1800" dirty="0"/>
          </a:p>
        </p:txBody>
      </p:sp>
    </p:spTree>
    <p:extLst>
      <p:ext uri="{BB962C8B-B14F-4D97-AF65-F5344CB8AC3E}">
        <p14:creationId xmlns:p14="http://schemas.microsoft.com/office/powerpoint/2010/main" val="3993871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QFT</a:t>
            </a:r>
            <a:r>
              <a:rPr kumimoji="1" lang="ja-JP" altLang="en-US" dirty="0"/>
              <a:t>の陽性化の時期</a:t>
            </a:r>
          </a:p>
        </p:txBody>
      </p:sp>
      <p:graphicFrame>
        <p:nvGraphicFramePr>
          <p:cNvPr id="4" name="コンテンツ プレースホルダー 3"/>
          <p:cNvGraphicFramePr>
            <a:graphicFrameLocks noGrp="1"/>
          </p:cNvGraphicFramePr>
          <p:nvPr>
            <p:ph sz="quarter" idx="1"/>
          </p:nvPr>
        </p:nvGraphicFramePr>
        <p:xfrm>
          <a:off x="689373" y="1600200"/>
          <a:ext cx="9172575"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847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80388" y="127313"/>
            <a:ext cx="9764784" cy="954107"/>
          </a:xfrm>
          <a:prstGeom prst="rect">
            <a:avLst/>
          </a:prstGeom>
          <a:noFill/>
        </p:spPr>
        <p:txBody>
          <a:bodyPr wrap="square" rtlCol="0">
            <a:spAutoFit/>
          </a:bodyPr>
          <a:lstStyle/>
          <a:p>
            <a:r>
              <a:rPr kumimoji="1" lang="en-US" altLang="ja-JP" sz="2800" b="1" dirty="0">
                <a:latin typeface="Arial"/>
              </a:rPr>
              <a:t>IGRA</a:t>
            </a:r>
            <a:r>
              <a:rPr kumimoji="1" lang="ja-JP" altLang="en-US" sz="2800" b="1" dirty="0">
                <a:latin typeface="Arial"/>
              </a:rPr>
              <a:t>（</a:t>
            </a:r>
            <a:r>
              <a:rPr lang="ja-JP" altLang="en-US" sz="2800" b="1" dirty="0">
                <a:latin typeface="Arial"/>
              </a:rPr>
              <a:t>感度</a:t>
            </a:r>
            <a:r>
              <a:rPr lang="en-US" altLang="ja-JP" sz="2800" b="1" dirty="0">
                <a:latin typeface="Arial"/>
              </a:rPr>
              <a:t>90%,</a:t>
            </a:r>
            <a:r>
              <a:rPr lang="ja-JP" altLang="en-US" sz="2800" b="1" dirty="0">
                <a:latin typeface="Arial"/>
              </a:rPr>
              <a:t>特異度</a:t>
            </a:r>
            <a:r>
              <a:rPr lang="en-US" altLang="ja-JP" sz="2800" b="1" dirty="0">
                <a:latin typeface="Arial"/>
              </a:rPr>
              <a:t>98%</a:t>
            </a:r>
            <a:r>
              <a:rPr lang="ja-JP" altLang="en-US" sz="2800" b="1" dirty="0">
                <a:latin typeface="Arial"/>
              </a:rPr>
              <a:t>と設定）</a:t>
            </a:r>
            <a:r>
              <a:rPr kumimoji="1" lang="ja-JP" altLang="en-US" sz="2800" b="1" dirty="0">
                <a:latin typeface="Arial"/>
              </a:rPr>
              <a:t>の検査対象による</a:t>
            </a:r>
            <a:endParaRPr kumimoji="1" lang="en-US" altLang="ja-JP" sz="2800" b="1" dirty="0">
              <a:latin typeface="Arial"/>
            </a:endParaRPr>
          </a:p>
          <a:p>
            <a:r>
              <a:rPr lang="en-US" altLang="ja-JP" sz="2800" b="1" dirty="0">
                <a:latin typeface="Arial"/>
              </a:rPr>
              <a:t>					</a:t>
            </a:r>
            <a:r>
              <a:rPr lang="ja-JP" altLang="en-US" sz="2800" b="1" dirty="0">
                <a:latin typeface="Arial"/>
              </a:rPr>
              <a:t>　</a:t>
            </a:r>
            <a:r>
              <a:rPr kumimoji="1" lang="ja-JP" altLang="en-US" sz="2800" b="1" dirty="0">
                <a:latin typeface="Arial"/>
              </a:rPr>
              <a:t>陽性的中率の比較</a:t>
            </a:r>
          </a:p>
        </p:txBody>
      </p:sp>
      <p:sp>
        <p:nvSpPr>
          <p:cNvPr id="2" name="テキスト ボックス 1"/>
          <p:cNvSpPr txBox="1"/>
          <p:nvPr/>
        </p:nvSpPr>
        <p:spPr>
          <a:xfrm>
            <a:off x="919991" y="1164567"/>
            <a:ext cx="3244985" cy="400110"/>
          </a:xfrm>
          <a:prstGeom prst="rect">
            <a:avLst/>
          </a:prstGeom>
          <a:noFill/>
        </p:spPr>
        <p:txBody>
          <a:bodyPr wrap="square" rtlCol="0">
            <a:spAutoFit/>
          </a:bodyPr>
          <a:lstStyle/>
          <a:p>
            <a:r>
              <a:rPr lang="ja-JP" altLang="en-US" sz="2000" b="1" dirty="0">
                <a:latin typeface="Arial"/>
              </a:rPr>
              <a:t>対象</a:t>
            </a:r>
            <a:r>
              <a:rPr lang="en-US" altLang="ja-JP" sz="2000" b="1" dirty="0">
                <a:latin typeface="Arial"/>
              </a:rPr>
              <a:t> A (</a:t>
            </a:r>
            <a:r>
              <a:rPr lang="ja-JP" altLang="en-US" sz="2000" b="1" dirty="0">
                <a:latin typeface="Arial"/>
              </a:rPr>
              <a:t>既感染率</a:t>
            </a:r>
            <a:r>
              <a:rPr lang="en-US" altLang="ja-JP" sz="2000" b="1" dirty="0">
                <a:latin typeface="Arial"/>
              </a:rPr>
              <a:t>10%)</a:t>
            </a:r>
            <a:r>
              <a:rPr lang="ja-JP" altLang="en-US" sz="2000" b="1" dirty="0">
                <a:latin typeface="Arial"/>
              </a:rPr>
              <a:t>　　</a:t>
            </a:r>
            <a:endParaRPr lang="en-US" altLang="ja-JP" sz="2000" b="1" dirty="0">
              <a:latin typeface="Arial"/>
            </a:endParaRPr>
          </a:p>
        </p:txBody>
      </p:sp>
      <p:sp>
        <p:nvSpPr>
          <p:cNvPr id="3" name="テキスト ボックス 2"/>
          <p:cNvSpPr txBox="1"/>
          <p:nvPr/>
        </p:nvSpPr>
        <p:spPr>
          <a:xfrm>
            <a:off x="1314409" y="1632726"/>
            <a:ext cx="2295527" cy="461665"/>
          </a:xfrm>
          <a:prstGeom prst="rect">
            <a:avLst/>
          </a:prstGeom>
          <a:noFill/>
        </p:spPr>
        <p:txBody>
          <a:bodyPr wrap="none" rtlCol="0">
            <a:spAutoFit/>
          </a:bodyPr>
          <a:lstStyle/>
          <a:p>
            <a:r>
              <a:rPr lang="ja-JP" altLang="en-US" b="1" dirty="0">
                <a:latin typeface="Arial"/>
              </a:rPr>
              <a:t>対象：</a:t>
            </a:r>
            <a:r>
              <a:rPr lang="en-US" altLang="ja-JP" b="1" dirty="0">
                <a:latin typeface="Arial"/>
              </a:rPr>
              <a:t>10</a:t>
            </a:r>
            <a:r>
              <a:rPr lang="ja-JP" altLang="en-US" b="1" dirty="0">
                <a:latin typeface="Arial"/>
              </a:rPr>
              <a:t>，</a:t>
            </a:r>
            <a:r>
              <a:rPr lang="en-US" altLang="ja-JP" b="1" dirty="0">
                <a:latin typeface="Arial"/>
              </a:rPr>
              <a:t>000</a:t>
            </a:r>
            <a:r>
              <a:rPr lang="ja-JP" altLang="en-US" b="1" dirty="0">
                <a:latin typeface="Arial"/>
              </a:rPr>
              <a:t>人</a:t>
            </a:r>
          </a:p>
        </p:txBody>
      </p:sp>
      <p:sp>
        <p:nvSpPr>
          <p:cNvPr id="7" name="テキスト ボックス 6"/>
          <p:cNvSpPr txBox="1"/>
          <p:nvPr/>
        </p:nvSpPr>
        <p:spPr>
          <a:xfrm>
            <a:off x="296764" y="2208680"/>
            <a:ext cx="4208024" cy="1169551"/>
          </a:xfrm>
          <a:prstGeom prst="rect">
            <a:avLst/>
          </a:prstGeom>
          <a:noFill/>
          <a:effectLst/>
        </p:spPr>
        <p:txBody>
          <a:bodyPr wrap="square" rtlCol="0">
            <a:spAutoFit/>
          </a:bodyPr>
          <a:lstStyle/>
          <a:p>
            <a:r>
              <a:rPr lang="ja-JP" altLang="en-US" sz="1400" b="1" dirty="0">
                <a:latin typeface="Arial"/>
              </a:rPr>
              <a:t>感染者　</a:t>
            </a:r>
            <a:r>
              <a:rPr lang="en-US" altLang="ja-JP" sz="1400" b="1" dirty="0">
                <a:latin typeface="Arial"/>
              </a:rPr>
              <a:t>10,000 x 0.1 (10%)  </a:t>
            </a:r>
            <a:r>
              <a:rPr lang="ja-JP" altLang="en-US" sz="1400" b="1" dirty="0">
                <a:latin typeface="Arial"/>
              </a:rPr>
              <a:t>＝</a:t>
            </a:r>
            <a:r>
              <a:rPr lang="en-US" altLang="ja-JP" sz="1400" b="1" dirty="0">
                <a:latin typeface="Arial"/>
              </a:rPr>
              <a:t>  1,000</a:t>
            </a:r>
            <a:r>
              <a:rPr lang="ja-JP" altLang="en-US" sz="1400" b="1" dirty="0">
                <a:latin typeface="Arial"/>
              </a:rPr>
              <a:t>人</a:t>
            </a:r>
            <a:r>
              <a:rPr lang="en-US" altLang="ja-JP" sz="1400" b="1" dirty="0">
                <a:latin typeface="Arial"/>
              </a:rPr>
              <a:t> </a:t>
            </a:r>
          </a:p>
          <a:p>
            <a:endParaRPr lang="en-US" altLang="ja-JP" sz="1400" b="1" dirty="0">
              <a:latin typeface="Arial"/>
            </a:endParaRPr>
          </a:p>
          <a:p>
            <a:r>
              <a:rPr lang="ja-JP" altLang="en-US" sz="1400" b="1" dirty="0">
                <a:latin typeface="Arial"/>
              </a:rPr>
              <a:t>感度</a:t>
            </a:r>
            <a:r>
              <a:rPr lang="en-US" altLang="ja-JP" sz="1400" b="1" dirty="0">
                <a:latin typeface="Arial"/>
              </a:rPr>
              <a:t>90%</a:t>
            </a:r>
            <a:r>
              <a:rPr lang="ja-JP" altLang="en-US" sz="1400" b="1" dirty="0">
                <a:latin typeface="Arial"/>
              </a:rPr>
              <a:t>：患者の</a:t>
            </a:r>
            <a:r>
              <a:rPr lang="en-US" altLang="ja-JP" sz="1400" b="1" dirty="0">
                <a:latin typeface="Arial"/>
              </a:rPr>
              <a:t>90%</a:t>
            </a:r>
            <a:r>
              <a:rPr lang="ja-JP" altLang="en-US" sz="1400" b="1" dirty="0">
                <a:latin typeface="Arial"/>
              </a:rPr>
              <a:t>を正しく陽性と判定可能</a:t>
            </a:r>
            <a:endParaRPr lang="en-US" altLang="ja-JP" sz="1400" b="1" dirty="0">
              <a:latin typeface="Arial"/>
            </a:endParaRPr>
          </a:p>
          <a:p>
            <a:r>
              <a:rPr lang="ja-JP" altLang="en-US" sz="1400" b="1" dirty="0">
                <a:latin typeface="Arial"/>
              </a:rPr>
              <a:t>　</a:t>
            </a:r>
            <a:r>
              <a:rPr lang="en-US" altLang="ja-JP" sz="1400" b="1" dirty="0">
                <a:latin typeface="Arial"/>
              </a:rPr>
              <a:t>	1000 x 90% = </a:t>
            </a:r>
            <a:r>
              <a:rPr lang="en-US" altLang="ja-JP" sz="1400" b="1" dirty="0">
                <a:ln>
                  <a:solidFill>
                    <a:srgbClr val="FF0000"/>
                  </a:solidFill>
                </a:ln>
                <a:solidFill>
                  <a:srgbClr val="FF0000"/>
                </a:solidFill>
                <a:latin typeface="Arial"/>
              </a:rPr>
              <a:t>900</a:t>
            </a:r>
            <a:r>
              <a:rPr lang="ja-JP" altLang="en-US" sz="1400" b="1" dirty="0">
                <a:ln>
                  <a:solidFill>
                    <a:srgbClr val="FF0000"/>
                  </a:solidFill>
                </a:ln>
                <a:solidFill>
                  <a:schemeClr val="accent2">
                    <a:lumMod val="75000"/>
                  </a:schemeClr>
                </a:solidFill>
                <a:latin typeface="Arial"/>
              </a:rPr>
              <a:t>人</a:t>
            </a:r>
            <a:r>
              <a:rPr lang="ja-JP" altLang="en-US" sz="1400" b="1" dirty="0">
                <a:ln>
                  <a:solidFill>
                    <a:srgbClr val="FF0000"/>
                  </a:solidFill>
                </a:ln>
                <a:solidFill>
                  <a:srgbClr val="FF0000"/>
                </a:solidFill>
                <a:latin typeface="Arial"/>
              </a:rPr>
              <a:t>が検査陽性</a:t>
            </a:r>
            <a:endParaRPr lang="en-US" altLang="ja-JP" sz="1400" b="1" dirty="0">
              <a:ln>
                <a:solidFill>
                  <a:srgbClr val="FF0000"/>
                </a:solidFill>
              </a:ln>
              <a:solidFill>
                <a:srgbClr val="FF0000"/>
              </a:solidFill>
              <a:latin typeface="Arial"/>
            </a:endParaRPr>
          </a:p>
          <a:p>
            <a:r>
              <a:rPr lang="ja-JP" altLang="en-US" sz="1400" b="1" dirty="0">
                <a:latin typeface="Arial"/>
              </a:rPr>
              <a:t>　</a:t>
            </a:r>
            <a:r>
              <a:rPr lang="en-US" altLang="ja-JP" sz="1200" b="1" dirty="0">
                <a:latin typeface="Arial"/>
              </a:rPr>
              <a:t>(</a:t>
            </a:r>
            <a:r>
              <a:rPr lang="ja-JP" altLang="en-US" sz="1200" b="1" dirty="0">
                <a:latin typeface="Arial"/>
              </a:rPr>
              <a:t>感染者</a:t>
            </a:r>
            <a:r>
              <a:rPr lang="en-US" altLang="ja-JP" sz="1200" b="1" dirty="0">
                <a:latin typeface="Arial"/>
              </a:rPr>
              <a:t>1000</a:t>
            </a:r>
            <a:r>
              <a:rPr lang="ja-JP" altLang="en-US" sz="1200" b="1" dirty="0">
                <a:latin typeface="Arial"/>
              </a:rPr>
              <a:t>名のうち</a:t>
            </a:r>
            <a:r>
              <a:rPr lang="en-US" altLang="ja-JP" sz="1200" b="1" dirty="0">
                <a:latin typeface="Arial"/>
              </a:rPr>
              <a:t>100</a:t>
            </a:r>
            <a:r>
              <a:rPr lang="ja-JP" altLang="en-US" sz="1200" b="1" dirty="0">
                <a:latin typeface="Arial"/>
              </a:rPr>
              <a:t>名は検査陰性：偽陰性）</a:t>
            </a:r>
            <a:endParaRPr lang="en-US" altLang="ja-JP" sz="1200" b="1" dirty="0">
              <a:latin typeface="Arial"/>
            </a:endParaRPr>
          </a:p>
        </p:txBody>
      </p:sp>
      <p:sp>
        <p:nvSpPr>
          <p:cNvPr id="8" name="テキスト ボックス 7"/>
          <p:cNvSpPr txBox="1"/>
          <p:nvPr/>
        </p:nvSpPr>
        <p:spPr>
          <a:xfrm>
            <a:off x="1642916" y="5149911"/>
            <a:ext cx="2655035" cy="307777"/>
          </a:xfrm>
          <a:prstGeom prst="rect">
            <a:avLst/>
          </a:prstGeom>
          <a:noFill/>
        </p:spPr>
        <p:txBody>
          <a:bodyPr wrap="none" rtlCol="0">
            <a:spAutoFit/>
          </a:bodyPr>
          <a:lstStyle/>
          <a:p>
            <a:r>
              <a:rPr lang="ja-JP" altLang="en-US" sz="1400" b="1" dirty="0"/>
              <a:t>：陽性者のうち、真の感染者は？　</a:t>
            </a:r>
            <a:endParaRPr kumimoji="1" lang="ja-JP" altLang="en-US" sz="1400" b="1" dirty="0"/>
          </a:p>
        </p:txBody>
      </p:sp>
      <p:sp>
        <p:nvSpPr>
          <p:cNvPr id="9" name="テキスト ボックス 8"/>
          <p:cNvSpPr txBox="1"/>
          <p:nvPr/>
        </p:nvSpPr>
        <p:spPr>
          <a:xfrm>
            <a:off x="607012" y="5445254"/>
            <a:ext cx="1600315" cy="830997"/>
          </a:xfrm>
          <a:prstGeom prst="rect">
            <a:avLst/>
          </a:prstGeom>
          <a:noFill/>
        </p:spPr>
        <p:txBody>
          <a:bodyPr wrap="square" rtlCol="0">
            <a:spAutoFit/>
          </a:bodyPr>
          <a:lstStyle/>
          <a:p>
            <a:r>
              <a:rPr kumimoji="1" lang="en-US" altLang="ja-JP" b="1" dirty="0">
                <a:latin typeface="Arial"/>
                <a:cs typeface="Arial"/>
              </a:rPr>
              <a:t>     900 </a:t>
            </a:r>
          </a:p>
          <a:p>
            <a:r>
              <a:rPr kumimoji="1" lang="en-US" altLang="ja-JP" b="1" dirty="0">
                <a:latin typeface="Arial"/>
                <a:cs typeface="Arial"/>
              </a:rPr>
              <a:t>900 + 90</a:t>
            </a:r>
            <a:endParaRPr kumimoji="1" lang="ja-JP" altLang="en-US" b="1" dirty="0">
              <a:latin typeface="Arial"/>
              <a:cs typeface="Arial"/>
            </a:endParaRPr>
          </a:p>
        </p:txBody>
      </p:sp>
      <p:sp>
        <p:nvSpPr>
          <p:cNvPr id="11" name="テキスト ボックス 10"/>
          <p:cNvSpPr txBox="1"/>
          <p:nvPr/>
        </p:nvSpPr>
        <p:spPr>
          <a:xfrm>
            <a:off x="280388" y="5111588"/>
            <a:ext cx="1789552" cy="461665"/>
          </a:xfrm>
          <a:prstGeom prst="rect">
            <a:avLst/>
          </a:prstGeom>
          <a:noFill/>
        </p:spPr>
        <p:txBody>
          <a:bodyPr wrap="none" rtlCol="0">
            <a:spAutoFit/>
          </a:bodyPr>
          <a:lstStyle/>
          <a:p>
            <a:r>
              <a:rPr lang="ja-JP" altLang="en-US" b="1" dirty="0">
                <a:latin typeface="Arial"/>
              </a:rPr>
              <a:t>陽性的中率</a:t>
            </a:r>
            <a:endParaRPr lang="en-US" altLang="ja-JP" b="1" dirty="0">
              <a:latin typeface="Arial"/>
            </a:endParaRPr>
          </a:p>
        </p:txBody>
      </p:sp>
      <p:sp>
        <p:nvSpPr>
          <p:cNvPr id="13" name="テキスト ボックス 12"/>
          <p:cNvSpPr txBox="1"/>
          <p:nvPr/>
        </p:nvSpPr>
        <p:spPr>
          <a:xfrm>
            <a:off x="5668282" y="5445254"/>
            <a:ext cx="1830164" cy="830997"/>
          </a:xfrm>
          <a:prstGeom prst="rect">
            <a:avLst/>
          </a:prstGeom>
          <a:noFill/>
        </p:spPr>
        <p:txBody>
          <a:bodyPr wrap="square" rtlCol="0">
            <a:spAutoFit/>
          </a:bodyPr>
          <a:lstStyle/>
          <a:p>
            <a:r>
              <a:rPr kumimoji="1" lang="en-US" altLang="ja-JP" b="1" dirty="0">
                <a:latin typeface="Arial"/>
                <a:cs typeface="Arial"/>
              </a:rPr>
              <a:t>      </a:t>
            </a:r>
            <a:r>
              <a:rPr lang="en-US" altLang="ja-JP" b="1" dirty="0">
                <a:latin typeface="Arial"/>
                <a:cs typeface="Arial"/>
              </a:rPr>
              <a:t>90</a:t>
            </a:r>
            <a:endParaRPr kumimoji="1" lang="en-US" altLang="ja-JP" b="1" dirty="0">
              <a:latin typeface="Arial"/>
              <a:cs typeface="Arial"/>
            </a:endParaRPr>
          </a:p>
          <a:p>
            <a:r>
              <a:rPr lang="en-US" altLang="ja-JP" b="1" dirty="0">
                <a:latin typeface="Arial"/>
                <a:cs typeface="Arial"/>
              </a:rPr>
              <a:t>  90</a:t>
            </a:r>
            <a:r>
              <a:rPr kumimoji="1" lang="en-US" altLang="ja-JP" b="1" dirty="0">
                <a:latin typeface="Arial"/>
                <a:cs typeface="Arial"/>
              </a:rPr>
              <a:t> + 99</a:t>
            </a:r>
            <a:endParaRPr kumimoji="1" lang="ja-JP" altLang="en-US" b="1" dirty="0">
              <a:latin typeface="Arial"/>
              <a:cs typeface="Arial"/>
            </a:endParaRPr>
          </a:p>
        </p:txBody>
      </p:sp>
      <p:cxnSp>
        <p:nvCxnSpPr>
          <p:cNvPr id="15" name="直線コネクタ 14"/>
          <p:cNvCxnSpPr/>
          <p:nvPr/>
        </p:nvCxnSpPr>
        <p:spPr>
          <a:xfrm>
            <a:off x="681037" y="5804571"/>
            <a:ext cx="134361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5689616" y="5804571"/>
            <a:ext cx="134361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2151268" y="5619935"/>
            <a:ext cx="1462032" cy="461665"/>
          </a:xfrm>
          <a:prstGeom prst="rect">
            <a:avLst/>
          </a:prstGeom>
          <a:noFill/>
        </p:spPr>
        <p:txBody>
          <a:bodyPr wrap="none" rtlCol="0">
            <a:spAutoFit/>
          </a:bodyPr>
          <a:lstStyle/>
          <a:p>
            <a:r>
              <a:rPr kumimoji="1" lang="en-US" altLang="ja-JP" b="1" dirty="0">
                <a:latin typeface="Arial"/>
              </a:rPr>
              <a:t>= </a:t>
            </a:r>
            <a:r>
              <a:rPr lang="en-US" altLang="ja-JP" b="1" dirty="0">
                <a:latin typeface="Arial"/>
              </a:rPr>
              <a:t> 89</a:t>
            </a:r>
            <a:r>
              <a:rPr kumimoji="1" lang="en-US" altLang="ja-JP" b="1" dirty="0">
                <a:latin typeface="Arial"/>
              </a:rPr>
              <a:t>.1%</a:t>
            </a:r>
            <a:endParaRPr kumimoji="1" lang="ja-JP" altLang="en-US" b="1" dirty="0">
              <a:latin typeface="Arial"/>
            </a:endParaRPr>
          </a:p>
        </p:txBody>
      </p:sp>
      <p:sp>
        <p:nvSpPr>
          <p:cNvPr id="20" name="テキスト ボックス 19"/>
          <p:cNvSpPr txBox="1"/>
          <p:nvPr/>
        </p:nvSpPr>
        <p:spPr>
          <a:xfrm>
            <a:off x="7222838" y="5602372"/>
            <a:ext cx="1468117" cy="461665"/>
          </a:xfrm>
          <a:prstGeom prst="rect">
            <a:avLst/>
          </a:prstGeom>
          <a:noFill/>
        </p:spPr>
        <p:txBody>
          <a:bodyPr wrap="none" rtlCol="0">
            <a:spAutoFit/>
          </a:bodyPr>
          <a:lstStyle/>
          <a:p>
            <a:r>
              <a:rPr kumimoji="1" lang="en-US" altLang="ja-JP" b="1" dirty="0">
                <a:latin typeface="Arial"/>
              </a:rPr>
              <a:t>= </a:t>
            </a:r>
            <a:r>
              <a:rPr kumimoji="1" lang="ja-JP" altLang="en-US" b="1" dirty="0">
                <a:latin typeface="Arial"/>
              </a:rPr>
              <a:t>　</a:t>
            </a:r>
            <a:r>
              <a:rPr lang="en-US" altLang="ja-JP" b="1" dirty="0">
                <a:latin typeface="Arial"/>
              </a:rPr>
              <a:t>47</a:t>
            </a:r>
            <a:r>
              <a:rPr kumimoji="1" lang="en-US" altLang="ja-JP" b="1" dirty="0">
                <a:latin typeface="Arial"/>
              </a:rPr>
              <a:t>.3%</a:t>
            </a:r>
            <a:endParaRPr kumimoji="1" lang="ja-JP" altLang="en-US" b="1" dirty="0">
              <a:latin typeface="Arial"/>
            </a:endParaRPr>
          </a:p>
        </p:txBody>
      </p:sp>
      <p:sp>
        <p:nvSpPr>
          <p:cNvPr id="22" name="テキスト ボックス 21"/>
          <p:cNvSpPr txBox="1"/>
          <p:nvPr/>
        </p:nvSpPr>
        <p:spPr>
          <a:xfrm>
            <a:off x="5405473" y="1086819"/>
            <a:ext cx="2802776" cy="523220"/>
          </a:xfrm>
          <a:prstGeom prst="rect">
            <a:avLst/>
          </a:prstGeom>
          <a:noFill/>
        </p:spPr>
        <p:txBody>
          <a:bodyPr wrap="none" rtlCol="0">
            <a:spAutoFit/>
          </a:bodyPr>
          <a:lstStyle/>
          <a:p>
            <a:r>
              <a:rPr lang="ja-JP" altLang="en-US" sz="2800" b="1" dirty="0">
                <a:latin typeface="Arial"/>
              </a:rPr>
              <a:t>　</a:t>
            </a:r>
            <a:r>
              <a:rPr lang="ja-JP" altLang="en-US" sz="2000" b="1" dirty="0">
                <a:latin typeface="Arial"/>
              </a:rPr>
              <a:t>対象</a:t>
            </a:r>
            <a:r>
              <a:rPr lang="en-US" altLang="ja-JP" sz="2000" b="1" dirty="0">
                <a:latin typeface="Arial"/>
              </a:rPr>
              <a:t> B (</a:t>
            </a:r>
            <a:r>
              <a:rPr lang="ja-JP" altLang="en-US" sz="2000" b="1" dirty="0">
                <a:latin typeface="Arial"/>
              </a:rPr>
              <a:t>既感染率</a:t>
            </a:r>
            <a:r>
              <a:rPr lang="en-US" altLang="ja-JP" sz="2000" b="1" dirty="0">
                <a:latin typeface="Arial"/>
              </a:rPr>
              <a:t>1%)</a:t>
            </a:r>
          </a:p>
        </p:txBody>
      </p:sp>
      <p:sp>
        <p:nvSpPr>
          <p:cNvPr id="23" name="テキスト ボックス 22"/>
          <p:cNvSpPr txBox="1"/>
          <p:nvPr/>
        </p:nvSpPr>
        <p:spPr>
          <a:xfrm>
            <a:off x="6027601" y="1648917"/>
            <a:ext cx="2295527" cy="461665"/>
          </a:xfrm>
          <a:prstGeom prst="rect">
            <a:avLst/>
          </a:prstGeom>
          <a:noFill/>
        </p:spPr>
        <p:txBody>
          <a:bodyPr wrap="none" rtlCol="0">
            <a:spAutoFit/>
          </a:bodyPr>
          <a:lstStyle/>
          <a:p>
            <a:r>
              <a:rPr lang="ja-JP" altLang="en-US" b="1" dirty="0">
                <a:latin typeface="Arial"/>
              </a:rPr>
              <a:t>対象：</a:t>
            </a:r>
            <a:r>
              <a:rPr lang="en-US" altLang="ja-JP" b="1" dirty="0">
                <a:latin typeface="Arial"/>
              </a:rPr>
              <a:t>10</a:t>
            </a:r>
            <a:r>
              <a:rPr lang="ja-JP" altLang="en-US" b="1" dirty="0">
                <a:latin typeface="Arial"/>
              </a:rPr>
              <a:t>，</a:t>
            </a:r>
            <a:r>
              <a:rPr lang="en-US" altLang="ja-JP" b="1" dirty="0">
                <a:latin typeface="Arial"/>
              </a:rPr>
              <a:t>000</a:t>
            </a:r>
            <a:r>
              <a:rPr lang="ja-JP" altLang="en-US" b="1" dirty="0">
                <a:latin typeface="Arial"/>
              </a:rPr>
              <a:t>人</a:t>
            </a:r>
          </a:p>
        </p:txBody>
      </p:sp>
      <p:sp>
        <p:nvSpPr>
          <p:cNvPr id="24" name="テキスト ボックス 23"/>
          <p:cNvSpPr txBox="1"/>
          <p:nvPr/>
        </p:nvSpPr>
        <p:spPr>
          <a:xfrm>
            <a:off x="296753" y="3590341"/>
            <a:ext cx="4415430" cy="1384995"/>
          </a:xfrm>
          <a:prstGeom prst="rect">
            <a:avLst/>
          </a:prstGeom>
          <a:noFill/>
        </p:spPr>
        <p:txBody>
          <a:bodyPr wrap="square" rtlCol="0">
            <a:spAutoFit/>
          </a:bodyPr>
          <a:lstStyle/>
          <a:p>
            <a:r>
              <a:rPr lang="ja-JP" altLang="en-US" sz="1400" b="1" dirty="0">
                <a:latin typeface="Arial"/>
              </a:rPr>
              <a:t>非感染者：</a:t>
            </a:r>
            <a:r>
              <a:rPr lang="en-US" altLang="ja-JP" sz="1400" b="1" dirty="0">
                <a:latin typeface="Arial"/>
              </a:rPr>
              <a:t>10,000 x 0.9  (90%) </a:t>
            </a:r>
            <a:r>
              <a:rPr lang="ja-JP" altLang="en-US" sz="1400" b="1" dirty="0">
                <a:latin typeface="Arial"/>
              </a:rPr>
              <a:t>＝</a:t>
            </a:r>
            <a:r>
              <a:rPr lang="en-US" altLang="ja-JP" sz="1400" b="1" dirty="0">
                <a:latin typeface="Arial"/>
              </a:rPr>
              <a:t> 9,000</a:t>
            </a:r>
            <a:r>
              <a:rPr lang="ja-JP" altLang="en-US" sz="1400" b="1" dirty="0">
                <a:latin typeface="Arial"/>
              </a:rPr>
              <a:t>人</a:t>
            </a:r>
            <a:endParaRPr lang="en-US" altLang="ja-JP" sz="1400" b="1" dirty="0">
              <a:latin typeface="Arial"/>
            </a:endParaRPr>
          </a:p>
          <a:p>
            <a:endParaRPr lang="en-US" altLang="ja-JP" sz="1400" b="1" dirty="0">
              <a:latin typeface="Arial"/>
            </a:endParaRPr>
          </a:p>
          <a:p>
            <a:r>
              <a:rPr lang="ja-JP" altLang="en-US" sz="1400" b="1" dirty="0">
                <a:latin typeface="Arial"/>
              </a:rPr>
              <a:t>特異度</a:t>
            </a:r>
            <a:r>
              <a:rPr lang="en-US" altLang="ja-JP" sz="1400" b="1" dirty="0">
                <a:latin typeface="Arial"/>
              </a:rPr>
              <a:t> 99%:</a:t>
            </a:r>
            <a:r>
              <a:rPr lang="ja-JP" altLang="en-US" sz="1400" b="1" dirty="0">
                <a:latin typeface="Arial"/>
              </a:rPr>
              <a:t>非感染者を正しく判定できる率</a:t>
            </a:r>
            <a:r>
              <a:rPr lang="en-US" altLang="ja-JP" sz="1400" b="1" dirty="0">
                <a:latin typeface="Arial"/>
              </a:rPr>
              <a:t>  </a:t>
            </a:r>
            <a:r>
              <a:rPr lang="ja-JP" altLang="en-US" sz="1400" b="1" dirty="0">
                <a:latin typeface="Arial"/>
              </a:rPr>
              <a:t>　　</a:t>
            </a:r>
            <a:r>
              <a:rPr lang="en-US" altLang="ja-JP" sz="1400" b="1" dirty="0">
                <a:latin typeface="Arial"/>
              </a:rPr>
              <a:t>		9,000 x 99% = 8910</a:t>
            </a:r>
            <a:r>
              <a:rPr lang="ja-JP" altLang="en-US" sz="1400" b="1" dirty="0">
                <a:latin typeface="Arial"/>
              </a:rPr>
              <a:t>人が検査陰性</a:t>
            </a:r>
            <a:endParaRPr lang="en-US" altLang="ja-JP" sz="1400" b="1" dirty="0">
              <a:latin typeface="Arial"/>
            </a:endParaRPr>
          </a:p>
          <a:p>
            <a:r>
              <a:rPr lang="ja-JP" altLang="ja-JP" sz="1400" b="1" dirty="0">
                <a:latin typeface="Arial"/>
              </a:rPr>
              <a:t>　</a:t>
            </a:r>
            <a:r>
              <a:rPr lang="ja-JP" altLang="en-US" sz="1200" b="1" dirty="0">
                <a:latin typeface="Arial"/>
              </a:rPr>
              <a:t>（非感染者</a:t>
            </a:r>
            <a:r>
              <a:rPr lang="en-US" altLang="ja-JP" sz="1200" b="1" dirty="0">
                <a:latin typeface="Arial"/>
              </a:rPr>
              <a:t>9000</a:t>
            </a:r>
            <a:r>
              <a:rPr lang="ja-JP" altLang="en-US" sz="1200" b="1" dirty="0">
                <a:latin typeface="Arial"/>
              </a:rPr>
              <a:t>名のうち</a:t>
            </a:r>
            <a:r>
              <a:rPr lang="en-US" altLang="ja-JP" sz="1200" b="1" dirty="0">
                <a:solidFill>
                  <a:srgbClr val="FF0000"/>
                </a:solidFill>
                <a:latin typeface="Arial"/>
              </a:rPr>
              <a:t>90</a:t>
            </a:r>
            <a:r>
              <a:rPr lang="ja-JP" altLang="en-US" sz="1200" b="1" dirty="0">
                <a:solidFill>
                  <a:srgbClr val="FF0000"/>
                </a:solidFill>
                <a:latin typeface="Arial"/>
              </a:rPr>
              <a:t>名は感染していないのに</a:t>
            </a:r>
            <a:r>
              <a:rPr lang="en-US" altLang="ja-JP" sz="1200" b="1" dirty="0">
                <a:solidFill>
                  <a:srgbClr val="FF0000"/>
                </a:solidFill>
                <a:latin typeface="Arial"/>
              </a:rPr>
              <a:t>	</a:t>
            </a:r>
            <a:r>
              <a:rPr lang="ja-JP" altLang="en-US" sz="1200" b="1" dirty="0">
                <a:solidFill>
                  <a:srgbClr val="FF0000"/>
                </a:solidFill>
                <a:latin typeface="Arial"/>
              </a:rPr>
              <a:t>検査陽性：偽陽性</a:t>
            </a:r>
            <a:r>
              <a:rPr lang="ja-JP" altLang="en-US" sz="1200" b="1" dirty="0">
                <a:latin typeface="Arial"/>
              </a:rPr>
              <a:t>）</a:t>
            </a:r>
            <a:endParaRPr lang="en-US" altLang="ja-JP" sz="1200" b="1" dirty="0">
              <a:latin typeface="Arial"/>
            </a:endParaRPr>
          </a:p>
        </p:txBody>
      </p:sp>
      <p:sp>
        <p:nvSpPr>
          <p:cNvPr id="25" name="テキスト ボックス 24"/>
          <p:cNvSpPr txBox="1"/>
          <p:nvPr/>
        </p:nvSpPr>
        <p:spPr>
          <a:xfrm>
            <a:off x="5181499" y="2218994"/>
            <a:ext cx="4292776" cy="1138773"/>
          </a:xfrm>
          <a:prstGeom prst="rect">
            <a:avLst/>
          </a:prstGeom>
          <a:noFill/>
        </p:spPr>
        <p:txBody>
          <a:bodyPr wrap="square" rtlCol="0">
            <a:spAutoFit/>
          </a:bodyPr>
          <a:lstStyle/>
          <a:p>
            <a:r>
              <a:rPr lang="ja-JP" altLang="en-US" sz="1400" b="1" dirty="0">
                <a:latin typeface="Arial"/>
              </a:rPr>
              <a:t>感染者　</a:t>
            </a:r>
            <a:r>
              <a:rPr lang="en-US" altLang="ja-JP" sz="1400" b="1" dirty="0">
                <a:latin typeface="Arial"/>
              </a:rPr>
              <a:t>10,000 x 0.01 (1%)  </a:t>
            </a:r>
            <a:r>
              <a:rPr lang="ja-JP" altLang="en-US" sz="1400" b="1" dirty="0">
                <a:latin typeface="Arial"/>
              </a:rPr>
              <a:t>＝</a:t>
            </a:r>
            <a:r>
              <a:rPr lang="en-US" altLang="ja-JP" sz="1400" b="1" dirty="0">
                <a:latin typeface="Arial"/>
              </a:rPr>
              <a:t>  100</a:t>
            </a:r>
            <a:r>
              <a:rPr lang="ja-JP" altLang="en-US" sz="1400" b="1" dirty="0">
                <a:latin typeface="Arial"/>
              </a:rPr>
              <a:t>人</a:t>
            </a:r>
            <a:r>
              <a:rPr lang="en-US" altLang="ja-JP" sz="1400" b="1" dirty="0">
                <a:latin typeface="Arial"/>
              </a:rPr>
              <a:t> </a:t>
            </a:r>
          </a:p>
          <a:p>
            <a:endParaRPr lang="en-US" altLang="ja-JP" sz="1400" b="1" dirty="0">
              <a:latin typeface="Arial"/>
            </a:endParaRPr>
          </a:p>
          <a:p>
            <a:r>
              <a:rPr lang="ja-JP" altLang="en-US" sz="1400" b="1" dirty="0">
                <a:latin typeface="Arial"/>
              </a:rPr>
              <a:t>感度</a:t>
            </a:r>
            <a:r>
              <a:rPr lang="en-US" altLang="ja-JP" sz="1400" b="1" dirty="0">
                <a:latin typeface="Arial"/>
              </a:rPr>
              <a:t>90%</a:t>
            </a:r>
            <a:r>
              <a:rPr lang="ja-JP" altLang="en-US" sz="1400" b="1" dirty="0">
                <a:latin typeface="Arial"/>
              </a:rPr>
              <a:t>：患者の</a:t>
            </a:r>
            <a:r>
              <a:rPr lang="en-US" altLang="ja-JP" sz="1400" b="1" dirty="0">
                <a:latin typeface="Arial"/>
              </a:rPr>
              <a:t>90%</a:t>
            </a:r>
            <a:r>
              <a:rPr lang="ja-JP" altLang="en-US" sz="1400" b="1" dirty="0">
                <a:latin typeface="Arial"/>
              </a:rPr>
              <a:t>を正しく陽性と判定可能</a:t>
            </a:r>
            <a:endParaRPr lang="en-US" altLang="ja-JP" sz="1400" b="1" dirty="0">
              <a:latin typeface="Arial"/>
            </a:endParaRPr>
          </a:p>
          <a:p>
            <a:r>
              <a:rPr lang="ja-JP" altLang="en-US" sz="1400" b="1" dirty="0">
                <a:latin typeface="Arial"/>
              </a:rPr>
              <a:t>　</a:t>
            </a:r>
            <a:r>
              <a:rPr lang="en-US" altLang="ja-JP" sz="1400" b="1" dirty="0">
                <a:latin typeface="Arial"/>
              </a:rPr>
              <a:t>	100 x 90% = </a:t>
            </a:r>
            <a:r>
              <a:rPr lang="en-US" altLang="ja-JP" sz="1400" b="1" dirty="0">
                <a:solidFill>
                  <a:srgbClr val="FF0000"/>
                </a:solidFill>
                <a:latin typeface="Arial"/>
              </a:rPr>
              <a:t>90</a:t>
            </a:r>
            <a:r>
              <a:rPr lang="ja-JP" altLang="en-US" sz="1400" b="1" dirty="0">
                <a:solidFill>
                  <a:srgbClr val="FF0000"/>
                </a:solidFill>
                <a:latin typeface="Arial"/>
              </a:rPr>
              <a:t>人が検査陽性</a:t>
            </a:r>
            <a:r>
              <a:rPr lang="ja-JP" altLang="ja-JP" sz="1400" b="1" dirty="0">
                <a:solidFill>
                  <a:srgbClr val="FF0000"/>
                </a:solidFill>
                <a:latin typeface="Arial"/>
              </a:rPr>
              <a:t>　</a:t>
            </a:r>
            <a:r>
              <a:rPr lang="ja-JP" altLang="en-US" sz="1400" b="1" dirty="0">
                <a:solidFill>
                  <a:srgbClr val="FF0000"/>
                </a:solidFill>
                <a:latin typeface="Arial"/>
              </a:rPr>
              <a:t>　　　　</a:t>
            </a:r>
            <a:r>
              <a:rPr lang="ja-JP" altLang="en-US" sz="1400" b="1" dirty="0">
                <a:latin typeface="Arial"/>
              </a:rPr>
              <a:t>　</a:t>
            </a:r>
            <a:r>
              <a:rPr lang="en-US" altLang="ja-JP" sz="1200" b="1" dirty="0">
                <a:latin typeface="Arial"/>
              </a:rPr>
              <a:t>(</a:t>
            </a:r>
            <a:r>
              <a:rPr lang="ja-JP" altLang="en-US" sz="1200" b="1" dirty="0">
                <a:latin typeface="Arial"/>
              </a:rPr>
              <a:t>感染者</a:t>
            </a:r>
            <a:r>
              <a:rPr lang="en-US" altLang="ja-JP" sz="1200" b="1" dirty="0">
                <a:latin typeface="Arial"/>
              </a:rPr>
              <a:t>100</a:t>
            </a:r>
            <a:r>
              <a:rPr lang="ja-JP" altLang="en-US" sz="1200" b="1" dirty="0">
                <a:latin typeface="Arial"/>
              </a:rPr>
              <a:t>名のうち</a:t>
            </a:r>
            <a:r>
              <a:rPr lang="en-US" altLang="ja-JP" sz="1200" b="1" dirty="0">
                <a:latin typeface="Arial"/>
              </a:rPr>
              <a:t>10</a:t>
            </a:r>
            <a:r>
              <a:rPr lang="ja-JP" altLang="en-US" sz="1200" b="1" dirty="0">
                <a:latin typeface="Arial"/>
              </a:rPr>
              <a:t>名は検査陰性：偽陰性）</a:t>
            </a:r>
            <a:endParaRPr lang="en-US" altLang="ja-JP" sz="1200" b="1" dirty="0">
              <a:latin typeface="Arial"/>
            </a:endParaRPr>
          </a:p>
        </p:txBody>
      </p:sp>
      <p:sp>
        <p:nvSpPr>
          <p:cNvPr id="26" name="テキスト ボックス 25"/>
          <p:cNvSpPr txBox="1"/>
          <p:nvPr/>
        </p:nvSpPr>
        <p:spPr>
          <a:xfrm>
            <a:off x="5181502" y="3600655"/>
            <a:ext cx="4415430" cy="1384995"/>
          </a:xfrm>
          <a:prstGeom prst="rect">
            <a:avLst/>
          </a:prstGeom>
          <a:noFill/>
        </p:spPr>
        <p:txBody>
          <a:bodyPr wrap="square" rtlCol="0">
            <a:spAutoFit/>
          </a:bodyPr>
          <a:lstStyle/>
          <a:p>
            <a:r>
              <a:rPr lang="ja-JP" altLang="en-US" sz="1400" b="1" dirty="0">
                <a:latin typeface="Arial"/>
              </a:rPr>
              <a:t>非感染者：</a:t>
            </a:r>
            <a:r>
              <a:rPr lang="en-US" altLang="ja-JP" sz="1400" b="1" dirty="0">
                <a:latin typeface="Arial"/>
              </a:rPr>
              <a:t>10,000 x 0.99  (99%) </a:t>
            </a:r>
            <a:r>
              <a:rPr lang="ja-JP" altLang="en-US" sz="1400" b="1" dirty="0">
                <a:latin typeface="Arial"/>
              </a:rPr>
              <a:t>＝</a:t>
            </a:r>
            <a:r>
              <a:rPr lang="en-US" altLang="ja-JP" sz="1400" b="1" dirty="0">
                <a:latin typeface="Arial"/>
              </a:rPr>
              <a:t> 9,900</a:t>
            </a:r>
            <a:r>
              <a:rPr lang="ja-JP" altLang="en-US" sz="1400" b="1" dirty="0">
                <a:latin typeface="Arial"/>
              </a:rPr>
              <a:t>人</a:t>
            </a:r>
            <a:endParaRPr lang="en-US" altLang="ja-JP" sz="1400" b="1" dirty="0">
              <a:latin typeface="Arial"/>
            </a:endParaRPr>
          </a:p>
          <a:p>
            <a:endParaRPr lang="en-US" altLang="ja-JP" sz="1400" b="1" dirty="0">
              <a:latin typeface="Arial"/>
            </a:endParaRPr>
          </a:p>
          <a:p>
            <a:r>
              <a:rPr lang="ja-JP" altLang="en-US" sz="1400" b="1" dirty="0">
                <a:latin typeface="Arial"/>
              </a:rPr>
              <a:t>特異度</a:t>
            </a:r>
            <a:r>
              <a:rPr lang="en-US" altLang="ja-JP" sz="1400" b="1" dirty="0">
                <a:latin typeface="Arial"/>
              </a:rPr>
              <a:t> 99%:</a:t>
            </a:r>
            <a:r>
              <a:rPr lang="ja-JP" altLang="en-US" sz="1400" b="1" dirty="0">
                <a:latin typeface="Arial"/>
              </a:rPr>
              <a:t>非感染者を正しく判定できる率</a:t>
            </a:r>
            <a:r>
              <a:rPr lang="en-US" altLang="ja-JP" sz="1400" b="1" dirty="0">
                <a:latin typeface="Arial"/>
              </a:rPr>
              <a:t>  </a:t>
            </a:r>
            <a:r>
              <a:rPr lang="ja-JP" altLang="en-US" sz="1400" b="1" dirty="0">
                <a:latin typeface="Arial"/>
              </a:rPr>
              <a:t>　　</a:t>
            </a:r>
            <a:r>
              <a:rPr lang="en-US" altLang="ja-JP" sz="1400" b="1" dirty="0">
                <a:latin typeface="Arial"/>
              </a:rPr>
              <a:t>		9,900 x 99% = 9810</a:t>
            </a:r>
            <a:r>
              <a:rPr lang="ja-JP" altLang="en-US" sz="1400" b="1" dirty="0">
                <a:latin typeface="Arial"/>
              </a:rPr>
              <a:t>人が検査陰性</a:t>
            </a:r>
            <a:endParaRPr lang="en-US" altLang="ja-JP" sz="1400" b="1" dirty="0">
              <a:latin typeface="Arial"/>
            </a:endParaRPr>
          </a:p>
          <a:p>
            <a:r>
              <a:rPr lang="ja-JP" altLang="ja-JP" sz="1400" b="1" dirty="0">
                <a:latin typeface="Arial"/>
              </a:rPr>
              <a:t>　</a:t>
            </a:r>
            <a:r>
              <a:rPr lang="ja-JP" altLang="en-US" sz="1200" b="1" dirty="0">
                <a:latin typeface="Arial"/>
              </a:rPr>
              <a:t>（非感染者</a:t>
            </a:r>
            <a:r>
              <a:rPr lang="en-US" altLang="ja-JP" sz="1200" b="1" dirty="0">
                <a:latin typeface="Arial"/>
              </a:rPr>
              <a:t>9,900</a:t>
            </a:r>
            <a:r>
              <a:rPr lang="ja-JP" altLang="en-US" sz="1200" b="1" dirty="0">
                <a:latin typeface="Arial"/>
              </a:rPr>
              <a:t>名のうち</a:t>
            </a:r>
            <a:r>
              <a:rPr lang="en-US" altLang="ja-JP" sz="1200" b="1" dirty="0">
                <a:solidFill>
                  <a:srgbClr val="FF0000"/>
                </a:solidFill>
                <a:latin typeface="Arial"/>
              </a:rPr>
              <a:t>99</a:t>
            </a:r>
            <a:r>
              <a:rPr lang="ja-JP" altLang="en-US" sz="1200" b="1" dirty="0">
                <a:solidFill>
                  <a:srgbClr val="FF0000"/>
                </a:solidFill>
                <a:latin typeface="Arial"/>
              </a:rPr>
              <a:t>名は感染していないのに</a:t>
            </a:r>
            <a:r>
              <a:rPr lang="en-US" altLang="ja-JP" sz="1200" b="1" dirty="0">
                <a:solidFill>
                  <a:srgbClr val="FF0000"/>
                </a:solidFill>
                <a:latin typeface="Arial"/>
              </a:rPr>
              <a:t>   	</a:t>
            </a:r>
            <a:r>
              <a:rPr lang="ja-JP" altLang="en-US" sz="1200" b="1" dirty="0">
                <a:solidFill>
                  <a:srgbClr val="FF0000"/>
                </a:solidFill>
                <a:latin typeface="Arial"/>
              </a:rPr>
              <a:t>検査陽性：偽陽性</a:t>
            </a:r>
            <a:r>
              <a:rPr lang="ja-JP" altLang="en-US" sz="1200" b="1" dirty="0">
                <a:latin typeface="Arial"/>
              </a:rPr>
              <a:t>）</a:t>
            </a:r>
            <a:r>
              <a:rPr lang="en-US" altLang="ja-JP" sz="1200" b="1" dirty="0">
                <a:latin typeface="Arial"/>
              </a:rPr>
              <a:t> </a:t>
            </a:r>
          </a:p>
        </p:txBody>
      </p:sp>
      <p:sp>
        <p:nvSpPr>
          <p:cNvPr id="6" name="正方形/長方形 5"/>
          <p:cNvSpPr/>
          <p:nvPr/>
        </p:nvSpPr>
        <p:spPr>
          <a:xfrm>
            <a:off x="296764" y="1086819"/>
            <a:ext cx="4208024" cy="5410630"/>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414696" y="5148422"/>
            <a:ext cx="2655035" cy="307777"/>
          </a:xfrm>
          <a:prstGeom prst="rect">
            <a:avLst/>
          </a:prstGeom>
          <a:noFill/>
        </p:spPr>
        <p:txBody>
          <a:bodyPr wrap="none" rtlCol="0">
            <a:spAutoFit/>
          </a:bodyPr>
          <a:lstStyle/>
          <a:p>
            <a:r>
              <a:rPr lang="ja-JP" altLang="en-US" sz="1400" b="1"/>
              <a:t>：陽性者</a:t>
            </a:r>
            <a:r>
              <a:rPr lang="ja-JP" altLang="en-US" sz="1400" b="1" dirty="0"/>
              <a:t>のうち、真の感染者は？　</a:t>
            </a:r>
            <a:endParaRPr kumimoji="1" lang="ja-JP" altLang="en-US" sz="1400" b="1" dirty="0"/>
          </a:p>
        </p:txBody>
      </p:sp>
      <p:sp>
        <p:nvSpPr>
          <p:cNvPr id="29" name="テキスト ボックス 28"/>
          <p:cNvSpPr txBox="1"/>
          <p:nvPr/>
        </p:nvSpPr>
        <p:spPr>
          <a:xfrm>
            <a:off x="5052165" y="5110099"/>
            <a:ext cx="1789552" cy="461665"/>
          </a:xfrm>
          <a:prstGeom prst="rect">
            <a:avLst/>
          </a:prstGeom>
          <a:noFill/>
        </p:spPr>
        <p:txBody>
          <a:bodyPr wrap="none" rtlCol="0">
            <a:spAutoFit/>
          </a:bodyPr>
          <a:lstStyle/>
          <a:p>
            <a:r>
              <a:rPr lang="ja-JP" altLang="en-US" b="1" dirty="0">
                <a:latin typeface="Arial"/>
              </a:rPr>
              <a:t>陽性的中率</a:t>
            </a:r>
            <a:endParaRPr lang="en-US" altLang="ja-JP" b="1" dirty="0">
              <a:latin typeface="Arial"/>
            </a:endParaRPr>
          </a:p>
        </p:txBody>
      </p:sp>
      <p:sp>
        <p:nvSpPr>
          <p:cNvPr id="10" name="正方形/長方形 9"/>
          <p:cNvSpPr/>
          <p:nvPr/>
        </p:nvSpPr>
        <p:spPr>
          <a:xfrm>
            <a:off x="367861" y="2208680"/>
            <a:ext cx="4020288" cy="1169551"/>
          </a:xfrm>
          <a:prstGeom prst="rect">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118812" y="1086819"/>
            <a:ext cx="4208024" cy="5410630"/>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5212680" y="2234049"/>
            <a:ext cx="4020288" cy="1169551"/>
          </a:xfrm>
          <a:prstGeom prst="rect">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67861" y="3612127"/>
            <a:ext cx="4020288" cy="1373523"/>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5224179" y="3581965"/>
            <a:ext cx="4020288" cy="1373523"/>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193409" y="6127736"/>
            <a:ext cx="2686658" cy="338554"/>
          </a:xfrm>
          <a:prstGeom prst="rect">
            <a:avLst/>
          </a:prstGeom>
          <a:noFill/>
        </p:spPr>
        <p:txBody>
          <a:bodyPr wrap="none" rtlCol="0">
            <a:spAutoFit/>
          </a:bodyPr>
          <a:lstStyle/>
          <a:p>
            <a:r>
              <a:rPr lang="ja-JP" altLang="en-US" sz="1600" b="1" dirty="0">
                <a:solidFill>
                  <a:schemeClr val="tx2">
                    <a:lumMod val="50000"/>
                  </a:schemeClr>
                </a:solidFill>
              </a:rPr>
              <a:t>陽性でも約半数は非感染者</a:t>
            </a:r>
            <a:endParaRPr kumimoji="1" lang="ja-JP" altLang="en-US" sz="1600" b="1" dirty="0">
              <a:solidFill>
                <a:schemeClr val="tx2">
                  <a:lumMod val="50000"/>
                </a:schemeClr>
              </a:solidFill>
            </a:endParaRPr>
          </a:p>
        </p:txBody>
      </p:sp>
      <p:sp>
        <p:nvSpPr>
          <p:cNvPr id="34" name="テキスト ボックス 33"/>
          <p:cNvSpPr txBox="1"/>
          <p:nvPr/>
        </p:nvSpPr>
        <p:spPr>
          <a:xfrm>
            <a:off x="1706595" y="6103098"/>
            <a:ext cx="2228952" cy="338554"/>
          </a:xfrm>
          <a:prstGeom prst="rect">
            <a:avLst/>
          </a:prstGeom>
          <a:noFill/>
        </p:spPr>
        <p:txBody>
          <a:bodyPr wrap="none" rtlCol="0">
            <a:spAutoFit/>
          </a:bodyPr>
          <a:lstStyle/>
          <a:p>
            <a:r>
              <a:rPr lang="ja-JP" altLang="en-US" sz="1600" b="1" dirty="0">
                <a:solidFill>
                  <a:schemeClr val="tx2">
                    <a:lumMod val="50000"/>
                  </a:schemeClr>
                </a:solidFill>
              </a:rPr>
              <a:t>陽性者の約９割感染者</a:t>
            </a:r>
            <a:endParaRPr kumimoji="1" lang="ja-JP" altLang="en-US" sz="1600" b="1" dirty="0">
              <a:solidFill>
                <a:schemeClr val="tx2">
                  <a:lumMod val="50000"/>
                </a:schemeClr>
              </a:solidFill>
            </a:endParaRPr>
          </a:p>
        </p:txBody>
      </p:sp>
    </p:spTree>
    <p:extLst>
      <p:ext uri="{BB962C8B-B14F-4D97-AF65-F5344CB8AC3E}">
        <p14:creationId xmlns:p14="http://schemas.microsoft.com/office/powerpoint/2010/main" val="123189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結核の進展</a:t>
            </a:r>
          </a:p>
        </p:txBody>
      </p:sp>
      <p:sp>
        <p:nvSpPr>
          <p:cNvPr id="3" name="コンテンツ プレースホルダー 2"/>
          <p:cNvSpPr>
            <a:spLocks noGrp="1"/>
          </p:cNvSpPr>
          <p:nvPr>
            <p:ph sz="quarter" idx="1"/>
          </p:nvPr>
        </p:nvSpPr>
        <p:spPr>
          <a:xfrm>
            <a:off x="689239" y="1600200"/>
            <a:ext cx="9422813" cy="4495800"/>
          </a:xfrm>
        </p:spPr>
        <p:txBody>
          <a:bodyPr>
            <a:normAutofit/>
          </a:bodyPr>
          <a:lstStyle/>
          <a:p>
            <a:r>
              <a:rPr lang="ja-JP" altLang="en-US" sz="3600" dirty="0"/>
              <a:t>原則としてゆっくりと進展し、炎症所見も乏しい</a:t>
            </a:r>
            <a:endParaRPr lang="en-US" altLang="ja-JP" sz="3600" dirty="0"/>
          </a:p>
          <a:p>
            <a:r>
              <a:rPr lang="ja-JP" altLang="en-US" sz="3600" dirty="0"/>
              <a:t>進展形式</a:t>
            </a:r>
            <a:endParaRPr lang="en-US" altLang="ja-JP" sz="3600" dirty="0"/>
          </a:p>
          <a:p>
            <a:pPr lvl="1"/>
            <a:r>
              <a:rPr lang="ja-JP" altLang="en-US" sz="3200" dirty="0"/>
              <a:t>管内性</a:t>
            </a:r>
            <a:endParaRPr lang="en-US" altLang="ja-JP" sz="3200" dirty="0"/>
          </a:p>
          <a:p>
            <a:pPr lvl="1"/>
            <a:r>
              <a:rPr kumimoji="1" lang="ja-JP" altLang="en-US" sz="3200" dirty="0"/>
              <a:t>リンパ行性</a:t>
            </a:r>
            <a:endParaRPr kumimoji="1" lang="en-US" altLang="ja-JP" sz="3200" dirty="0"/>
          </a:p>
          <a:p>
            <a:pPr lvl="1"/>
            <a:r>
              <a:rPr lang="ja-JP" altLang="en-US" sz="3200" dirty="0"/>
              <a:t>血行性</a:t>
            </a:r>
            <a:endParaRPr kumimoji="1" lang="ja-JP" altLang="en-US" sz="3200" dirty="0"/>
          </a:p>
        </p:txBody>
      </p:sp>
    </p:spTree>
    <p:extLst>
      <p:ext uri="{BB962C8B-B14F-4D97-AF65-F5344CB8AC3E}">
        <p14:creationId xmlns:p14="http://schemas.microsoft.com/office/powerpoint/2010/main" val="766482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99084" y="404664"/>
            <a:ext cx="6912768" cy="830997"/>
          </a:xfrm>
          <a:prstGeom prst="rect">
            <a:avLst/>
          </a:prstGeom>
        </p:spPr>
        <p:txBody>
          <a:bodyPr wrap="square">
            <a:spAutoFit/>
          </a:bodyPr>
          <a:lstStyle/>
          <a:p>
            <a:r>
              <a:rPr lang="ja-JP" altLang="en-US" b="1" dirty="0">
                <a:latin typeface="Arial"/>
              </a:rPr>
              <a:t>胸水リンパ球優位</a:t>
            </a:r>
            <a:r>
              <a:rPr lang="en-US" altLang="ja-JP" b="1" dirty="0">
                <a:latin typeface="Arial"/>
              </a:rPr>
              <a:t>ADA 50</a:t>
            </a:r>
            <a:r>
              <a:rPr lang="ja-JP" altLang="en-US" b="1" dirty="0">
                <a:latin typeface="Arial"/>
              </a:rPr>
              <a:t>（感度</a:t>
            </a:r>
            <a:r>
              <a:rPr lang="en-US" altLang="ja-JP" b="1" dirty="0">
                <a:latin typeface="Arial"/>
              </a:rPr>
              <a:t>90%,</a:t>
            </a:r>
            <a:r>
              <a:rPr lang="ja-JP" altLang="en-US" b="1" dirty="0">
                <a:latin typeface="Arial"/>
              </a:rPr>
              <a:t>特異度</a:t>
            </a:r>
            <a:r>
              <a:rPr lang="en-US" altLang="ja-JP" b="1" dirty="0">
                <a:latin typeface="Arial"/>
              </a:rPr>
              <a:t>95%</a:t>
            </a:r>
            <a:r>
              <a:rPr lang="ja-JP" altLang="en-US" b="1" dirty="0">
                <a:latin typeface="Arial"/>
              </a:rPr>
              <a:t>と設定）の検査対象による陽性的中率の比較</a:t>
            </a:r>
          </a:p>
        </p:txBody>
      </p:sp>
      <p:sp>
        <p:nvSpPr>
          <p:cNvPr id="3" name="正方形/長方形 2"/>
          <p:cNvSpPr/>
          <p:nvPr/>
        </p:nvSpPr>
        <p:spPr>
          <a:xfrm>
            <a:off x="1975148" y="1268760"/>
            <a:ext cx="5554525" cy="4893647"/>
          </a:xfrm>
          <a:prstGeom prst="rect">
            <a:avLst/>
          </a:prstGeom>
        </p:spPr>
        <p:txBody>
          <a:bodyPr wrap="none">
            <a:spAutoFit/>
          </a:bodyPr>
          <a:lstStyle/>
          <a:p>
            <a:r>
              <a:rPr lang="ja-JP" altLang="en-US" b="1" dirty="0">
                <a:solidFill>
                  <a:srgbClr val="FF0000"/>
                </a:solidFill>
                <a:latin typeface="Arial"/>
              </a:rPr>
              <a:t>対象</a:t>
            </a:r>
            <a:r>
              <a:rPr lang="en-US" altLang="ja-JP" b="1" dirty="0">
                <a:solidFill>
                  <a:srgbClr val="FF0000"/>
                </a:solidFill>
                <a:latin typeface="Arial"/>
              </a:rPr>
              <a:t> A (</a:t>
            </a:r>
            <a:r>
              <a:rPr lang="en-US" altLang="en-US" b="1" dirty="0">
                <a:solidFill>
                  <a:srgbClr val="FF0000"/>
                </a:solidFill>
                <a:latin typeface="Arial"/>
              </a:rPr>
              <a:t>結核性胸膜炎患者8</a:t>
            </a:r>
            <a:r>
              <a:rPr lang="en-US" altLang="ja-JP" b="1" dirty="0">
                <a:solidFill>
                  <a:srgbClr val="FF0000"/>
                </a:solidFill>
                <a:latin typeface="Arial"/>
              </a:rPr>
              <a:t>0%)</a:t>
            </a:r>
            <a:r>
              <a:rPr lang="ja-JP" altLang="ja-JP" b="1" dirty="0">
                <a:solidFill>
                  <a:srgbClr val="FF0000"/>
                </a:solidFill>
                <a:latin typeface="Arial"/>
              </a:rPr>
              <a:t> </a:t>
            </a:r>
            <a:r>
              <a:rPr lang="en-US" altLang="en-US" b="1" dirty="0">
                <a:solidFill>
                  <a:srgbClr val="FF0000"/>
                </a:solidFill>
                <a:latin typeface="Arial"/>
              </a:rPr>
              <a:t>1000</a:t>
            </a:r>
            <a:r>
              <a:rPr lang="ja-JP" altLang="en-US" b="1" dirty="0">
                <a:solidFill>
                  <a:srgbClr val="FF0000"/>
                </a:solidFill>
                <a:latin typeface="Arial"/>
              </a:rPr>
              <a:t>例</a:t>
            </a:r>
            <a:endParaRPr lang="en-US" altLang="ja-JP" b="1" dirty="0">
              <a:solidFill>
                <a:srgbClr val="FF0000"/>
              </a:solidFill>
              <a:latin typeface="Arial"/>
            </a:endParaRPr>
          </a:p>
          <a:p>
            <a:r>
              <a:rPr lang="en-US" altLang="ja-JP" b="1" dirty="0">
                <a:solidFill>
                  <a:srgbClr val="FF0000"/>
                </a:solidFill>
                <a:latin typeface="Arial"/>
              </a:rPr>
              <a:t>TB 800</a:t>
            </a:r>
            <a:r>
              <a:rPr lang="ja-JP" altLang="en-US" b="1" dirty="0">
                <a:solidFill>
                  <a:srgbClr val="FF0000"/>
                </a:solidFill>
                <a:latin typeface="Arial"/>
              </a:rPr>
              <a:t>例</a:t>
            </a:r>
            <a:r>
              <a:rPr lang="en-US" altLang="ja-JP" b="1" dirty="0">
                <a:solidFill>
                  <a:srgbClr val="FF0000"/>
                </a:solidFill>
                <a:latin typeface="Arial"/>
              </a:rPr>
              <a:t>	NonTB200</a:t>
            </a:r>
            <a:r>
              <a:rPr lang="ja-JP" altLang="en-US" b="1" dirty="0">
                <a:solidFill>
                  <a:srgbClr val="FF0000"/>
                </a:solidFill>
                <a:latin typeface="Arial"/>
              </a:rPr>
              <a:t>例</a:t>
            </a:r>
            <a:endParaRPr lang="en-US" altLang="ja-JP" b="1" dirty="0">
              <a:solidFill>
                <a:srgbClr val="FF0000"/>
              </a:solidFill>
              <a:latin typeface="Arial"/>
            </a:endParaRPr>
          </a:p>
          <a:p>
            <a:r>
              <a:rPr lang="ja-JP" altLang="en-US" b="1" dirty="0">
                <a:latin typeface="Arial"/>
              </a:rPr>
              <a:t>陽性者は</a:t>
            </a:r>
            <a:r>
              <a:rPr lang="en-US" altLang="ja-JP" b="1" dirty="0">
                <a:latin typeface="Arial"/>
              </a:rPr>
              <a:t>800✖️0.9 + 200 ✖️ 0.05 =730</a:t>
            </a:r>
          </a:p>
          <a:p>
            <a:r>
              <a:rPr lang="ja-JP" altLang="en-US" b="1" dirty="0">
                <a:latin typeface="Arial"/>
              </a:rPr>
              <a:t>陰性者は</a:t>
            </a:r>
            <a:r>
              <a:rPr lang="en-US" altLang="ja-JP" b="1" dirty="0">
                <a:latin typeface="Arial"/>
              </a:rPr>
              <a:t>270</a:t>
            </a:r>
          </a:p>
          <a:p>
            <a:r>
              <a:rPr lang="ja-JP" altLang="en-US" b="1" dirty="0">
                <a:latin typeface="Arial"/>
              </a:rPr>
              <a:t>陽性適中率</a:t>
            </a:r>
            <a:r>
              <a:rPr lang="ja-JP" altLang="ja-JP" b="1" dirty="0">
                <a:latin typeface="Arial"/>
              </a:rPr>
              <a:t>=</a:t>
            </a:r>
            <a:r>
              <a:rPr lang="en-US" altLang="ja-JP" b="1" dirty="0">
                <a:latin typeface="Arial"/>
              </a:rPr>
              <a:t>720/730=98.6%</a:t>
            </a:r>
          </a:p>
          <a:p>
            <a:r>
              <a:rPr lang="ja-JP" altLang="en-US" b="1" dirty="0">
                <a:latin typeface="Arial"/>
              </a:rPr>
              <a:t>陰性的中率</a:t>
            </a:r>
            <a:r>
              <a:rPr lang="en-US" altLang="ja-JP" b="1" dirty="0">
                <a:latin typeface="Arial"/>
              </a:rPr>
              <a:t>=210/270=77.8%</a:t>
            </a:r>
          </a:p>
          <a:p>
            <a:endParaRPr lang="en-US" altLang="ja-JP" b="1" dirty="0">
              <a:latin typeface="Arial"/>
            </a:endParaRPr>
          </a:p>
          <a:p>
            <a:r>
              <a:rPr lang="ja-JP" altLang="en-US" b="1" dirty="0">
                <a:solidFill>
                  <a:srgbClr val="FF0000"/>
                </a:solidFill>
                <a:latin typeface="Arial"/>
              </a:rPr>
              <a:t>対象</a:t>
            </a:r>
            <a:r>
              <a:rPr lang="en-US" altLang="ja-JP" b="1" dirty="0">
                <a:solidFill>
                  <a:srgbClr val="FF0000"/>
                </a:solidFill>
                <a:latin typeface="Arial"/>
              </a:rPr>
              <a:t> B (</a:t>
            </a:r>
            <a:r>
              <a:rPr lang="en-US" altLang="en-US" b="1" dirty="0">
                <a:solidFill>
                  <a:srgbClr val="FF0000"/>
                </a:solidFill>
                <a:latin typeface="Arial"/>
              </a:rPr>
              <a:t>結核性胸膜炎患者10</a:t>
            </a:r>
            <a:r>
              <a:rPr lang="en-US" altLang="ja-JP" b="1" dirty="0">
                <a:solidFill>
                  <a:srgbClr val="FF0000"/>
                </a:solidFill>
                <a:latin typeface="Arial"/>
              </a:rPr>
              <a:t>%)</a:t>
            </a:r>
            <a:r>
              <a:rPr lang="ja-JP" altLang="ja-JP" b="1" dirty="0">
                <a:solidFill>
                  <a:srgbClr val="FF0000"/>
                </a:solidFill>
                <a:latin typeface="Arial"/>
              </a:rPr>
              <a:t> </a:t>
            </a:r>
            <a:r>
              <a:rPr lang="en-US" altLang="en-US" b="1" dirty="0">
                <a:solidFill>
                  <a:srgbClr val="FF0000"/>
                </a:solidFill>
                <a:latin typeface="Arial"/>
              </a:rPr>
              <a:t>1000</a:t>
            </a:r>
            <a:r>
              <a:rPr lang="ja-JP" altLang="en-US" b="1" dirty="0">
                <a:solidFill>
                  <a:srgbClr val="FF0000"/>
                </a:solidFill>
                <a:latin typeface="Arial"/>
              </a:rPr>
              <a:t>例</a:t>
            </a:r>
            <a:endParaRPr lang="en-US" altLang="ja-JP" b="1" dirty="0">
              <a:solidFill>
                <a:srgbClr val="FF0000"/>
              </a:solidFill>
              <a:latin typeface="Arial"/>
            </a:endParaRPr>
          </a:p>
          <a:p>
            <a:r>
              <a:rPr lang="en-US" altLang="ja-JP" b="1" dirty="0">
                <a:solidFill>
                  <a:srgbClr val="FF0000"/>
                </a:solidFill>
                <a:latin typeface="Arial"/>
              </a:rPr>
              <a:t>TB 100</a:t>
            </a:r>
            <a:r>
              <a:rPr lang="ja-JP" altLang="en-US" b="1" dirty="0">
                <a:solidFill>
                  <a:srgbClr val="FF0000"/>
                </a:solidFill>
                <a:latin typeface="Arial"/>
              </a:rPr>
              <a:t>例</a:t>
            </a:r>
            <a:r>
              <a:rPr lang="en-US" altLang="ja-JP" b="1" dirty="0">
                <a:solidFill>
                  <a:srgbClr val="FF0000"/>
                </a:solidFill>
                <a:latin typeface="Arial"/>
              </a:rPr>
              <a:t>	NonTB900</a:t>
            </a:r>
            <a:r>
              <a:rPr lang="ja-JP" altLang="en-US" b="1" dirty="0">
                <a:solidFill>
                  <a:srgbClr val="FF0000"/>
                </a:solidFill>
                <a:latin typeface="Arial"/>
              </a:rPr>
              <a:t>例</a:t>
            </a:r>
            <a:endParaRPr lang="en-US" altLang="ja-JP" b="1" dirty="0">
              <a:solidFill>
                <a:srgbClr val="FF0000"/>
              </a:solidFill>
              <a:latin typeface="Arial"/>
            </a:endParaRPr>
          </a:p>
          <a:p>
            <a:r>
              <a:rPr lang="ja-JP" altLang="en-US" b="1" dirty="0">
                <a:latin typeface="Arial"/>
              </a:rPr>
              <a:t>陽性者は</a:t>
            </a:r>
            <a:r>
              <a:rPr lang="en-US" altLang="ja-JP" b="1" dirty="0">
                <a:latin typeface="Arial"/>
              </a:rPr>
              <a:t>100✖️0.9 + 900 ✖️ 0.05 =135</a:t>
            </a:r>
          </a:p>
          <a:p>
            <a:r>
              <a:rPr lang="ja-JP" altLang="en-US" b="1" dirty="0">
                <a:latin typeface="Arial"/>
              </a:rPr>
              <a:t>陰性者は</a:t>
            </a:r>
            <a:r>
              <a:rPr lang="en-US" altLang="ja-JP" b="1" dirty="0">
                <a:latin typeface="Arial"/>
              </a:rPr>
              <a:t>865</a:t>
            </a:r>
          </a:p>
          <a:p>
            <a:r>
              <a:rPr lang="ja-JP" altLang="en-US" b="1" dirty="0">
                <a:latin typeface="Arial"/>
              </a:rPr>
              <a:t>陽性適中率</a:t>
            </a:r>
            <a:r>
              <a:rPr lang="ja-JP" altLang="ja-JP" b="1" dirty="0">
                <a:latin typeface="Arial"/>
              </a:rPr>
              <a:t>=</a:t>
            </a:r>
            <a:r>
              <a:rPr lang="en-US" altLang="ja-JP" b="1" dirty="0">
                <a:latin typeface="Arial"/>
              </a:rPr>
              <a:t>90/135=66.7%</a:t>
            </a:r>
          </a:p>
          <a:p>
            <a:r>
              <a:rPr lang="ja-JP" altLang="en-US" b="1" dirty="0">
                <a:latin typeface="Arial"/>
              </a:rPr>
              <a:t>陰性的中率</a:t>
            </a:r>
            <a:r>
              <a:rPr lang="en-US" altLang="ja-JP" b="1" dirty="0">
                <a:latin typeface="Arial"/>
              </a:rPr>
              <a:t>=855/865=98.8%</a:t>
            </a:r>
          </a:p>
        </p:txBody>
      </p:sp>
    </p:spTree>
    <p:extLst>
      <p:ext uri="{BB962C8B-B14F-4D97-AF65-F5344CB8AC3E}">
        <p14:creationId xmlns:p14="http://schemas.microsoft.com/office/powerpoint/2010/main" val="1863271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結核と診断したら</a:t>
            </a:r>
          </a:p>
        </p:txBody>
      </p:sp>
    </p:spTree>
    <p:extLst>
      <p:ext uri="{BB962C8B-B14F-4D97-AF65-F5344CB8AC3E}">
        <p14:creationId xmlns:p14="http://schemas.microsoft.com/office/powerpoint/2010/main" val="1432968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保健所への届け出</a:t>
            </a:r>
          </a:p>
        </p:txBody>
      </p:sp>
      <p:sp>
        <p:nvSpPr>
          <p:cNvPr id="4" name="正方形/長方形 3"/>
          <p:cNvSpPr/>
          <p:nvPr/>
        </p:nvSpPr>
        <p:spPr>
          <a:xfrm>
            <a:off x="546354" y="2073480"/>
            <a:ext cx="9172575" cy="4154983"/>
          </a:xfrm>
          <a:prstGeom prst="rect">
            <a:avLst/>
          </a:prstGeom>
        </p:spPr>
        <p:txBody>
          <a:bodyPr wrap="square">
            <a:spAutoFit/>
          </a:bodyPr>
          <a:lstStyle/>
          <a:p>
            <a:r>
              <a:rPr lang="ja-JP" altLang="en-US" sz="2400" dirty="0">
                <a:latin typeface="+mj-ea"/>
                <a:ea typeface="+mj-ea"/>
              </a:rPr>
              <a:t>結核は二類</a:t>
            </a:r>
            <a:r>
              <a:rPr lang="ja-JP" altLang="en-US" sz="2400">
                <a:latin typeface="+mj-ea"/>
                <a:ea typeface="+mj-ea"/>
              </a:rPr>
              <a:t>感染症です（状況によって隔離が必要）</a:t>
            </a:r>
            <a:endParaRPr lang="en-US" altLang="ja-JP" sz="2400" dirty="0">
              <a:latin typeface="+mj-ea"/>
              <a:ea typeface="+mj-ea"/>
            </a:endParaRPr>
          </a:p>
          <a:p>
            <a:endParaRPr lang="en-US" altLang="ja-JP" sz="2400" dirty="0">
              <a:latin typeface="+mj-ea"/>
              <a:ea typeface="+mj-ea"/>
            </a:endParaRPr>
          </a:p>
          <a:p>
            <a:r>
              <a:rPr lang="ja-JP" altLang="en-US" sz="2400" dirty="0">
                <a:latin typeface="+mj-ea"/>
                <a:ea typeface="+mj-ea"/>
              </a:rPr>
              <a:t>結核患者と診断した場合は直ちに</a:t>
            </a:r>
            <a:r>
              <a:rPr lang="ja-JP" altLang="en-US" sz="2400" dirty="0">
                <a:solidFill>
                  <a:srgbClr val="FF0000"/>
                </a:solidFill>
                <a:latin typeface="+mj-ea"/>
                <a:ea typeface="+mj-ea"/>
              </a:rPr>
              <a:t>「患者発生届」</a:t>
            </a:r>
            <a:r>
              <a:rPr lang="ja-JP" altLang="en-US" sz="2400" dirty="0">
                <a:latin typeface="+mj-ea"/>
                <a:ea typeface="+mj-ea"/>
              </a:rPr>
              <a:t>を最寄の保健所</a:t>
            </a:r>
            <a:r>
              <a:rPr lang="en-US" altLang="ja-JP" sz="2400" dirty="0">
                <a:latin typeface="+mj-ea"/>
                <a:ea typeface="+mj-ea"/>
              </a:rPr>
              <a:t>(</a:t>
            </a:r>
            <a:r>
              <a:rPr lang="ja-JP" altLang="en-US" sz="2400" dirty="0">
                <a:latin typeface="+mj-ea"/>
                <a:ea typeface="+mj-ea"/>
              </a:rPr>
              <a:t>患者住所地あるいは病院所在地）の管轄保健所</a:t>
            </a:r>
            <a:r>
              <a:rPr lang="en-US" altLang="ja-JP" sz="2400" dirty="0">
                <a:latin typeface="+mj-ea"/>
                <a:ea typeface="+mj-ea"/>
              </a:rPr>
              <a:t>)</a:t>
            </a:r>
            <a:r>
              <a:rPr lang="ja-JP" altLang="en-US" sz="2400" dirty="0">
                <a:latin typeface="+mj-ea"/>
                <a:ea typeface="+mj-ea"/>
              </a:rPr>
              <a:t>に提出</a:t>
            </a:r>
          </a:p>
          <a:p>
            <a:r>
              <a:rPr lang="ja-JP" altLang="en-US" sz="2400" dirty="0">
                <a:latin typeface="+mj-ea"/>
                <a:ea typeface="+mj-ea"/>
              </a:rPr>
              <a:t>まず電話で，または届出用紙をファックスで「保健所，感染症担当部署」へ</a:t>
            </a:r>
            <a:endParaRPr lang="en-US" altLang="ja-JP" sz="2400" dirty="0">
              <a:latin typeface="+mj-ea"/>
              <a:ea typeface="+mj-ea"/>
            </a:endParaRPr>
          </a:p>
          <a:p>
            <a:endParaRPr lang="en-US" altLang="ja-JP" sz="2400" dirty="0">
              <a:latin typeface="+mj-ea"/>
              <a:ea typeface="+mj-ea"/>
            </a:endParaRPr>
          </a:p>
          <a:p>
            <a:r>
              <a:rPr lang="ja-JP" altLang="en-US" sz="2400" dirty="0">
                <a:latin typeface="+mj-ea"/>
                <a:ea typeface="+mj-ea"/>
              </a:rPr>
              <a:t>結核患者さんが入院した際、退院した際には</a:t>
            </a:r>
            <a:r>
              <a:rPr lang="ja-JP" altLang="en-US" sz="2400" dirty="0">
                <a:solidFill>
                  <a:srgbClr val="FF0000"/>
                </a:solidFill>
                <a:latin typeface="+mj-ea"/>
                <a:ea typeface="+mj-ea"/>
              </a:rPr>
              <a:t>「入退院届け」</a:t>
            </a:r>
            <a:endParaRPr lang="en-US" altLang="ja-JP" sz="2400" dirty="0">
              <a:solidFill>
                <a:srgbClr val="FF0000"/>
              </a:solidFill>
              <a:latin typeface="+mj-ea"/>
              <a:ea typeface="+mj-ea"/>
            </a:endParaRPr>
          </a:p>
          <a:p>
            <a:endParaRPr lang="en-US" altLang="ja-JP" sz="2400" dirty="0">
              <a:latin typeface="+mj-ea"/>
              <a:ea typeface="+mj-ea"/>
            </a:endParaRPr>
          </a:p>
          <a:p>
            <a:r>
              <a:rPr lang="ja-JP" altLang="en-US" sz="2400" dirty="0">
                <a:latin typeface="+mj-ea"/>
                <a:ea typeface="+mj-ea"/>
              </a:rPr>
              <a:t>結核患者さんが公費負担制度を受けるためには</a:t>
            </a:r>
            <a:r>
              <a:rPr lang="ja-JP" altLang="en-US" sz="2400" dirty="0">
                <a:solidFill>
                  <a:srgbClr val="FF0000"/>
                </a:solidFill>
                <a:latin typeface="+mj-ea"/>
                <a:ea typeface="+mj-ea"/>
              </a:rPr>
              <a:t>「医療公費公費負担申請書」　勧告に基づく入院患者は</a:t>
            </a:r>
            <a:r>
              <a:rPr lang="en-US" altLang="ja-JP" sz="2400" dirty="0">
                <a:solidFill>
                  <a:srgbClr val="FF0000"/>
                </a:solidFill>
                <a:latin typeface="+mj-ea"/>
                <a:ea typeface="+mj-ea"/>
              </a:rPr>
              <a:t>37</a:t>
            </a:r>
            <a:r>
              <a:rPr lang="ja-JP" altLang="en-US" sz="2400" dirty="0">
                <a:solidFill>
                  <a:srgbClr val="FF0000"/>
                </a:solidFill>
                <a:latin typeface="+mj-ea"/>
                <a:ea typeface="+mj-ea"/>
              </a:rPr>
              <a:t>条、それ以外は３７条の２</a:t>
            </a:r>
          </a:p>
        </p:txBody>
      </p:sp>
    </p:spTree>
    <p:extLst>
      <p:ext uri="{BB962C8B-B14F-4D97-AF65-F5344CB8AC3E}">
        <p14:creationId xmlns:p14="http://schemas.microsoft.com/office/powerpoint/2010/main" val="1095572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結核の入院基準</a:t>
            </a:r>
          </a:p>
        </p:txBody>
      </p:sp>
      <p:sp>
        <p:nvSpPr>
          <p:cNvPr id="6" name="テキスト ボックス 5"/>
          <p:cNvSpPr txBox="1"/>
          <p:nvPr/>
        </p:nvSpPr>
        <p:spPr>
          <a:xfrm>
            <a:off x="390987" y="1628805"/>
            <a:ext cx="2416195" cy="461665"/>
          </a:xfrm>
          <a:prstGeom prst="rect">
            <a:avLst/>
          </a:prstGeom>
          <a:noFill/>
        </p:spPr>
        <p:txBody>
          <a:bodyPr wrap="none" rtlCol="0">
            <a:spAutoFit/>
          </a:bodyPr>
          <a:lstStyle/>
          <a:p>
            <a:r>
              <a:rPr kumimoji="1" lang="ja-JP" altLang="en-US" dirty="0"/>
              <a:t>入院勧告の対象</a:t>
            </a:r>
            <a:endParaRPr kumimoji="1" lang="en-US" altLang="ja-JP" dirty="0"/>
          </a:p>
        </p:txBody>
      </p:sp>
      <p:sp>
        <p:nvSpPr>
          <p:cNvPr id="7" name="テキスト ボックス 6"/>
          <p:cNvSpPr txBox="1"/>
          <p:nvPr/>
        </p:nvSpPr>
        <p:spPr>
          <a:xfrm>
            <a:off x="365930" y="2119652"/>
            <a:ext cx="9740305" cy="4514056"/>
          </a:xfrm>
          <a:prstGeom prst="rect">
            <a:avLst/>
          </a:prstGeom>
          <a:noFill/>
        </p:spPr>
        <p:txBody>
          <a:bodyPr wrap="square" rtlCol="0">
            <a:spAutoFit/>
          </a:bodyPr>
          <a:lstStyle/>
          <a:p>
            <a:pPr>
              <a:lnSpc>
                <a:spcPct val="120000"/>
              </a:lnSpc>
            </a:pPr>
            <a:r>
              <a:rPr kumimoji="1" lang="ja-JP" altLang="en-US" sz="2000" dirty="0"/>
              <a:t>肺結核、気管・気管支結核、喉頭結核、咽頭結核の患者で、</a:t>
            </a:r>
            <a:endParaRPr kumimoji="1" lang="en-US" altLang="ja-JP" sz="2000" dirty="0"/>
          </a:p>
          <a:p>
            <a:pPr>
              <a:lnSpc>
                <a:spcPct val="120000"/>
              </a:lnSpc>
            </a:pPr>
            <a:r>
              <a:rPr kumimoji="1" lang="ja-JP" altLang="en-US" sz="2000" dirty="0"/>
              <a:t>次の（１）または（２）の状態にある場合</a:t>
            </a:r>
            <a:endParaRPr kumimoji="1" lang="en-US" altLang="ja-JP" sz="2000" dirty="0"/>
          </a:p>
          <a:p>
            <a:pPr>
              <a:lnSpc>
                <a:spcPct val="120000"/>
              </a:lnSpc>
            </a:pPr>
            <a:endParaRPr lang="en-US" altLang="ja-JP" sz="2000" dirty="0"/>
          </a:p>
          <a:p>
            <a:pPr marL="541338" indent="-541338">
              <a:lnSpc>
                <a:spcPct val="120000"/>
              </a:lnSpc>
            </a:pPr>
            <a:r>
              <a:rPr kumimoji="1" lang="ja-JP" altLang="en-US" sz="2000" dirty="0"/>
              <a:t>（１）　</a:t>
            </a:r>
            <a:r>
              <a:rPr kumimoji="1" lang="ja-JP" altLang="en-US" sz="2000" dirty="0">
                <a:solidFill>
                  <a:srgbClr val="FF0000"/>
                </a:solidFill>
              </a:rPr>
              <a:t>喀痰塗抹</a:t>
            </a:r>
            <a:r>
              <a:rPr lang="ja-JP" altLang="en-US" sz="2000" dirty="0">
                <a:solidFill>
                  <a:srgbClr val="FF0000"/>
                </a:solidFill>
              </a:rPr>
              <a:t>検査結果が「陽性」</a:t>
            </a:r>
            <a:r>
              <a:rPr lang="ja-JP" altLang="en-US" sz="2000" dirty="0"/>
              <a:t>の場合</a:t>
            </a:r>
            <a:endParaRPr lang="en-US" altLang="ja-JP" sz="2000" dirty="0"/>
          </a:p>
          <a:p>
            <a:pPr marL="541338" indent="-541338">
              <a:lnSpc>
                <a:spcPct val="120000"/>
              </a:lnSpc>
            </a:pPr>
            <a:r>
              <a:rPr kumimoji="1" lang="ja-JP" altLang="en-US" sz="2000" dirty="0"/>
              <a:t>（２）　</a:t>
            </a:r>
            <a:r>
              <a:rPr kumimoji="1" lang="ja-JP" altLang="en-US" sz="2000" dirty="0">
                <a:solidFill>
                  <a:srgbClr val="FF0000"/>
                </a:solidFill>
              </a:rPr>
              <a:t>喀痰塗抹検査の結果は「陰性」</a:t>
            </a:r>
            <a:r>
              <a:rPr kumimoji="1" lang="ja-JP" altLang="en-US" sz="2000" dirty="0"/>
              <a:t>だが、喀痰以外の検体（胃液や気管支鏡検体）の塗　　　　　抹検査</a:t>
            </a:r>
            <a:r>
              <a:rPr lang="ja-JP" altLang="en-US" sz="2000" dirty="0"/>
              <a:t>「陽性」と判明した患者、または喀痰を含めた上記いずれかの検体の培養または核酸増幅法（</a:t>
            </a:r>
            <a:r>
              <a:rPr lang="en-US" altLang="ja-JP" sz="2000" dirty="0"/>
              <a:t>PCR</a:t>
            </a:r>
            <a:r>
              <a:rPr lang="ja-JP" altLang="en-US" sz="2000" dirty="0"/>
              <a:t>など）の検査で「陽性」と判断した患者のうち、次の</a:t>
            </a:r>
            <a:r>
              <a:rPr lang="en-US" altLang="ja-JP" sz="2000" dirty="0"/>
              <a:t>①</a:t>
            </a:r>
            <a:r>
              <a:rPr lang="ja-JP" altLang="en-US" sz="2000" dirty="0"/>
              <a:t>または</a:t>
            </a:r>
            <a:r>
              <a:rPr lang="en-US" altLang="ja-JP" sz="2000" dirty="0"/>
              <a:t>②</a:t>
            </a:r>
            <a:r>
              <a:rPr lang="ja-JP" altLang="en-US" sz="2000" dirty="0"/>
              <a:t>に該当する場合</a:t>
            </a:r>
            <a:endParaRPr lang="en-US" altLang="ja-JP" sz="2000" dirty="0"/>
          </a:p>
          <a:p>
            <a:pPr marL="541338" indent="-541338">
              <a:lnSpc>
                <a:spcPct val="120000"/>
              </a:lnSpc>
            </a:pPr>
            <a:r>
              <a:rPr kumimoji="1" lang="en-US" altLang="ja-JP" sz="2000" dirty="0"/>
              <a:t>	①</a:t>
            </a:r>
            <a:r>
              <a:rPr kumimoji="1" lang="ja-JP" altLang="en-US" sz="2000" dirty="0"/>
              <a:t>　</a:t>
            </a:r>
            <a:r>
              <a:rPr kumimoji="1" lang="ja-JP" altLang="en-US" sz="2000" dirty="0">
                <a:solidFill>
                  <a:srgbClr val="FF0000"/>
                </a:solidFill>
              </a:rPr>
              <a:t>感染のおそれがある</a:t>
            </a:r>
            <a:r>
              <a:rPr kumimoji="1" lang="ja-JP" altLang="en-US" sz="2000" dirty="0"/>
              <a:t>と判断される者</a:t>
            </a:r>
            <a:r>
              <a:rPr lang="ja-JP" altLang="en-US" sz="2000" dirty="0"/>
              <a:t>（例：激しい咳などの呼吸器症状がある者）</a:t>
            </a:r>
            <a:endParaRPr lang="en-US" altLang="ja-JP" sz="2000" dirty="0"/>
          </a:p>
          <a:p>
            <a:pPr marL="541338" indent="-541338">
              <a:lnSpc>
                <a:spcPct val="120000"/>
              </a:lnSpc>
            </a:pPr>
            <a:r>
              <a:rPr kumimoji="1" lang="en-US" altLang="ja-JP" sz="2000" dirty="0"/>
              <a:t>	②</a:t>
            </a:r>
            <a:r>
              <a:rPr kumimoji="1" lang="ja-JP" altLang="en-US" sz="2000" dirty="0"/>
              <a:t>　</a:t>
            </a:r>
            <a:r>
              <a:rPr kumimoji="1" lang="ja-JP" altLang="en-US" sz="2000" dirty="0">
                <a:solidFill>
                  <a:srgbClr val="FF0000"/>
                </a:solidFill>
              </a:rPr>
              <a:t>外来治療では規則的な治療が確保されず</a:t>
            </a:r>
            <a:r>
              <a:rPr kumimoji="1" lang="ja-JP" altLang="en-US" sz="2000" dirty="0"/>
              <a:t>に早晩大量排菌、または多剤耐性結核に至るおそれが大きいと判断される者（例　不規則治療や治療中断による再発した患者、外来治療中に排菌量の増加がみられた患者）</a:t>
            </a:r>
            <a:endParaRPr kumimoji="1" lang="en-US" altLang="ja-JP" sz="2000" dirty="0"/>
          </a:p>
        </p:txBody>
      </p:sp>
    </p:spTree>
    <p:extLst>
      <p:ext uri="{BB962C8B-B14F-4D97-AF65-F5344CB8AC3E}">
        <p14:creationId xmlns:p14="http://schemas.microsoft.com/office/powerpoint/2010/main" val="2476965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1952" y="1897400"/>
            <a:ext cx="9883098" cy="4972432"/>
          </a:xfrm>
        </p:spPr>
        <p:txBody>
          <a:bodyPr>
            <a:normAutofit fontScale="77500" lnSpcReduction="20000"/>
          </a:bodyPr>
          <a:lstStyle/>
          <a:p>
            <a:pPr>
              <a:buFont typeface="Wingdings" pitchFamily="2" charset="2"/>
              <a:buChar char="Ø"/>
            </a:pPr>
            <a:r>
              <a:rPr kumimoji="1" lang="ja-JP" altLang="en-US" sz="3800" b="1" dirty="0">
                <a:solidFill>
                  <a:schemeClr val="tx1"/>
                </a:solidFill>
              </a:rPr>
              <a:t>個室隔離</a:t>
            </a:r>
            <a:endParaRPr kumimoji="1" lang="en-US" altLang="ja-JP" sz="3800" b="1" dirty="0">
              <a:solidFill>
                <a:schemeClr val="tx1"/>
              </a:solidFill>
            </a:endParaRPr>
          </a:p>
          <a:p>
            <a:pPr marL="0" indent="0">
              <a:buNone/>
            </a:pPr>
            <a:r>
              <a:rPr lang="ja-JP" altLang="en-US" sz="2800" dirty="0"/>
              <a:t>　　　</a:t>
            </a:r>
            <a:r>
              <a:rPr lang="ja-JP" altLang="en-US" sz="2800" dirty="0">
                <a:solidFill>
                  <a:schemeClr val="tx1"/>
                </a:solidFill>
                <a:latin typeface="+mj-ea"/>
                <a:ea typeface="+mj-ea"/>
              </a:rPr>
              <a:t>可能であれば陰圧換気の個室が望ましい。</a:t>
            </a:r>
            <a:endParaRPr lang="en-US" altLang="ja-JP" sz="2800" dirty="0">
              <a:solidFill>
                <a:schemeClr val="tx1"/>
              </a:solidFill>
              <a:latin typeface="+mj-ea"/>
              <a:ea typeface="+mj-ea"/>
            </a:endParaRPr>
          </a:p>
          <a:p>
            <a:pPr marL="0" indent="0">
              <a:buNone/>
            </a:pPr>
            <a:r>
              <a:rPr lang="ja-JP" altLang="en-US" sz="2800" dirty="0">
                <a:solidFill>
                  <a:schemeClr val="tx1"/>
                </a:solidFill>
                <a:latin typeface="+mj-ea"/>
                <a:ea typeface="+mj-ea"/>
              </a:rPr>
              <a:t>　　　入り口のドアは、人の出入り以外は閉鎖</a:t>
            </a:r>
            <a:endParaRPr lang="en-US" altLang="ja-JP" sz="2800" dirty="0">
              <a:solidFill>
                <a:schemeClr val="tx1"/>
              </a:solidFill>
              <a:latin typeface="+mj-ea"/>
              <a:ea typeface="+mj-ea"/>
            </a:endParaRPr>
          </a:p>
          <a:p>
            <a:pPr marL="0" indent="0">
              <a:buNone/>
            </a:pPr>
            <a:r>
              <a:rPr kumimoji="1" lang="ja-JP" altLang="en-US" sz="2800" dirty="0">
                <a:solidFill>
                  <a:schemeClr val="tx1"/>
                </a:solidFill>
                <a:latin typeface="+mj-ea"/>
                <a:ea typeface="+mj-ea"/>
              </a:rPr>
              <a:t>　　　</a:t>
            </a:r>
            <a:r>
              <a:rPr kumimoji="1" lang="en-US" altLang="ja-JP" sz="2800" dirty="0">
                <a:solidFill>
                  <a:schemeClr val="tx1"/>
                </a:solidFill>
                <a:latin typeface="+mj-ea"/>
                <a:ea typeface="+mj-ea"/>
              </a:rPr>
              <a:t>HEPA</a:t>
            </a:r>
            <a:r>
              <a:rPr kumimoji="1" lang="ja-JP" altLang="en-US" sz="2800" dirty="0">
                <a:solidFill>
                  <a:schemeClr val="tx1"/>
                </a:solidFill>
                <a:latin typeface="+mj-ea"/>
                <a:ea typeface="+mj-ea"/>
              </a:rPr>
              <a:t>フィルター式空気清浄器の設置、ない場合は</a:t>
            </a:r>
            <a:r>
              <a:rPr lang="ja-JP" altLang="en-US" sz="2800" dirty="0">
                <a:solidFill>
                  <a:schemeClr val="tx1"/>
                </a:solidFill>
                <a:latin typeface="+mj-ea"/>
                <a:ea typeface="+mj-ea"/>
              </a:rPr>
              <a:t>定期的な　</a:t>
            </a:r>
            <a:endParaRPr lang="en-US" altLang="ja-JP" sz="2800" dirty="0">
              <a:solidFill>
                <a:schemeClr val="tx1"/>
              </a:solidFill>
              <a:latin typeface="+mj-ea"/>
              <a:ea typeface="+mj-ea"/>
            </a:endParaRPr>
          </a:p>
          <a:p>
            <a:pPr marL="0" indent="0">
              <a:buNone/>
            </a:pPr>
            <a:r>
              <a:rPr lang="ja-JP" altLang="en-US" sz="2800" dirty="0">
                <a:solidFill>
                  <a:schemeClr val="tx1"/>
                </a:solidFill>
                <a:latin typeface="+mj-ea"/>
                <a:ea typeface="+mj-ea"/>
              </a:rPr>
              <a:t>　　　換気</a:t>
            </a:r>
            <a:r>
              <a:rPr lang="en-US" altLang="en-US" sz="2800" dirty="0">
                <a:latin typeface="+mj-ea"/>
                <a:ea typeface="+mj-ea"/>
              </a:rPr>
              <a:t>、紫外線も有効</a:t>
            </a:r>
            <a:endParaRPr lang="en-US" altLang="ja-JP" sz="2800" dirty="0">
              <a:solidFill>
                <a:schemeClr val="tx1"/>
              </a:solidFill>
              <a:latin typeface="+mj-ea"/>
              <a:ea typeface="+mj-ea"/>
            </a:endParaRPr>
          </a:p>
          <a:p>
            <a:pPr marL="0" indent="0">
              <a:buNone/>
            </a:pPr>
            <a:r>
              <a:rPr lang="ja-JP" altLang="en-US" sz="2800" dirty="0">
                <a:solidFill>
                  <a:schemeClr val="tx1"/>
                </a:solidFill>
              </a:rPr>
              <a:t>　　　（窓をあけ、直接外への空気の流れを作る）</a:t>
            </a:r>
            <a:endParaRPr kumimoji="1" lang="en-US" altLang="ja-JP" sz="2800" dirty="0">
              <a:solidFill>
                <a:schemeClr val="tx1"/>
              </a:solidFill>
            </a:endParaRPr>
          </a:p>
          <a:p>
            <a:pPr>
              <a:buFont typeface="Wingdings" pitchFamily="2" charset="2"/>
              <a:buChar char="Ø"/>
            </a:pPr>
            <a:r>
              <a:rPr lang="ja-JP" altLang="en-US" sz="3800" b="1" dirty="0">
                <a:solidFill>
                  <a:schemeClr val="tx1"/>
                </a:solidFill>
              </a:rPr>
              <a:t>マスクの着用</a:t>
            </a:r>
            <a:endParaRPr lang="en-US" altLang="ja-JP" sz="3800" b="1" dirty="0">
              <a:solidFill>
                <a:schemeClr val="tx1"/>
              </a:solidFill>
            </a:endParaRPr>
          </a:p>
          <a:p>
            <a:pPr marL="0" indent="0">
              <a:buNone/>
            </a:pPr>
            <a:r>
              <a:rPr kumimoji="1" lang="ja-JP" altLang="en-US" sz="2800" dirty="0"/>
              <a:t>　　　</a:t>
            </a:r>
            <a:r>
              <a:rPr kumimoji="1" lang="ja-JP" altLang="en-US" sz="2800" dirty="0">
                <a:solidFill>
                  <a:schemeClr val="tx1"/>
                </a:solidFill>
              </a:rPr>
              <a:t>医療従事者及びご家族は</a:t>
            </a:r>
            <a:r>
              <a:rPr kumimoji="1" lang="en-US" altLang="ja-JP" sz="2800" dirty="0">
                <a:solidFill>
                  <a:schemeClr val="tx1"/>
                </a:solidFill>
              </a:rPr>
              <a:t>N95</a:t>
            </a:r>
          </a:p>
          <a:p>
            <a:pPr marL="0" indent="0">
              <a:buNone/>
            </a:pPr>
            <a:r>
              <a:rPr lang="ja-JP" altLang="en-US" sz="2800" dirty="0">
                <a:solidFill>
                  <a:schemeClr val="tx1"/>
                </a:solidFill>
              </a:rPr>
              <a:t>　　　患者さんはサージカルマスク</a:t>
            </a:r>
            <a:endParaRPr lang="en-US" altLang="ja-JP" sz="2800" dirty="0">
              <a:solidFill>
                <a:schemeClr val="tx1"/>
              </a:solidFill>
            </a:endParaRPr>
          </a:p>
          <a:p>
            <a:pPr>
              <a:buFont typeface="Wingdings" pitchFamily="2" charset="2"/>
              <a:buChar char="Ø"/>
            </a:pPr>
            <a:r>
              <a:rPr lang="ja-JP" altLang="en-US" sz="3800" b="1" dirty="0">
                <a:solidFill>
                  <a:schemeClr val="tx1"/>
                </a:solidFill>
              </a:rPr>
              <a:t>衣類</a:t>
            </a:r>
            <a:endParaRPr lang="en-US" altLang="ja-JP" sz="3800" b="1" dirty="0">
              <a:solidFill>
                <a:schemeClr val="tx1"/>
              </a:solidFill>
            </a:endParaRPr>
          </a:p>
          <a:p>
            <a:pPr marL="0" indent="0">
              <a:buNone/>
            </a:pPr>
            <a:r>
              <a:rPr lang="ja-JP" altLang="en-US" sz="2800" dirty="0">
                <a:solidFill>
                  <a:schemeClr val="tx1"/>
                </a:solidFill>
              </a:rPr>
              <a:t>　　　消毒の必要性はなく、通常の洗濯でよい</a:t>
            </a:r>
            <a:endParaRPr lang="en-US" altLang="ja-JP" sz="2800" dirty="0">
              <a:solidFill>
                <a:schemeClr val="tx1"/>
              </a:solidFill>
            </a:endParaRPr>
          </a:p>
          <a:p>
            <a:pPr marL="0" indent="0">
              <a:buNone/>
            </a:pPr>
            <a:endParaRPr kumimoji="1" lang="en-US" altLang="ja-JP" dirty="0"/>
          </a:p>
          <a:p>
            <a:pPr marL="0" indent="0">
              <a:buNone/>
            </a:pPr>
            <a:r>
              <a:rPr lang="ja-JP" altLang="en-US" dirty="0"/>
              <a:t>　　　</a:t>
            </a:r>
            <a:endParaRPr kumimoji="1" lang="ja-JP" altLang="en-US" dirty="0"/>
          </a:p>
        </p:txBody>
      </p:sp>
      <p:sp>
        <p:nvSpPr>
          <p:cNvPr id="4" name="スライド番号プレースホルダー 3"/>
          <p:cNvSpPr>
            <a:spLocks noGrp="1"/>
          </p:cNvSpPr>
          <p:nvPr>
            <p:ph type="sldNum" sz="quarter" idx="12"/>
          </p:nvPr>
        </p:nvSpPr>
        <p:spPr/>
        <p:txBody>
          <a:bodyPr>
            <a:normAutofit fontScale="85000" lnSpcReduction="20000"/>
          </a:bodyPr>
          <a:lstStyle/>
          <a:p>
            <a:fld id="{D07E211A-AFFE-4504-9304-90E46361203E}" type="slidenum">
              <a:rPr kumimoji="1" lang="ja-JP" altLang="en-US" smtClean="0"/>
              <a:t>44</a:t>
            </a:fld>
            <a:endParaRPr kumimoji="1" lang="ja-JP" altLang="en-US"/>
          </a:p>
        </p:txBody>
      </p:sp>
      <p:sp>
        <p:nvSpPr>
          <p:cNvPr id="2" name="タイトル 1"/>
          <p:cNvSpPr>
            <a:spLocks noGrp="1"/>
          </p:cNvSpPr>
          <p:nvPr>
            <p:ph type="title"/>
          </p:nvPr>
        </p:nvSpPr>
        <p:spPr/>
        <p:txBody>
          <a:bodyPr>
            <a:normAutofit fontScale="90000"/>
          </a:bodyPr>
          <a:lstStyle/>
          <a:p>
            <a:pPr algn="l"/>
            <a:r>
              <a:rPr kumimoji="1" lang="ja-JP" altLang="en-US" dirty="0"/>
              <a:t>もし、あなたの病院で</a:t>
            </a:r>
            <a:br>
              <a:rPr kumimoji="1" lang="en-US" altLang="ja-JP" dirty="0"/>
            </a:br>
            <a:r>
              <a:rPr kumimoji="1" lang="ja-JP" altLang="en-US" dirty="0"/>
              <a:t>　　　　　結核患者さんが発生したら</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797" y="4581158"/>
            <a:ext cx="2006948" cy="1765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455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551916" y="1732598"/>
            <a:ext cx="9073007" cy="4248472"/>
          </a:xfrm>
        </p:spPr>
        <p:txBody>
          <a:bodyPr/>
          <a:lstStyle/>
          <a:p>
            <a:pPr lvl="0">
              <a:buClr>
                <a:srgbClr val="94B6D2"/>
              </a:buClr>
              <a:buFont typeface="Wingdings" pitchFamily="2" charset="2"/>
              <a:buChar char="Ø"/>
            </a:pPr>
            <a:r>
              <a:rPr lang="ja-JP" altLang="en-US" sz="3200" dirty="0"/>
              <a:t>受診前に移送先施設への連絡</a:t>
            </a:r>
            <a:endParaRPr lang="en-US" altLang="ja-JP" sz="3200" dirty="0">
              <a:solidFill>
                <a:schemeClr val="tx1"/>
              </a:solidFill>
            </a:endParaRPr>
          </a:p>
          <a:p>
            <a:pPr lvl="0">
              <a:buClr>
                <a:srgbClr val="94B6D2"/>
              </a:buClr>
              <a:buFont typeface="Wingdings" pitchFamily="2" charset="2"/>
              <a:buChar char="Ø"/>
            </a:pPr>
            <a:r>
              <a:rPr lang="ja-JP" altLang="en-US" sz="3200" dirty="0">
                <a:solidFill>
                  <a:schemeClr val="tx1"/>
                </a:solidFill>
              </a:rPr>
              <a:t>公共交通機関は使用せず、原則として自家用車を利用。</a:t>
            </a:r>
            <a:endParaRPr lang="en-US" altLang="ja-JP" sz="3200" dirty="0">
              <a:solidFill>
                <a:schemeClr val="tx1"/>
              </a:solidFill>
            </a:endParaRPr>
          </a:p>
          <a:p>
            <a:pPr lvl="0">
              <a:buClr>
                <a:srgbClr val="94B6D2"/>
              </a:buClr>
              <a:buFont typeface="Wingdings" pitchFamily="2" charset="2"/>
              <a:buChar char="Ø"/>
            </a:pPr>
            <a:r>
              <a:rPr lang="ja-JP" altLang="en-US" sz="3200" dirty="0">
                <a:solidFill>
                  <a:schemeClr val="tx1"/>
                </a:solidFill>
              </a:rPr>
              <a:t>窓は開け、患者さん以外の同乗者は全員</a:t>
            </a:r>
            <a:r>
              <a:rPr lang="en-US" altLang="ja-JP" sz="3200" dirty="0">
                <a:solidFill>
                  <a:schemeClr val="tx1"/>
                </a:solidFill>
              </a:rPr>
              <a:t>N95</a:t>
            </a:r>
            <a:r>
              <a:rPr lang="ja-JP" altLang="en-US" sz="3200" dirty="0">
                <a:solidFill>
                  <a:schemeClr val="tx1"/>
                </a:solidFill>
              </a:rPr>
              <a:t>マスクを着用する。</a:t>
            </a:r>
            <a:endParaRPr lang="en-US" altLang="ja-JP" sz="3200" dirty="0">
              <a:solidFill>
                <a:schemeClr val="tx1"/>
              </a:solidFill>
            </a:endParaRPr>
          </a:p>
          <a:p>
            <a:pPr lvl="0">
              <a:buClr>
                <a:srgbClr val="94B6D2"/>
              </a:buClr>
              <a:buFont typeface="Wingdings" pitchFamily="2" charset="2"/>
              <a:buChar char="Ø"/>
            </a:pPr>
            <a:r>
              <a:rPr lang="ja-JP" altLang="en-US" sz="3200" dirty="0">
                <a:solidFill>
                  <a:schemeClr val="tx1"/>
                </a:solidFill>
              </a:rPr>
              <a:t>交通手段の確保が困難な場合は、保健所に相談してください。</a:t>
            </a:r>
            <a:endParaRPr lang="en-US" altLang="ja-JP" sz="3200" dirty="0">
              <a:solidFill>
                <a:schemeClr val="tx1"/>
              </a:solidFill>
            </a:endParaRPr>
          </a:p>
        </p:txBody>
      </p:sp>
      <p:sp>
        <p:nvSpPr>
          <p:cNvPr id="3" name="スライド番号プレースホルダー 2"/>
          <p:cNvSpPr>
            <a:spLocks noGrp="1"/>
          </p:cNvSpPr>
          <p:nvPr>
            <p:ph type="sldNum" sz="quarter" idx="12"/>
          </p:nvPr>
        </p:nvSpPr>
        <p:spPr/>
        <p:txBody>
          <a:bodyPr>
            <a:normAutofit fontScale="85000" lnSpcReduction="20000"/>
          </a:bodyPr>
          <a:lstStyle/>
          <a:p>
            <a:fld id="{D07E211A-AFFE-4504-9304-90E46361203E}" type="slidenum">
              <a:rPr kumimoji="1" lang="ja-JP" altLang="en-US" smtClean="0"/>
              <a:t>45</a:t>
            </a:fld>
            <a:endParaRPr kumimoji="1" lang="ja-JP" altLang="en-US"/>
          </a:p>
        </p:txBody>
      </p:sp>
      <p:sp>
        <p:nvSpPr>
          <p:cNvPr id="4" name="タイトル 3"/>
          <p:cNvSpPr>
            <a:spLocks noGrp="1"/>
          </p:cNvSpPr>
          <p:nvPr>
            <p:ph type="title"/>
          </p:nvPr>
        </p:nvSpPr>
        <p:spPr/>
        <p:txBody>
          <a:bodyPr/>
          <a:lstStyle/>
          <a:p>
            <a:r>
              <a:rPr kumimoji="1" lang="ja-JP" altLang="en-US" dirty="0"/>
              <a:t>患者さん移送時の注意点</a:t>
            </a:r>
          </a:p>
        </p:txBody>
      </p:sp>
      <p:sp>
        <p:nvSpPr>
          <p:cNvPr id="5" name="角丸四角形 4"/>
          <p:cNvSpPr/>
          <p:nvPr/>
        </p:nvSpPr>
        <p:spPr>
          <a:xfrm>
            <a:off x="6486525" y="5118100"/>
            <a:ext cx="3511917" cy="161616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502" y="5216219"/>
            <a:ext cx="1620180" cy="9939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0671" y="5857536"/>
            <a:ext cx="1757123" cy="754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乗算記号 5"/>
          <p:cNvSpPr/>
          <p:nvPr/>
        </p:nvSpPr>
        <p:spPr>
          <a:xfrm>
            <a:off x="7980535" y="5400336"/>
            <a:ext cx="10287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1899056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結核の治療</a:t>
            </a:r>
          </a:p>
        </p:txBody>
      </p:sp>
      <p:sp>
        <p:nvSpPr>
          <p:cNvPr id="4" name="スライド番号プレースホルダ 3"/>
          <p:cNvSpPr>
            <a:spLocks noGrp="1"/>
          </p:cNvSpPr>
          <p:nvPr>
            <p:ph type="sldNum" sz="quarter" idx="11"/>
          </p:nvPr>
        </p:nvSpPr>
        <p:spPr/>
        <p:txBody>
          <a:bodyPr/>
          <a:lstStyle/>
          <a:p>
            <a:pPr>
              <a:defRPr/>
            </a:pPr>
            <a:fld id="{FB079C07-3728-42C9-98A8-E79FEBA29FCB}" type="slidenum">
              <a:rPr lang="en-US" altLang="ja-JP" smtClean="0"/>
              <a:pPr>
                <a:defRPr/>
              </a:pPr>
              <a:t>46</a:t>
            </a:fld>
            <a:endParaRPr lang="en-US" altLang="ja-JP"/>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0C8D5-366F-5F86-0C68-BADCAA7FB62F}"/>
            </a:ext>
          </a:extLst>
        </p:cNvPr>
        <p:cNvGrpSpPr/>
        <p:nvPr/>
      </p:nvGrpSpPr>
      <p:grpSpPr>
        <a:xfrm>
          <a:off x="0" y="0"/>
          <a:ext cx="0" cy="0"/>
          <a:chOff x="0" y="0"/>
          <a:chExt cx="0" cy="0"/>
        </a:xfrm>
      </p:grpSpPr>
      <p:sp>
        <p:nvSpPr>
          <p:cNvPr id="68609" name="Text Box 2">
            <a:extLst>
              <a:ext uri="{FF2B5EF4-FFF2-40B4-BE49-F238E27FC236}">
                <a16:creationId xmlns:a16="http://schemas.microsoft.com/office/drawing/2014/main" id="{7C1CB353-1396-86C9-8A9F-C6E352D69EBA}"/>
              </a:ext>
            </a:extLst>
          </p:cNvPr>
          <p:cNvSpPr txBox="1">
            <a:spLocks noChangeArrowheads="1"/>
          </p:cNvSpPr>
          <p:nvPr/>
        </p:nvSpPr>
        <p:spPr bwMode="auto">
          <a:xfrm>
            <a:off x="623024" y="1955298"/>
            <a:ext cx="2993528" cy="46166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飛沫核の濃厚暴露</a:t>
            </a:r>
          </a:p>
        </p:txBody>
      </p:sp>
      <p:sp>
        <p:nvSpPr>
          <p:cNvPr id="68610" name="Text Box 3">
            <a:extLst>
              <a:ext uri="{FF2B5EF4-FFF2-40B4-BE49-F238E27FC236}">
                <a16:creationId xmlns:a16="http://schemas.microsoft.com/office/drawing/2014/main" id="{787FD0B4-B285-781A-6C93-85FE66277478}"/>
              </a:ext>
            </a:extLst>
          </p:cNvPr>
          <p:cNvSpPr txBox="1">
            <a:spLocks noChangeArrowheads="1"/>
          </p:cNvSpPr>
          <p:nvPr/>
        </p:nvSpPr>
        <p:spPr bwMode="auto">
          <a:xfrm>
            <a:off x="623022" y="3403098"/>
            <a:ext cx="2949179" cy="46166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結核菌感染の成立</a:t>
            </a:r>
          </a:p>
        </p:txBody>
      </p:sp>
      <p:sp>
        <p:nvSpPr>
          <p:cNvPr id="68611" name="Text Box 4">
            <a:extLst>
              <a:ext uri="{FF2B5EF4-FFF2-40B4-BE49-F238E27FC236}">
                <a16:creationId xmlns:a16="http://schemas.microsoft.com/office/drawing/2014/main" id="{236DC05B-7509-EFE9-F61B-4CB78999C6C2}"/>
              </a:ext>
            </a:extLst>
          </p:cNvPr>
          <p:cNvSpPr txBox="1">
            <a:spLocks noChangeArrowheads="1"/>
          </p:cNvSpPr>
          <p:nvPr/>
        </p:nvSpPr>
        <p:spPr bwMode="auto">
          <a:xfrm>
            <a:off x="4783460" y="3212976"/>
            <a:ext cx="4618804" cy="830997"/>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細胞性免疫による菌の封じ込め</a:t>
            </a:r>
          </a:p>
          <a:p>
            <a:pPr algn="ctr"/>
            <a:r>
              <a:rPr lang="ja-JP" altLang="en-US" b="1">
                <a:latin typeface="Meiryo" panose="020B0604030504040204" pitchFamily="34" charset="-128"/>
                <a:ea typeface="Meiryo" panose="020B0604030504040204" pitchFamily="34" charset="-128"/>
              </a:rPr>
              <a:t>持続生残菌</a:t>
            </a:r>
          </a:p>
        </p:txBody>
      </p:sp>
      <p:sp>
        <p:nvSpPr>
          <p:cNvPr id="68612" name="Text Box 5">
            <a:extLst>
              <a:ext uri="{FF2B5EF4-FFF2-40B4-BE49-F238E27FC236}">
                <a16:creationId xmlns:a16="http://schemas.microsoft.com/office/drawing/2014/main" id="{24AF3B6E-5193-DE01-9B77-AC70F6DC462C}"/>
              </a:ext>
            </a:extLst>
          </p:cNvPr>
          <p:cNvSpPr txBox="1">
            <a:spLocks noChangeArrowheads="1"/>
          </p:cNvSpPr>
          <p:nvPr/>
        </p:nvSpPr>
        <p:spPr bwMode="auto">
          <a:xfrm>
            <a:off x="4764500" y="1961149"/>
            <a:ext cx="4665839" cy="46166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b="1">
                <a:latin typeface="Meiryo" panose="020B0604030504040204" pitchFamily="34" charset="-128"/>
                <a:ea typeface="Meiryo" panose="020B0604030504040204" pitchFamily="34" charset="-128"/>
              </a:rPr>
              <a:t>天寿を全う（結核菌も死ぬ）</a:t>
            </a:r>
          </a:p>
        </p:txBody>
      </p:sp>
      <p:sp>
        <p:nvSpPr>
          <p:cNvPr id="19463" name="Text Box 7">
            <a:extLst>
              <a:ext uri="{FF2B5EF4-FFF2-40B4-BE49-F238E27FC236}">
                <a16:creationId xmlns:a16="http://schemas.microsoft.com/office/drawing/2014/main" id="{29A6383A-C251-3CA6-0F40-B3C7913C6F38}"/>
              </a:ext>
            </a:extLst>
          </p:cNvPr>
          <p:cNvSpPr txBox="1">
            <a:spLocks noChangeArrowheads="1"/>
          </p:cNvSpPr>
          <p:nvPr/>
        </p:nvSpPr>
        <p:spPr bwMode="auto">
          <a:xfrm>
            <a:off x="8186685" y="5893963"/>
            <a:ext cx="2170014" cy="46166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a:solidFill>
                  <a:srgbClr val="7030A0"/>
                </a:solidFill>
                <a:latin typeface="Meiryo" panose="020B0604030504040204" pitchFamily="34" charset="-128"/>
                <a:ea typeface="Meiryo" panose="020B0604030504040204" pitchFamily="34" charset="-128"/>
              </a:rPr>
              <a:t>外来性再感染</a:t>
            </a:r>
          </a:p>
        </p:txBody>
      </p:sp>
      <p:sp>
        <p:nvSpPr>
          <p:cNvPr id="68615" name="Line 8">
            <a:extLst>
              <a:ext uri="{FF2B5EF4-FFF2-40B4-BE49-F238E27FC236}">
                <a16:creationId xmlns:a16="http://schemas.microsoft.com/office/drawing/2014/main" id="{EF988564-4454-63FD-A775-54AA529446A0}"/>
              </a:ext>
            </a:extLst>
          </p:cNvPr>
          <p:cNvSpPr>
            <a:spLocks noChangeShapeType="1"/>
          </p:cNvSpPr>
          <p:nvPr/>
        </p:nvSpPr>
        <p:spPr bwMode="auto">
          <a:xfrm>
            <a:off x="1831132" y="2466464"/>
            <a:ext cx="0" cy="685800"/>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68629" name="Text Box 10">
            <a:extLst>
              <a:ext uri="{FF2B5EF4-FFF2-40B4-BE49-F238E27FC236}">
                <a16:creationId xmlns:a16="http://schemas.microsoft.com/office/drawing/2014/main" id="{35D137C4-AD28-AD13-6135-5F30E258269B}"/>
              </a:ext>
            </a:extLst>
          </p:cNvPr>
          <p:cNvSpPr txBox="1">
            <a:spLocks noChangeArrowheads="1"/>
          </p:cNvSpPr>
          <p:nvPr/>
        </p:nvSpPr>
        <p:spPr bwMode="auto">
          <a:xfrm>
            <a:off x="2407196" y="5578137"/>
            <a:ext cx="3751638" cy="584775"/>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ctr"/>
            <a:r>
              <a:rPr lang="ja-JP" altLang="en-US" sz="3200" b="1">
                <a:solidFill>
                  <a:srgbClr val="FF0000"/>
                </a:solidFill>
                <a:latin typeface="Meiryo" panose="020B0604030504040204" pitchFamily="34" charset="-128"/>
                <a:ea typeface="Meiryo" panose="020B0604030504040204" pitchFamily="34" charset="-128"/>
              </a:rPr>
              <a:t>活動性結核</a:t>
            </a:r>
            <a:endParaRPr lang="en-US" altLang="ja-JP" sz="3200" b="1" dirty="0">
              <a:solidFill>
                <a:srgbClr val="FF0000"/>
              </a:solidFill>
              <a:latin typeface="Meiryo" panose="020B0604030504040204" pitchFamily="34" charset="-128"/>
              <a:ea typeface="Meiryo" panose="020B0604030504040204" pitchFamily="34" charset="-128"/>
            </a:endParaRPr>
          </a:p>
        </p:txBody>
      </p:sp>
      <p:sp>
        <p:nvSpPr>
          <p:cNvPr id="68620" name="Line 15">
            <a:extLst>
              <a:ext uri="{FF2B5EF4-FFF2-40B4-BE49-F238E27FC236}">
                <a16:creationId xmlns:a16="http://schemas.microsoft.com/office/drawing/2014/main" id="{B902BBE8-B845-1497-F2BC-778F2A9C1313}"/>
              </a:ext>
            </a:extLst>
          </p:cNvPr>
          <p:cNvSpPr>
            <a:spLocks noChangeShapeType="1"/>
          </p:cNvSpPr>
          <p:nvPr/>
        </p:nvSpPr>
        <p:spPr bwMode="auto">
          <a:xfrm>
            <a:off x="3809334" y="3584469"/>
            <a:ext cx="851863" cy="11113"/>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68622" name="Text Box 17">
            <a:extLst>
              <a:ext uri="{FF2B5EF4-FFF2-40B4-BE49-F238E27FC236}">
                <a16:creationId xmlns:a16="http://schemas.microsoft.com/office/drawing/2014/main" id="{D15C2878-AB1C-8C96-DC31-1B4CB1BBBE17}"/>
              </a:ext>
            </a:extLst>
          </p:cNvPr>
          <p:cNvSpPr txBox="1">
            <a:spLocks noChangeArrowheads="1"/>
          </p:cNvSpPr>
          <p:nvPr/>
        </p:nvSpPr>
        <p:spPr bwMode="auto">
          <a:xfrm>
            <a:off x="1873610" y="2593005"/>
            <a:ext cx="24945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en-US" altLang="ja-JP" sz="1800" dirty="0">
                <a:latin typeface="Meiryo" panose="020B0604030504040204" pitchFamily="34" charset="-128"/>
                <a:ea typeface="Meiryo" panose="020B0604030504040204" pitchFamily="34" charset="-128"/>
              </a:rPr>
              <a:t>25</a:t>
            </a:r>
            <a:r>
              <a:rPr lang="ja-JP" altLang="en-US" sz="180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50</a:t>
            </a:r>
            <a:r>
              <a:rPr lang="ja-JP" altLang="en-US" sz="1800">
                <a:latin typeface="Meiryo" panose="020B0604030504040204" pitchFamily="34" charset="-128"/>
                <a:ea typeface="Meiryo" panose="020B0604030504040204" pitchFamily="34" charset="-128"/>
              </a:rPr>
              <a:t>％</a:t>
            </a:r>
          </a:p>
        </p:txBody>
      </p:sp>
      <p:sp>
        <p:nvSpPr>
          <p:cNvPr id="19474" name="Text Box 18">
            <a:extLst>
              <a:ext uri="{FF2B5EF4-FFF2-40B4-BE49-F238E27FC236}">
                <a16:creationId xmlns:a16="http://schemas.microsoft.com/office/drawing/2014/main" id="{1484DB6D-52DC-F250-7200-DB6E1455AACD}"/>
              </a:ext>
            </a:extLst>
          </p:cNvPr>
          <p:cNvSpPr txBox="1">
            <a:spLocks noChangeArrowheads="1"/>
          </p:cNvSpPr>
          <p:nvPr/>
        </p:nvSpPr>
        <p:spPr bwMode="auto">
          <a:xfrm>
            <a:off x="633523" y="4653541"/>
            <a:ext cx="201541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sz="2000">
                <a:latin typeface="Meiryo" panose="020B0604030504040204" pitchFamily="34" charset="-128"/>
                <a:ea typeface="Meiryo" panose="020B0604030504040204" pitchFamily="34" charset="-128"/>
              </a:rPr>
              <a:t>感染後</a:t>
            </a:r>
            <a:r>
              <a:rPr lang="en-US" altLang="ja-JP" sz="2000" dirty="0">
                <a:latin typeface="Meiryo" panose="020B0604030504040204" pitchFamily="34" charset="-128"/>
                <a:ea typeface="Meiryo" panose="020B0604030504040204" pitchFamily="34" charset="-128"/>
              </a:rPr>
              <a:t>2</a:t>
            </a:r>
            <a:r>
              <a:rPr lang="ja-JP" altLang="en-US" sz="2000">
                <a:latin typeface="Meiryo" panose="020B0604030504040204" pitchFamily="34" charset="-128"/>
                <a:ea typeface="Meiryo" panose="020B0604030504040204" pitchFamily="34" charset="-128"/>
              </a:rPr>
              <a:t>年以内</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に発病</a:t>
            </a:r>
            <a:r>
              <a:rPr lang="en-US" altLang="ja-JP" sz="2000" dirty="0">
                <a:latin typeface="Meiryo" panose="020B0604030504040204" pitchFamily="34" charset="-128"/>
                <a:ea typeface="Meiryo" panose="020B0604030504040204" pitchFamily="34" charset="-128"/>
              </a:rPr>
              <a:t> 6</a:t>
            </a:r>
            <a:r>
              <a:rPr lang="ja-JP" altLang="en-US" sz="200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7</a:t>
            </a:r>
            <a:r>
              <a:rPr lang="ja-JP" altLang="en-US" sz="2000">
                <a:latin typeface="Meiryo" panose="020B0604030504040204" pitchFamily="34" charset="-128"/>
                <a:ea typeface="Meiryo" panose="020B0604030504040204" pitchFamily="34" charset="-128"/>
              </a:rPr>
              <a:t>％</a:t>
            </a:r>
          </a:p>
        </p:txBody>
      </p:sp>
      <p:sp>
        <p:nvSpPr>
          <p:cNvPr id="68624" name="Text Box 19">
            <a:extLst>
              <a:ext uri="{FF2B5EF4-FFF2-40B4-BE49-F238E27FC236}">
                <a16:creationId xmlns:a16="http://schemas.microsoft.com/office/drawing/2014/main" id="{E1BE59B0-D01F-D476-716E-88581FA223CE}"/>
              </a:ext>
            </a:extLst>
          </p:cNvPr>
          <p:cNvSpPr txBox="1">
            <a:spLocks noChangeArrowheads="1"/>
          </p:cNvSpPr>
          <p:nvPr/>
        </p:nvSpPr>
        <p:spPr bwMode="auto">
          <a:xfrm>
            <a:off x="7111122" y="2633229"/>
            <a:ext cx="12824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en-US" altLang="ja-JP" sz="1800" dirty="0">
                <a:latin typeface="Meiryo" panose="020B0604030504040204" pitchFamily="34" charset="-128"/>
                <a:ea typeface="Meiryo" panose="020B0604030504040204" pitchFamily="34" charset="-128"/>
              </a:rPr>
              <a:t>90</a:t>
            </a:r>
            <a:r>
              <a:rPr lang="ja-JP" altLang="en-US" sz="1800">
                <a:latin typeface="Meiryo" panose="020B0604030504040204" pitchFamily="34" charset="-128"/>
                <a:ea typeface="Meiryo" panose="020B0604030504040204" pitchFamily="34" charset="-128"/>
              </a:rPr>
              <a:t>％</a:t>
            </a:r>
          </a:p>
        </p:txBody>
      </p:sp>
      <p:sp>
        <p:nvSpPr>
          <p:cNvPr id="19476" name="Text Box 20">
            <a:extLst>
              <a:ext uri="{FF2B5EF4-FFF2-40B4-BE49-F238E27FC236}">
                <a16:creationId xmlns:a16="http://schemas.microsoft.com/office/drawing/2014/main" id="{E307C37F-9D5C-1645-9F51-A53F8DBAB9B5}"/>
              </a:ext>
            </a:extLst>
          </p:cNvPr>
          <p:cNvSpPr txBox="1">
            <a:spLocks noChangeArrowheads="1"/>
          </p:cNvSpPr>
          <p:nvPr/>
        </p:nvSpPr>
        <p:spPr bwMode="auto">
          <a:xfrm>
            <a:off x="6431348" y="4505721"/>
            <a:ext cx="190755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sz="2000">
                <a:latin typeface="Meiryo" panose="020B0604030504040204" pitchFamily="34" charset="-128"/>
                <a:ea typeface="Meiryo" panose="020B0604030504040204" pitchFamily="34" charset="-128"/>
              </a:rPr>
              <a:t>抵抗減弱時</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に発病</a:t>
            </a:r>
            <a:r>
              <a:rPr lang="en-US" altLang="ja-JP" sz="2000" dirty="0">
                <a:latin typeface="Meiryo" panose="020B0604030504040204" pitchFamily="34" charset="-128"/>
                <a:ea typeface="Meiryo" panose="020B0604030504040204" pitchFamily="34" charset="-128"/>
              </a:rPr>
              <a:t>3</a:t>
            </a:r>
            <a:r>
              <a:rPr lang="ja-JP" altLang="en-US" sz="200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4</a:t>
            </a:r>
            <a:r>
              <a:rPr lang="ja-JP" altLang="en-US" sz="2000">
                <a:latin typeface="Meiryo" panose="020B0604030504040204" pitchFamily="34" charset="-128"/>
                <a:ea typeface="Meiryo" panose="020B0604030504040204" pitchFamily="34" charset="-128"/>
              </a:rPr>
              <a:t>％</a:t>
            </a:r>
          </a:p>
        </p:txBody>
      </p:sp>
      <p:sp>
        <p:nvSpPr>
          <p:cNvPr id="19477" name="Text Box 21">
            <a:extLst>
              <a:ext uri="{FF2B5EF4-FFF2-40B4-BE49-F238E27FC236}">
                <a16:creationId xmlns:a16="http://schemas.microsoft.com/office/drawing/2014/main" id="{DBBDDA08-48B5-98DD-C9DE-336460ACE6F5}"/>
              </a:ext>
            </a:extLst>
          </p:cNvPr>
          <p:cNvSpPr txBox="1">
            <a:spLocks noChangeArrowheads="1"/>
          </p:cNvSpPr>
          <p:nvPr/>
        </p:nvSpPr>
        <p:spPr bwMode="auto">
          <a:xfrm>
            <a:off x="6423606" y="5067635"/>
            <a:ext cx="23042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r>
              <a:rPr lang="ja-JP" altLang="en-US">
                <a:solidFill>
                  <a:srgbClr val="7030A0"/>
                </a:solidFill>
                <a:latin typeface="Meiryo" panose="020B0604030504040204" pitchFamily="34" charset="-128"/>
                <a:ea typeface="Meiryo" panose="020B0604030504040204" pitchFamily="34" charset="-128"/>
              </a:rPr>
              <a:t>内因性再燃</a:t>
            </a:r>
          </a:p>
        </p:txBody>
      </p:sp>
      <p:sp>
        <p:nvSpPr>
          <p:cNvPr id="68627" name="Rectangle 22">
            <a:extLst>
              <a:ext uri="{FF2B5EF4-FFF2-40B4-BE49-F238E27FC236}">
                <a16:creationId xmlns:a16="http://schemas.microsoft.com/office/drawing/2014/main" id="{5D85C67B-FD04-A790-6266-867236D7BEA4}"/>
              </a:ext>
            </a:extLst>
          </p:cNvPr>
          <p:cNvSpPr>
            <a:spLocks noChangeArrowheads="1"/>
          </p:cNvSpPr>
          <p:nvPr/>
        </p:nvSpPr>
        <p:spPr bwMode="auto">
          <a:xfrm>
            <a:off x="-148496" y="553536"/>
            <a:ext cx="8315325"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ja-JP" altLang="en-US" sz="4400">
              <a:solidFill>
                <a:schemeClr val="tx2"/>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800424F5-4182-CBF2-B350-3E905D745F2E}"/>
              </a:ext>
            </a:extLst>
          </p:cNvPr>
          <p:cNvSpPr/>
          <p:nvPr/>
        </p:nvSpPr>
        <p:spPr>
          <a:xfrm>
            <a:off x="808040" y="434976"/>
            <a:ext cx="7366119" cy="707886"/>
          </a:xfrm>
          <a:prstGeom prst="rect">
            <a:avLst/>
          </a:prstGeom>
        </p:spPr>
        <p:txBody>
          <a:bodyPr wrap="none">
            <a:spAutoFit/>
          </a:bodyPr>
          <a:lstStyle/>
          <a:p>
            <a:pPr>
              <a:defRPr/>
            </a:pPr>
            <a:r>
              <a:rPr lang="ja-JP" altLang="en-US" sz="4000" b="1">
                <a:solidFill>
                  <a:schemeClr val="tx2"/>
                </a:solidFill>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t>潜在性結核感染症と活動性結核</a:t>
            </a:r>
            <a:endParaRPr lang="ja-JP" altLang="en-US" sz="4000" dirty="0">
              <a:solidFill>
                <a:schemeClr val="tx2"/>
              </a:solidFill>
              <a:latin typeface="Meiryo" panose="020B0604030504040204" pitchFamily="34" charset="-128"/>
              <a:ea typeface="Meiryo" panose="020B0604030504040204" pitchFamily="34" charset="-128"/>
            </a:endParaRPr>
          </a:p>
        </p:txBody>
      </p:sp>
      <p:sp>
        <p:nvSpPr>
          <p:cNvPr id="3" name="Line 15">
            <a:extLst>
              <a:ext uri="{FF2B5EF4-FFF2-40B4-BE49-F238E27FC236}">
                <a16:creationId xmlns:a16="http://schemas.microsoft.com/office/drawing/2014/main" id="{5EEE7700-79EC-DD48-5FCF-515B5950FC03}"/>
              </a:ext>
            </a:extLst>
          </p:cNvPr>
          <p:cNvSpPr>
            <a:spLocks noChangeShapeType="1"/>
          </p:cNvSpPr>
          <p:nvPr/>
        </p:nvSpPr>
        <p:spPr bwMode="auto">
          <a:xfrm>
            <a:off x="2245350" y="4164842"/>
            <a:ext cx="1313160" cy="1196585"/>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4" name="Line 8">
            <a:extLst>
              <a:ext uri="{FF2B5EF4-FFF2-40B4-BE49-F238E27FC236}">
                <a16:creationId xmlns:a16="http://schemas.microsoft.com/office/drawing/2014/main" id="{C54B0E4A-49D9-756C-2B6E-126EA8F63297}"/>
              </a:ext>
            </a:extLst>
          </p:cNvPr>
          <p:cNvSpPr>
            <a:spLocks noChangeShapeType="1"/>
          </p:cNvSpPr>
          <p:nvPr/>
        </p:nvSpPr>
        <p:spPr bwMode="auto">
          <a:xfrm flipV="1">
            <a:off x="6972527" y="2466464"/>
            <a:ext cx="1" cy="587415"/>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5" name="Line 15">
            <a:extLst>
              <a:ext uri="{FF2B5EF4-FFF2-40B4-BE49-F238E27FC236}">
                <a16:creationId xmlns:a16="http://schemas.microsoft.com/office/drawing/2014/main" id="{09EEA544-A83E-4C2F-3D65-7167BAED2DE3}"/>
              </a:ext>
            </a:extLst>
          </p:cNvPr>
          <p:cNvSpPr>
            <a:spLocks noChangeShapeType="1"/>
          </p:cNvSpPr>
          <p:nvPr/>
        </p:nvSpPr>
        <p:spPr bwMode="auto">
          <a:xfrm flipH="1">
            <a:off x="5036133" y="4144138"/>
            <a:ext cx="1907552" cy="1256899"/>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Meiryo" panose="020B0604030504040204" pitchFamily="34" charset="-128"/>
              <a:ea typeface="Meiryo" panose="020B0604030504040204" pitchFamily="34" charset="-128"/>
            </a:endParaRPr>
          </a:p>
        </p:txBody>
      </p:sp>
      <p:sp>
        <p:nvSpPr>
          <p:cNvPr id="9" name="円弧 8">
            <a:extLst>
              <a:ext uri="{FF2B5EF4-FFF2-40B4-BE49-F238E27FC236}">
                <a16:creationId xmlns:a16="http://schemas.microsoft.com/office/drawing/2014/main" id="{D2CE44D7-2937-7684-B373-17180B2BE480}"/>
              </a:ext>
            </a:extLst>
          </p:cNvPr>
          <p:cNvSpPr/>
          <p:nvPr/>
        </p:nvSpPr>
        <p:spPr>
          <a:xfrm flipV="1">
            <a:off x="3741074" y="2778963"/>
            <a:ext cx="5290858" cy="3098308"/>
          </a:xfrm>
          <a:prstGeom prst="arc">
            <a:avLst>
              <a:gd name="adj1" fmla="val 16253521"/>
              <a:gd name="adj2" fmla="val 0"/>
            </a:avLst>
          </a:prstGeom>
          <a:ln w="28575">
            <a:prstDash val="sysDash"/>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82AC8A7-957F-FB1A-3A54-BC9D3BD815AD}"/>
              </a:ext>
            </a:extLst>
          </p:cNvPr>
          <p:cNvSpPr txBox="1"/>
          <p:nvPr/>
        </p:nvSpPr>
        <p:spPr>
          <a:xfrm>
            <a:off x="8270961" y="5545049"/>
            <a:ext cx="1918585" cy="400110"/>
          </a:xfrm>
          <a:prstGeom prst="rect">
            <a:avLst/>
          </a:prstGeom>
          <a:noFill/>
        </p:spPr>
        <p:txBody>
          <a:bodyPr wrap="square">
            <a:spAutoFit/>
          </a:bodyPr>
          <a:lstStyle/>
          <a:p>
            <a:r>
              <a:rPr lang="ja-JP" altLang="en-US" sz="2000">
                <a:latin typeface="Meiryo" panose="020B0604030504040204" pitchFamily="34" charset="-128"/>
                <a:ea typeface="Meiryo" panose="020B0604030504040204" pitchFamily="34" charset="-128"/>
              </a:rPr>
              <a:t>再感染し発病</a:t>
            </a:r>
            <a:endParaRPr lang="ja-JP" altLang="en-US" sz="2000"/>
          </a:p>
        </p:txBody>
      </p:sp>
      <p:sp>
        <p:nvSpPr>
          <p:cNvPr id="12" name="角丸四角形 11">
            <a:extLst>
              <a:ext uri="{FF2B5EF4-FFF2-40B4-BE49-F238E27FC236}">
                <a16:creationId xmlns:a16="http://schemas.microsoft.com/office/drawing/2014/main" id="{2409FE5C-3F74-C3E5-DA8B-625508A3BF22}"/>
              </a:ext>
            </a:extLst>
          </p:cNvPr>
          <p:cNvSpPr/>
          <p:nvPr/>
        </p:nvSpPr>
        <p:spPr>
          <a:xfrm>
            <a:off x="390972" y="3152264"/>
            <a:ext cx="9289032" cy="924808"/>
          </a:xfrm>
          <a:prstGeom prst="roundRect">
            <a:avLst/>
          </a:prstGeom>
          <a:solidFill>
            <a:schemeClr val="accent1">
              <a:alpha val="27115"/>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019724E-E7F3-EA32-C71D-C2A8F5B94F42}"/>
              </a:ext>
            </a:extLst>
          </p:cNvPr>
          <p:cNvSpPr txBox="1"/>
          <p:nvPr/>
        </p:nvSpPr>
        <p:spPr>
          <a:xfrm>
            <a:off x="1543100" y="4089873"/>
            <a:ext cx="5296876" cy="830997"/>
          </a:xfrm>
          <a:prstGeom prst="rect">
            <a:avLst/>
          </a:prstGeom>
          <a:noFill/>
        </p:spPr>
        <p:txBody>
          <a:bodyPr wrap="square">
            <a:spAutoFit/>
          </a:bodyPr>
          <a:lstStyle/>
          <a:p>
            <a:pPr algn="ctr"/>
            <a:r>
              <a:rPr lang="ja-JP" altLang="en-US" sz="2400" b="1">
                <a:solidFill>
                  <a:srgbClr val="FF0000"/>
                </a:solidFill>
                <a:latin typeface="Meiryo" panose="020B0604030504040204" pitchFamily="34" charset="-128"/>
                <a:ea typeface="Meiryo" panose="020B0604030504040204" pitchFamily="34" charset="-128"/>
              </a:rPr>
              <a:t>潜在性結核感染症</a:t>
            </a:r>
            <a:endParaRPr lang="en-US" altLang="ja-JP" sz="2400" b="1" dirty="0">
              <a:solidFill>
                <a:srgbClr val="FF0000"/>
              </a:solidFill>
              <a:latin typeface="Meiryo" panose="020B0604030504040204" pitchFamily="34" charset="-128"/>
              <a:ea typeface="Meiryo" panose="020B0604030504040204" pitchFamily="34" charset="-128"/>
            </a:endParaRPr>
          </a:p>
          <a:p>
            <a:pPr algn="ctr"/>
            <a:r>
              <a:rPr lang="en-US" altLang="ja-JP" b="1" dirty="0">
                <a:solidFill>
                  <a:srgbClr val="FF0000"/>
                </a:solidFill>
                <a:latin typeface="Meiryo" panose="020B0604030504040204" pitchFamily="34" charset="-128"/>
                <a:ea typeface="Meiryo" panose="020B0604030504040204" pitchFamily="34" charset="-128"/>
              </a:rPr>
              <a:t>LTBI</a:t>
            </a:r>
            <a:endParaRPr lang="ja-JP" altLang="en-US"/>
          </a:p>
        </p:txBody>
      </p:sp>
    </p:spTree>
    <p:extLst>
      <p:ext uri="{BB962C8B-B14F-4D97-AF65-F5344CB8AC3E}">
        <p14:creationId xmlns:p14="http://schemas.microsoft.com/office/powerpoint/2010/main" val="648255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8FB63AD-AC0F-F984-AEC8-3B5486531850}"/>
              </a:ext>
            </a:extLst>
          </p:cNvPr>
          <p:cNvSpPr>
            <a:spLocks noGrp="1"/>
          </p:cNvSpPr>
          <p:nvPr>
            <p:ph type="body" idx="1"/>
          </p:nvPr>
        </p:nvSpPr>
        <p:spPr/>
        <p:txBody>
          <a:bodyPr/>
          <a:lstStyle/>
          <a:p>
            <a:endParaRPr kumimoji="1" lang="ja-JP" altLang="en-US"/>
          </a:p>
        </p:txBody>
      </p:sp>
      <p:sp>
        <p:nvSpPr>
          <p:cNvPr id="3" name="タイトル 2">
            <a:extLst>
              <a:ext uri="{FF2B5EF4-FFF2-40B4-BE49-F238E27FC236}">
                <a16:creationId xmlns:a16="http://schemas.microsoft.com/office/drawing/2014/main" id="{2837AEF1-BE2C-A4F2-CB78-59D070169A83}"/>
              </a:ext>
            </a:extLst>
          </p:cNvPr>
          <p:cNvSpPr>
            <a:spLocks noGrp="1"/>
          </p:cNvSpPr>
          <p:nvPr>
            <p:ph type="title"/>
          </p:nvPr>
        </p:nvSpPr>
        <p:spPr/>
        <p:txBody>
          <a:bodyPr/>
          <a:lstStyle/>
          <a:p>
            <a:r>
              <a:rPr kumimoji="1" lang="ja-JP" altLang="en-US"/>
              <a:t>高齢者結核</a:t>
            </a:r>
          </a:p>
        </p:txBody>
      </p:sp>
    </p:spTree>
    <p:extLst>
      <p:ext uri="{BB962C8B-B14F-4D97-AF65-F5344CB8AC3E}">
        <p14:creationId xmlns:p14="http://schemas.microsoft.com/office/powerpoint/2010/main" val="982153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1E9036-7EEB-298D-098C-5F8CD4B71BB8}"/>
              </a:ext>
            </a:extLst>
          </p:cNvPr>
          <p:cNvPicPr>
            <a:picLocks noChangeAspect="1"/>
          </p:cNvPicPr>
          <p:nvPr/>
        </p:nvPicPr>
        <p:blipFill>
          <a:blip r:embed="rId2"/>
          <a:stretch>
            <a:fillRect/>
          </a:stretch>
        </p:blipFill>
        <p:spPr>
          <a:xfrm>
            <a:off x="4946073" y="1"/>
            <a:ext cx="4726024" cy="2980459"/>
          </a:xfrm>
          <a:prstGeom prst="rect">
            <a:avLst/>
          </a:prstGeom>
        </p:spPr>
      </p:pic>
      <p:pic>
        <p:nvPicPr>
          <p:cNvPr id="5" name="図 4">
            <a:extLst>
              <a:ext uri="{FF2B5EF4-FFF2-40B4-BE49-F238E27FC236}">
                <a16:creationId xmlns:a16="http://schemas.microsoft.com/office/drawing/2014/main" id="{6B43540F-F117-85B9-22EA-5B39C15DA33D}"/>
              </a:ext>
            </a:extLst>
          </p:cNvPr>
          <p:cNvPicPr>
            <a:picLocks noChangeAspect="1"/>
          </p:cNvPicPr>
          <p:nvPr/>
        </p:nvPicPr>
        <p:blipFill>
          <a:blip r:embed="rId3"/>
          <a:stretch>
            <a:fillRect/>
          </a:stretch>
        </p:blipFill>
        <p:spPr>
          <a:xfrm>
            <a:off x="4974752" y="3429000"/>
            <a:ext cx="4718808" cy="3086100"/>
          </a:xfrm>
          <a:prstGeom prst="rect">
            <a:avLst/>
          </a:prstGeom>
        </p:spPr>
      </p:pic>
      <p:pic>
        <p:nvPicPr>
          <p:cNvPr id="7" name="図 6">
            <a:extLst>
              <a:ext uri="{FF2B5EF4-FFF2-40B4-BE49-F238E27FC236}">
                <a16:creationId xmlns:a16="http://schemas.microsoft.com/office/drawing/2014/main" id="{44C5CAD5-3A5D-9393-6748-06CCBDE35D94}"/>
              </a:ext>
            </a:extLst>
          </p:cNvPr>
          <p:cNvPicPr>
            <a:picLocks noChangeAspect="1"/>
          </p:cNvPicPr>
          <p:nvPr/>
        </p:nvPicPr>
        <p:blipFill>
          <a:blip r:embed="rId4"/>
          <a:stretch>
            <a:fillRect/>
          </a:stretch>
        </p:blipFill>
        <p:spPr>
          <a:xfrm>
            <a:off x="614903" y="3481821"/>
            <a:ext cx="4433432" cy="2980459"/>
          </a:xfrm>
          <a:prstGeom prst="rect">
            <a:avLst/>
          </a:prstGeom>
        </p:spPr>
      </p:pic>
      <p:pic>
        <p:nvPicPr>
          <p:cNvPr id="9" name="図 8">
            <a:extLst>
              <a:ext uri="{FF2B5EF4-FFF2-40B4-BE49-F238E27FC236}">
                <a16:creationId xmlns:a16="http://schemas.microsoft.com/office/drawing/2014/main" id="{4B9ED99B-1936-A5C0-1243-85BA3B6BA61C}"/>
              </a:ext>
            </a:extLst>
          </p:cNvPr>
          <p:cNvPicPr>
            <a:picLocks noChangeAspect="1"/>
          </p:cNvPicPr>
          <p:nvPr/>
        </p:nvPicPr>
        <p:blipFill>
          <a:blip r:embed="rId5"/>
          <a:stretch>
            <a:fillRect/>
          </a:stretch>
        </p:blipFill>
        <p:spPr>
          <a:xfrm>
            <a:off x="614903" y="95859"/>
            <a:ext cx="4331170" cy="2990138"/>
          </a:xfrm>
          <a:prstGeom prst="rect">
            <a:avLst/>
          </a:prstGeom>
        </p:spPr>
      </p:pic>
    </p:spTree>
    <p:extLst>
      <p:ext uri="{BB962C8B-B14F-4D97-AF65-F5344CB8AC3E}">
        <p14:creationId xmlns:p14="http://schemas.microsoft.com/office/powerpoint/2010/main" val="3427752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srcRect/>
          <a:stretch>
            <a:fillRect/>
          </a:stretch>
        </p:blipFill>
        <p:spPr bwMode="auto">
          <a:xfrm>
            <a:off x="5314950" y="2209807"/>
            <a:ext cx="4286250" cy="2714625"/>
          </a:xfrm>
          <a:prstGeom prst="rect">
            <a:avLst/>
          </a:prstGeom>
          <a:noFill/>
        </p:spPr>
      </p:pic>
      <p:pic>
        <p:nvPicPr>
          <p:cNvPr id="73731" name="Picture 3"/>
          <p:cNvPicPr>
            <a:picLocks noChangeAspect="1" noChangeArrowheads="1"/>
          </p:cNvPicPr>
          <p:nvPr/>
        </p:nvPicPr>
        <p:blipFill>
          <a:blip r:embed="rId4"/>
          <a:srcRect/>
          <a:stretch>
            <a:fillRect/>
          </a:stretch>
        </p:blipFill>
        <p:spPr bwMode="auto">
          <a:xfrm>
            <a:off x="1114425" y="2209800"/>
            <a:ext cx="4121944" cy="2755900"/>
          </a:xfrm>
          <a:prstGeom prst="rect">
            <a:avLst/>
          </a:prstGeom>
          <a:noFill/>
          <a:ln w="9525">
            <a:noFill/>
            <a:miter lim="800000"/>
            <a:headEnd/>
            <a:tailEnd/>
          </a:ln>
          <a:effectLst/>
        </p:spPr>
      </p:pic>
      <p:sp>
        <p:nvSpPr>
          <p:cNvPr id="73732" name="Rectangle 4"/>
          <p:cNvSpPr>
            <a:spLocks noGrp="1" noChangeArrowheads="1"/>
          </p:cNvSpPr>
          <p:nvPr>
            <p:ph type="title" idx="4294967295"/>
          </p:nvPr>
        </p:nvSpPr>
        <p:spPr>
          <a:xfrm>
            <a:off x="1800240" y="762000"/>
            <a:ext cx="7649171" cy="533400"/>
          </a:xfrm>
        </p:spPr>
        <p:txBody>
          <a:bodyPr/>
          <a:lstStyle/>
          <a:p>
            <a:r>
              <a:rPr lang="ja-JP" altLang="en-US" sz="3600" dirty="0">
                <a:solidFill>
                  <a:srgbClr val="0000FF"/>
                </a:solidFill>
              </a:rPr>
              <a:t>初期播種型粟粒結核（一次型）</a:t>
            </a:r>
          </a:p>
        </p:txBody>
      </p:sp>
      <p:sp>
        <p:nvSpPr>
          <p:cNvPr id="73733" name="Rectangle 5"/>
          <p:cNvSpPr>
            <a:spLocks noChangeArrowheads="1"/>
          </p:cNvSpPr>
          <p:nvPr/>
        </p:nvSpPr>
        <p:spPr bwMode="auto">
          <a:xfrm>
            <a:off x="1371600" y="1676400"/>
            <a:ext cx="4886325" cy="457200"/>
          </a:xfrm>
          <a:prstGeom prst="rect">
            <a:avLst/>
          </a:prstGeom>
          <a:noFill/>
          <a:ln w="9525">
            <a:noFill/>
            <a:miter lim="800000"/>
            <a:headEnd/>
            <a:tailEnd/>
          </a:ln>
          <a:effectLst/>
        </p:spPr>
        <p:txBody>
          <a:bodyPr>
            <a:spAutoFit/>
          </a:bodyPr>
          <a:lstStyle/>
          <a:p>
            <a:pPr defTabSz="914400" fontAlgn="base">
              <a:spcBef>
                <a:spcPct val="30000"/>
              </a:spcBef>
              <a:spcAft>
                <a:spcPct val="0"/>
              </a:spcAft>
            </a:pPr>
            <a:r>
              <a:rPr lang="ja-JP" altLang="en-US" sz="2400">
                <a:solidFill>
                  <a:srgbClr val="000000"/>
                </a:solidFill>
                <a:ea typeface="ＭＳ Ｐ明朝" pitchFamily="18" charset="-128"/>
              </a:rPr>
              <a:t>症例　８ヵ月男児（ＢＣＧ未接種）</a:t>
            </a:r>
          </a:p>
        </p:txBody>
      </p:sp>
      <p:sp>
        <p:nvSpPr>
          <p:cNvPr id="73734" name="Rectangle 6"/>
          <p:cNvSpPr>
            <a:spLocks noChangeArrowheads="1"/>
          </p:cNvSpPr>
          <p:nvPr/>
        </p:nvSpPr>
        <p:spPr bwMode="auto">
          <a:xfrm>
            <a:off x="1371615" y="5029201"/>
            <a:ext cx="3107749" cy="400110"/>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ja-JP" altLang="en-US" sz="2000">
                <a:solidFill>
                  <a:srgbClr val="000000"/>
                </a:solidFill>
                <a:ea typeface="ＭＳ Ｐ明朝" pitchFamily="18" charset="-128"/>
              </a:rPr>
              <a:t>入院時の胸部単純正面像</a:t>
            </a:r>
          </a:p>
        </p:txBody>
      </p:sp>
      <p:sp>
        <p:nvSpPr>
          <p:cNvPr id="73735" name="Rectangle 7"/>
          <p:cNvSpPr>
            <a:spLocks noChangeArrowheads="1"/>
          </p:cNvSpPr>
          <p:nvPr/>
        </p:nvSpPr>
        <p:spPr bwMode="auto">
          <a:xfrm>
            <a:off x="5657858" y="5029201"/>
            <a:ext cx="3533833" cy="400110"/>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ja-JP" altLang="en-US" sz="2000">
                <a:solidFill>
                  <a:srgbClr val="000000"/>
                </a:solidFill>
                <a:ea typeface="ＭＳ Ｐ明朝" pitchFamily="18" charset="-128"/>
              </a:rPr>
              <a:t>化学療法２ヵ月後の胸部</a:t>
            </a:r>
            <a:r>
              <a:rPr lang="en-US" altLang="ja-JP" sz="2000">
                <a:solidFill>
                  <a:srgbClr val="000000"/>
                </a:solidFill>
                <a:ea typeface="ＭＳ Ｐ明朝" pitchFamily="18" charset="-128"/>
              </a:rPr>
              <a:t>CT</a:t>
            </a:r>
            <a:r>
              <a:rPr lang="ja-JP" altLang="en-US" sz="2000">
                <a:solidFill>
                  <a:srgbClr val="000000"/>
                </a:solidFill>
                <a:ea typeface="ＭＳ Ｐ明朝" pitchFamily="18" charset="-128"/>
              </a:rPr>
              <a:t>像</a:t>
            </a:r>
          </a:p>
        </p:txBody>
      </p:sp>
      <p:sp>
        <p:nvSpPr>
          <p:cNvPr id="73736" name="Rectangle 8"/>
          <p:cNvSpPr>
            <a:spLocks noChangeArrowheads="1"/>
          </p:cNvSpPr>
          <p:nvPr/>
        </p:nvSpPr>
        <p:spPr bwMode="auto">
          <a:xfrm>
            <a:off x="1457335" y="5486431"/>
            <a:ext cx="3943350" cy="854075"/>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ja-JP" altLang="en-US" sz="2000">
                <a:solidFill>
                  <a:srgbClr val="0000FF"/>
                </a:solidFill>
                <a:ea typeface="ＭＳ Ｐ明朝" pitchFamily="18" charset="-128"/>
              </a:rPr>
              <a:t>びまん性に微細粒状影が撒布</a:t>
            </a:r>
          </a:p>
          <a:p>
            <a:pPr defTabSz="914400" fontAlgn="base">
              <a:spcBef>
                <a:spcPct val="50000"/>
              </a:spcBef>
              <a:spcAft>
                <a:spcPct val="0"/>
              </a:spcAft>
            </a:pPr>
            <a:r>
              <a:rPr lang="ja-JP" altLang="en-US" sz="2000">
                <a:solidFill>
                  <a:srgbClr val="0000FF"/>
                </a:solidFill>
                <a:ea typeface="ＭＳ Ｐ明朝" pitchFamily="18" charset="-128"/>
              </a:rPr>
              <a:t>　肝・脾腫も認められる</a:t>
            </a:r>
          </a:p>
        </p:txBody>
      </p:sp>
      <p:sp>
        <p:nvSpPr>
          <p:cNvPr id="73737" name="Rectangle 9"/>
          <p:cNvSpPr>
            <a:spLocks noChangeArrowheads="1"/>
          </p:cNvSpPr>
          <p:nvPr/>
        </p:nvSpPr>
        <p:spPr bwMode="auto">
          <a:xfrm>
            <a:off x="5657860" y="5486431"/>
            <a:ext cx="4029075" cy="396875"/>
          </a:xfrm>
          <a:prstGeom prst="rect">
            <a:avLst/>
          </a:prstGeom>
          <a:noFill/>
          <a:ln w="9525">
            <a:noFill/>
            <a:miter lim="800000"/>
            <a:headEnd/>
            <a:tailEnd/>
          </a:ln>
          <a:effectLst/>
        </p:spPr>
        <p:txBody>
          <a:bodyPr>
            <a:spAutoFit/>
          </a:bodyPr>
          <a:lstStyle/>
          <a:p>
            <a:pPr defTabSz="914400" fontAlgn="base">
              <a:spcBef>
                <a:spcPct val="0"/>
              </a:spcBef>
              <a:spcAft>
                <a:spcPct val="0"/>
              </a:spcAft>
            </a:pPr>
            <a:r>
              <a:rPr lang="ja-JP" altLang="en-US" sz="2000">
                <a:solidFill>
                  <a:srgbClr val="0000FF"/>
                </a:solidFill>
                <a:ea typeface="ＭＳ Ｐ明朝" pitchFamily="18" charset="-128"/>
              </a:rPr>
              <a:t>縦隔リンパ節の著明な腫大（</a:t>
            </a:r>
            <a:r>
              <a:rPr lang="ja-JP" altLang="en-US" sz="2000">
                <a:solidFill>
                  <a:srgbClr val="FF3300"/>
                </a:solidFill>
                <a:ea typeface="ＭＳ Ｐ明朝" pitchFamily="18" charset="-128"/>
              </a:rPr>
              <a:t>←</a:t>
            </a:r>
            <a:r>
              <a:rPr lang="ja-JP" altLang="en-US" sz="2000">
                <a:solidFill>
                  <a:srgbClr val="0000FF"/>
                </a:solidFill>
                <a:ea typeface="ＭＳ Ｐ明朝" pitchFamily="18" charset="-128"/>
              </a:rPr>
              <a:t>）</a:t>
            </a:r>
          </a:p>
        </p:txBody>
      </p:sp>
      <p:sp>
        <p:nvSpPr>
          <p:cNvPr id="73738" name="Line 10"/>
          <p:cNvSpPr>
            <a:spLocks noChangeShapeType="1"/>
          </p:cNvSpPr>
          <p:nvPr/>
        </p:nvSpPr>
        <p:spPr bwMode="auto">
          <a:xfrm flipH="1">
            <a:off x="8058150" y="3048000"/>
            <a:ext cx="428625" cy="0"/>
          </a:xfrm>
          <a:prstGeom prst="line">
            <a:avLst/>
          </a:prstGeom>
          <a:noFill/>
          <a:ln w="9525">
            <a:solidFill>
              <a:srgbClr val="FF3300"/>
            </a:solidFill>
            <a:round/>
            <a:headEnd/>
            <a:tailEnd type="triangle" w="med" len="med"/>
          </a:ln>
          <a:effectLst/>
        </p:spPr>
        <p:txBody>
          <a:bodyPr wrap="none"/>
          <a:lstStyle/>
          <a:p>
            <a:pPr defTabSz="914400" fontAlgn="base">
              <a:spcBef>
                <a:spcPct val="50000"/>
              </a:spcBef>
              <a:spcAft>
                <a:spcPct val="0"/>
              </a:spcAft>
            </a:pPr>
            <a:endParaRPr lang="ja-JP" altLang="en-US" sz="2400">
              <a:solidFill>
                <a:srgbClr val="000000"/>
              </a:solidFill>
            </a:endParaRPr>
          </a:p>
        </p:txBody>
      </p:sp>
      <p:sp>
        <p:nvSpPr>
          <p:cNvPr id="73739" name="Line 11"/>
          <p:cNvSpPr>
            <a:spLocks noChangeShapeType="1"/>
          </p:cNvSpPr>
          <p:nvPr/>
        </p:nvSpPr>
        <p:spPr bwMode="auto">
          <a:xfrm flipH="1">
            <a:off x="7372354" y="3810000"/>
            <a:ext cx="428625" cy="0"/>
          </a:xfrm>
          <a:prstGeom prst="line">
            <a:avLst/>
          </a:prstGeom>
          <a:noFill/>
          <a:ln w="9525">
            <a:solidFill>
              <a:srgbClr val="FF3300"/>
            </a:solidFill>
            <a:round/>
            <a:headEnd/>
            <a:tailEnd type="triangle" w="med" len="med"/>
          </a:ln>
          <a:effectLst/>
        </p:spPr>
        <p:txBody>
          <a:bodyPr wrap="none"/>
          <a:lstStyle/>
          <a:p>
            <a:pPr defTabSz="914400" fontAlgn="base">
              <a:spcBef>
                <a:spcPct val="50000"/>
              </a:spcBef>
              <a:spcAft>
                <a:spcPct val="0"/>
              </a:spcAft>
            </a:pPr>
            <a:endParaRPr lang="ja-JP" altLang="en-US" sz="2400">
              <a:solidFill>
                <a:srgbClr val="000000"/>
              </a:solidFill>
            </a:endParaRPr>
          </a:p>
        </p:txBody>
      </p:sp>
      <p:sp>
        <p:nvSpPr>
          <p:cNvPr id="73740" name="Rectangle 12"/>
          <p:cNvSpPr>
            <a:spLocks noChangeArrowheads="1"/>
          </p:cNvSpPr>
          <p:nvPr/>
        </p:nvSpPr>
        <p:spPr bwMode="auto">
          <a:xfrm>
            <a:off x="5915031" y="5943601"/>
            <a:ext cx="3335355" cy="400110"/>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ja-JP" altLang="en-US" sz="2000">
                <a:solidFill>
                  <a:srgbClr val="000000"/>
                </a:solidFill>
                <a:ea typeface="ＭＳ Ｐ明朝" pitchFamily="18" charset="-128"/>
              </a:rPr>
              <a:t>左鎖骨上窩に皮膚瘻を形成</a:t>
            </a:r>
          </a:p>
        </p:txBody>
      </p:sp>
      <p:sp>
        <p:nvSpPr>
          <p:cNvPr id="73741" name="Line 13"/>
          <p:cNvSpPr>
            <a:spLocks noChangeShapeType="1"/>
          </p:cNvSpPr>
          <p:nvPr/>
        </p:nvSpPr>
        <p:spPr bwMode="auto">
          <a:xfrm>
            <a:off x="5486400" y="6172200"/>
            <a:ext cx="428625" cy="0"/>
          </a:xfrm>
          <a:prstGeom prst="line">
            <a:avLst/>
          </a:prstGeom>
          <a:noFill/>
          <a:ln w="38100">
            <a:solidFill>
              <a:schemeClr val="tx1"/>
            </a:solidFill>
            <a:round/>
            <a:headEnd/>
            <a:tailEnd type="triangle" w="med" len="med"/>
          </a:ln>
          <a:effectLst/>
        </p:spPr>
        <p:txBody>
          <a:bodyPr wrap="none"/>
          <a:lstStyle/>
          <a:p>
            <a:pPr defTabSz="914400" fontAlgn="base">
              <a:spcBef>
                <a:spcPct val="50000"/>
              </a:spcBef>
              <a:spcAft>
                <a:spcPct val="0"/>
              </a:spcAft>
            </a:pPr>
            <a:endParaRPr lang="ja-JP" altLang="en-US" sz="240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a:t>高齢者結核の病態</a:t>
            </a:r>
            <a:endParaRPr kumimoji="1" lang="ja-JP" altLang="en-US" dirty="0"/>
          </a:p>
        </p:txBody>
      </p:sp>
      <p:sp>
        <p:nvSpPr>
          <p:cNvPr id="2" name="テキスト ボックス 1"/>
          <p:cNvSpPr txBox="1"/>
          <p:nvPr/>
        </p:nvSpPr>
        <p:spPr>
          <a:xfrm>
            <a:off x="602679" y="1844824"/>
            <a:ext cx="9345693" cy="3666645"/>
          </a:xfrm>
          <a:prstGeom prst="rect">
            <a:avLst/>
          </a:prstGeom>
          <a:noFill/>
        </p:spPr>
        <p:txBody>
          <a:bodyPr wrap="square" rtlCol="0">
            <a:spAutoFit/>
          </a:bodyPr>
          <a:lstStyle/>
          <a:p>
            <a:pPr marL="514350" indent="-514350" defTabSz="449263">
              <a:lnSpc>
                <a:spcPct val="120000"/>
              </a:lnSpc>
              <a:buClr>
                <a:srgbClr val="000000"/>
              </a:buClr>
              <a:buSzPct val="100000"/>
              <a:buFont typeface="+mj-lt"/>
              <a:buAutoNum type="arabicPeriod"/>
            </a:pPr>
            <a:r>
              <a:rPr lang="ja-JP" altLang="en-US" sz="2800">
                <a:solidFill>
                  <a:srgbClr val="3333CC"/>
                </a:solidFill>
                <a:latin typeface="Times New Roman" pitchFamily="18" charset="0"/>
                <a:ea typeface="Osaka" charset="-128"/>
                <a:cs typeface="Osaka"/>
              </a:rPr>
              <a:t>高齢者</a:t>
            </a:r>
            <a:r>
              <a:rPr lang="ja-JP" altLang="en-US" sz="2800" dirty="0">
                <a:solidFill>
                  <a:srgbClr val="3333CC"/>
                </a:solidFill>
                <a:latin typeface="Times New Roman" pitchFamily="18" charset="0"/>
                <a:ea typeface="Osaka" charset="-128"/>
                <a:cs typeface="Osaka"/>
              </a:rPr>
              <a:t>施設では肺外結核、播種性結核が１</a:t>
            </a:r>
            <a:r>
              <a:rPr lang="en-US" altLang="ja-JP" sz="2800" dirty="0">
                <a:solidFill>
                  <a:srgbClr val="3333CC"/>
                </a:solidFill>
                <a:latin typeface="Times New Roman" pitchFamily="18" charset="0"/>
                <a:ea typeface="Osaka" charset="-128"/>
                <a:cs typeface="Osaka"/>
              </a:rPr>
              <a:t>/</a:t>
            </a:r>
            <a:r>
              <a:rPr lang="ja-JP" altLang="en-US" sz="2800" dirty="0">
                <a:solidFill>
                  <a:srgbClr val="3333CC"/>
                </a:solidFill>
                <a:latin typeface="Times New Roman" pitchFamily="18" charset="0"/>
                <a:ea typeface="Osaka" charset="-128"/>
                <a:cs typeface="Osaka"/>
              </a:rPr>
              <a:t>４</a:t>
            </a:r>
            <a:r>
              <a:rPr lang="ja-JP" altLang="en-US" sz="2800">
                <a:solidFill>
                  <a:srgbClr val="3333CC"/>
                </a:solidFill>
                <a:latin typeface="Times New Roman" pitchFamily="18" charset="0"/>
                <a:ea typeface="Osaka" charset="-128"/>
                <a:cs typeface="Osaka"/>
              </a:rPr>
              <a:t>を占める</a:t>
            </a:r>
            <a:endParaRPr lang="en-US" altLang="ja-JP" sz="2800" dirty="0">
              <a:solidFill>
                <a:srgbClr val="3333CC"/>
              </a:solidFill>
              <a:latin typeface="Times New Roman" pitchFamily="18" charset="0"/>
              <a:ea typeface="Osaka" charset="-128"/>
              <a:cs typeface="Osaka"/>
            </a:endParaRPr>
          </a:p>
          <a:p>
            <a:pPr marL="514350" indent="-514350" defTabSz="449263">
              <a:lnSpc>
                <a:spcPct val="120000"/>
              </a:lnSpc>
              <a:buClr>
                <a:srgbClr val="000000"/>
              </a:buClr>
              <a:buSzPct val="100000"/>
              <a:buFont typeface="+mj-lt"/>
              <a:buAutoNum type="arabicPeriod"/>
            </a:pPr>
            <a:r>
              <a:rPr lang="ja-JP" altLang="en-US" sz="2800">
                <a:solidFill>
                  <a:srgbClr val="3333CC"/>
                </a:solidFill>
                <a:latin typeface="Times New Roman" pitchFamily="18" charset="0"/>
                <a:ea typeface="Osaka" charset="-128"/>
                <a:cs typeface="Osaka"/>
              </a:rPr>
              <a:t>高齢者の肺門部リンパ節結核を伴う粟粒結核に心膜炎、髄膜炎、腹膜炎を伴うパターンが減少していないことが推測される</a:t>
            </a:r>
            <a:endParaRPr lang="en-US" altLang="ja-JP" sz="2800" dirty="0">
              <a:solidFill>
                <a:srgbClr val="3333CC"/>
              </a:solidFill>
              <a:latin typeface="Times New Roman" pitchFamily="18" charset="0"/>
              <a:ea typeface="Osaka" charset="-128"/>
              <a:cs typeface="Osaka"/>
            </a:endParaRPr>
          </a:p>
          <a:p>
            <a:pPr marL="514350" indent="-514350" defTabSz="449263">
              <a:lnSpc>
                <a:spcPct val="120000"/>
              </a:lnSpc>
              <a:buClr>
                <a:srgbClr val="000000"/>
              </a:buClr>
              <a:buSzPct val="100000"/>
              <a:buFont typeface="+mj-lt"/>
              <a:buAutoNum type="arabicPeriod"/>
            </a:pPr>
            <a:r>
              <a:rPr lang="ja-JP" altLang="en-US" sz="2800">
                <a:solidFill>
                  <a:srgbClr val="3333CC"/>
                </a:solidFill>
                <a:latin typeface="Times New Roman" pitchFamily="18" charset="0"/>
                <a:ea typeface="Osaka" charset="-128"/>
                <a:cs typeface="Osaka"/>
              </a:rPr>
              <a:t>高齢者は多彩な合併症を有しており、結核発病時に</a:t>
            </a:r>
            <a:r>
              <a:rPr lang="en-US" altLang="ja-JP" sz="2800" dirty="0">
                <a:solidFill>
                  <a:srgbClr val="3333CC"/>
                </a:solidFill>
                <a:latin typeface="Times New Roman" pitchFamily="18" charset="0"/>
                <a:ea typeface="Osaka" charset="-128"/>
                <a:cs typeface="Osaka"/>
              </a:rPr>
              <a:t>ADL</a:t>
            </a:r>
            <a:r>
              <a:rPr lang="ja-JP" altLang="en-US" sz="2800">
                <a:solidFill>
                  <a:srgbClr val="3333CC"/>
                </a:solidFill>
                <a:latin typeface="Times New Roman" pitchFamily="18" charset="0"/>
                <a:ea typeface="Osaka" charset="-128"/>
                <a:cs typeface="Osaka"/>
              </a:rPr>
              <a:t>が低下し、栄養状態も悪化していることが多い</a:t>
            </a:r>
            <a:endParaRPr lang="en-US" altLang="ja-JP" sz="2800" dirty="0">
              <a:solidFill>
                <a:srgbClr val="3333CC"/>
              </a:solidFill>
              <a:latin typeface="Times New Roman" pitchFamily="18" charset="0"/>
              <a:ea typeface="Osaka" charset="-128"/>
              <a:cs typeface="Osaka"/>
            </a:endParaRPr>
          </a:p>
          <a:p>
            <a:pPr marL="514350" indent="-514350" defTabSz="449263">
              <a:lnSpc>
                <a:spcPct val="120000"/>
              </a:lnSpc>
              <a:buClr>
                <a:srgbClr val="000000"/>
              </a:buClr>
              <a:buSzPct val="100000"/>
              <a:buFont typeface="+mj-lt"/>
              <a:buAutoNum type="arabicPeriod"/>
            </a:pPr>
            <a:r>
              <a:rPr lang="ja-JP" altLang="en-US" sz="2800">
                <a:solidFill>
                  <a:srgbClr val="3333CC"/>
                </a:solidFill>
                <a:latin typeface="Times New Roman" pitchFamily="18" charset="0"/>
                <a:ea typeface="Osaka" charset="-128"/>
                <a:cs typeface="Osaka"/>
              </a:rPr>
              <a:t>副作用発現率が非常に高く治療に難渋する</a:t>
            </a:r>
            <a:endParaRPr lang="en-US" altLang="ja-JP" sz="2800" dirty="0">
              <a:solidFill>
                <a:srgbClr val="3333CC"/>
              </a:solidFill>
              <a:latin typeface="Times New Roman" pitchFamily="18" charset="0"/>
              <a:ea typeface="Osaka" charset="-128"/>
              <a:cs typeface="Osaka"/>
            </a:endParaRPr>
          </a:p>
        </p:txBody>
      </p:sp>
    </p:spTree>
    <p:extLst>
      <p:ext uri="{BB962C8B-B14F-4D97-AF65-F5344CB8AC3E}">
        <p14:creationId xmlns:p14="http://schemas.microsoft.com/office/powerpoint/2010/main" val="1929289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D1E2F-95C8-55EB-039B-6E4AE508DABA}"/>
              </a:ext>
            </a:extLst>
          </p:cNvPr>
          <p:cNvSpPr>
            <a:spLocks noGrp="1"/>
          </p:cNvSpPr>
          <p:nvPr>
            <p:ph type="title" idx="4294967295"/>
          </p:nvPr>
        </p:nvSpPr>
        <p:spPr>
          <a:xfrm>
            <a:off x="1114425" y="228600"/>
            <a:ext cx="9172575" cy="990600"/>
          </a:xfrm>
        </p:spPr>
        <p:txBody>
          <a:bodyPr/>
          <a:lstStyle/>
          <a:p>
            <a:r>
              <a:rPr kumimoji="1" lang="ja-JP" altLang="en-US"/>
              <a:t>結核死亡</a:t>
            </a:r>
          </a:p>
        </p:txBody>
      </p:sp>
      <p:sp>
        <p:nvSpPr>
          <p:cNvPr id="6" name="Line 4">
            <a:extLst>
              <a:ext uri="{FF2B5EF4-FFF2-40B4-BE49-F238E27FC236}">
                <a16:creationId xmlns:a16="http://schemas.microsoft.com/office/drawing/2014/main" id="{00000000-0008-0000-0100-0000556E0000}"/>
              </a:ext>
            </a:extLst>
          </p:cNvPr>
          <p:cNvSpPr>
            <a:spLocks noChangeShapeType="1"/>
          </p:cNvSpPr>
          <p:nvPr/>
        </p:nvSpPr>
        <p:spPr bwMode="auto">
          <a:xfrm>
            <a:off x="2804468" y="9672911"/>
            <a:ext cx="0" cy="844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8" name="図 7">
            <a:extLst>
              <a:ext uri="{FF2B5EF4-FFF2-40B4-BE49-F238E27FC236}">
                <a16:creationId xmlns:a16="http://schemas.microsoft.com/office/drawing/2014/main" id="{9D5CA2A3-BFF7-BE20-F63D-E859CA0B4748}"/>
              </a:ext>
            </a:extLst>
          </p:cNvPr>
          <p:cNvPicPr>
            <a:picLocks noChangeAspect="1"/>
          </p:cNvPicPr>
          <p:nvPr/>
        </p:nvPicPr>
        <p:blipFill>
          <a:blip r:embed="rId2"/>
          <a:stretch>
            <a:fillRect/>
          </a:stretch>
        </p:blipFill>
        <p:spPr>
          <a:xfrm>
            <a:off x="20976" y="1491292"/>
            <a:ext cx="7344805" cy="5171163"/>
          </a:xfrm>
          <a:prstGeom prst="rect">
            <a:avLst/>
          </a:prstGeom>
        </p:spPr>
      </p:pic>
      <p:pic>
        <p:nvPicPr>
          <p:cNvPr id="10" name="図 9">
            <a:extLst>
              <a:ext uri="{FF2B5EF4-FFF2-40B4-BE49-F238E27FC236}">
                <a16:creationId xmlns:a16="http://schemas.microsoft.com/office/drawing/2014/main" id="{7DD346C1-9C45-3DB3-AB9D-4655CDB58FCA}"/>
              </a:ext>
            </a:extLst>
          </p:cNvPr>
          <p:cNvPicPr>
            <a:picLocks noChangeAspect="1"/>
          </p:cNvPicPr>
          <p:nvPr/>
        </p:nvPicPr>
        <p:blipFill>
          <a:blip r:embed="rId3"/>
          <a:stretch>
            <a:fillRect/>
          </a:stretch>
        </p:blipFill>
        <p:spPr>
          <a:xfrm>
            <a:off x="7159724" y="1340768"/>
            <a:ext cx="2902683" cy="5231579"/>
          </a:xfrm>
          <a:prstGeom prst="rect">
            <a:avLst/>
          </a:prstGeom>
        </p:spPr>
      </p:pic>
    </p:spTree>
    <p:extLst>
      <p:ext uri="{BB962C8B-B14F-4D97-AF65-F5344CB8AC3E}">
        <p14:creationId xmlns:p14="http://schemas.microsoft.com/office/powerpoint/2010/main" val="4275349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272DF55-7215-8131-F166-CE77DD896D52}"/>
              </a:ext>
            </a:extLst>
          </p:cNvPr>
          <p:cNvSpPr>
            <a:spLocks noGrp="1"/>
          </p:cNvSpPr>
          <p:nvPr>
            <p:ph type="body" idx="1"/>
          </p:nvPr>
        </p:nvSpPr>
        <p:spPr/>
        <p:txBody>
          <a:bodyPr/>
          <a:lstStyle/>
          <a:p>
            <a:endParaRPr kumimoji="1" lang="ja-JP" altLang="en-US"/>
          </a:p>
        </p:txBody>
      </p:sp>
      <p:sp>
        <p:nvSpPr>
          <p:cNvPr id="3" name="タイトル 2">
            <a:extLst>
              <a:ext uri="{FF2B5EF4-FFF2-40B4-BE49-F238E27FC236}">
                <a16:creationId xmlns:a16="http://schemas.microsoft.com/office/drawing/2014/main" id="{DB0B8A83-BC60-7E35-4FFF-BD34825A46C8}"/>
              </a:ext>
            </a:extLst>
          </p:cNvPr>
          <p:cNvSpPr>
            <a:spLocks noGrp="1"/>
          </p:cNvSpPr>
          <p:nvPr>
            <p:ph type="title"/>
          </p:nvPr>
        </p:nvSpPr>
        <p:spPr/>
        <p:txBody>
          <a:bodyPr/>
          <a:lstStyle/>
          <a:p>
            <a:r>
              <a:rPr kumimoji="1" lang="ja-JP" altLang="en-US"/>
              <a:t>外国人（生まれ）</a:t>
            </a:r>
          </a:p>
        </p:txBody>
      </p:sp>
    </p:spTree>
    <p:extLst>
      <p:ext uri="{BB962C8B-B14F-4D97-AF65-F5344CB8AC3E}">
        <p14:creationId xmlns:p14="http://schemas.microsoft.com/office/powerpoint/2010/main" val="78589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4FAA33-CB47-6EA5-1D18-9ED31546E8F7}"/>
              </a:ext>
            </a:extLst>
          </p:cNvPr>
          <p:cNvSpPr>
            <a:spLocks noGrp="1"/>
          </p:cNvSpPr>
          <p:nvPr>
            <p:ph type="title"/>
          </p:nvPr>
        </p:nvSpPr>
        <p:spPr/>
        <p:txBody>
          <a:bodyPr/>
          <a:lstStyle/>
          <a:p>
            <a:r>
              <a:rPr kumimoji="1" lang="ja-JP" altLang="en-US"/>
              <a:t>外国人結核</a:t>
            </a:r>
          </a:p>
        </p:txBody>
      </p:sp>
      <p:sp>
        <p:nvSpPr>
          <p:cNvPr id="4" name="テキスト ボックス 3">
            <a:extLst>
              <a:ext uri="{FF2B5EF4-FFF2-40B4-BE49-F238E27FC236}">
                <a16:creationId xmlns:a16="http://schemas.microsoft.com/office/drawing/2014/main" id="{267C059C-7B25-473F-839B-46C8F041873A}"/>
              </a:ext>
            </a:extLst>
          </p:cNvPr>
          <p:cNvSpPr txBox="1"/>
          <p:nvPr/>
        </p:nvSpPr>
        <p:spPr>
          <a:xfrm>
            <a:off x="396081" y="1671962"/>
            <a:ext cx="9752012" cy="400110"/>
          </a:xfrm>
          <a:prstGeom prst="rect">
            <a:avLst/>
          </a:prstGeom>
          <a:noFill/>
        </p:spPr>
        <p:txBody>
          <a:bodyPr wrap="square">
            <a:spAutoFit/>
          </a:bodyPr>
          <a:lstStyle/>
          <a:p>
            <a:r>
              <a:rPr lang="ja-JP" altLang="en-US" sz="2000">
                <a:effectLst/>
                <a:latin typeface="Meiryo" panose="020B0604030504040204" pitchFamily="34" charset="-128"/>
                <a:ea typeface="Meiryo" panose="020B0604030504040204" pitchFamily="34" charset="-128"/>
              </a:rPr>
              <a:t>新登録結核患者総数 </a:t>
            </a:r>
            <a:r>
              <a:rPr lang="en-US" altLang="ja-JP" sz="2000" dirty="0">
                <a:effectLst/>
                <a:latin typeface="Meiryo" panose="020B0604030504040204" pitchFamily="34" charset="-128"/>
                <a:ea typeface="Meiryo" panose="020B0604030504040204" pitchFamily="34" charset="-128"/>
              </a:rPr>
              <a:t>10,235 </a:t>
            </a:r>
            <a:r>
              <a:rPr lang="ja-JP" altLang="en-US" sz="2000">
                <a:effectLst/>
                <a:latin typeface="Meiryo" panose="020B0604030504040204" pitchFamily="34" charset="-128"/>
                <a:ea typeface="Meiryo" panose="020B0604030504040204" pitchFamily="34" charset="-128"/>
              </a:rPr>
              <a:t>人の うちの外国出生患者が割合は</a:t>
            </a:r>
            <a:r>
              <a:rPr lang="en-US" altLang="ja-JP" sz="2000" dirty="0">
                <a:effectLst/>
                <a:latin typeface="Meiryo" panose="020B0604030504040204" pitchFamily="34" charset="-128"/>
                <a:ea typeface="Meiryo" panose="020B0604030504040204" pitchFamily="34" charset="-128"/>
              </a:rPr>
              <a:t>11.9% 1218</a:t>
            </a:r>
            <a:r>
              <a:rPr lang="ja-JP" altLang="en-US" sz="2000">
                <a:latin typeface="Meiryo" panose="020B0604030504040204" pitchFamily="34" charset="-128"/>
                <a:ea typeface="Meiryo" panose="020B0604030504040204" pitchFamily="34" charset="-128"/>
              </a:rPr>
              <a:t>人</a:t>
            </a:r>
            <a:r>
              <a:rPr lang="ja-JP" altLang="en-US" sz="2000">
                <a:effectLst/>
                <a:latin typeface="Meiryo" panose="020B0604030504040204" pitchFamily="34" charset="-128"/>
                <a:ea typeface="Meiryo" panose="020B0604030504040204" pitchFamily="34" charset="-128"/>
              </a:rPr>
              <a:t>。 </a:t>
            </a:r>
            <a:endParaRPr lang="ja-JP" altLang="en-US" sz="20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4201E5B4-3815-AE92-895B-5D5A9114A247}"/>
              </a:ext>
            </a:extLst>
          </p:cNvPr>
          <p:cNvSpPr txBox="1"/>
          <p:nvPr/>
        </p:nvSpPr>
        <p:spPr>
          <a:xfrm>
            <a:off x="5925239" y="2154751"/>
            <a:ext cx="3960440" cy="1631216"/>
          </a:xfrm>
          <a:prstGeom prst="rect">
            <a:avLst/>
          </a:prstGeom>
          <a:noFill/>
        </p:spPr>
        <p:txBody>
          <a:bodyPr wrap="square">
            <a:spAutoFit/>
          </a:bodyPr>
          <a:lstStyle/>
          <a:p>
            <a:r>
              <a:rPr lang="ja-JP" altLang="en-US" sz="2000">
                <a:effectLst/>
                <a:latin typeface="Meiryo" panose="020B0604030504040204" pitchFamily="34" charset="-128"/>
                <a:ea typeface="Meiryo" panose="020B0604030504040204" pitchFamily="34" charset="-128"/>
              </a:rPr>
              <a:t>出生国</a:t>
            </a:r>
            <a:r>
              <a:rPr lang="en-US" altLang="ja-JP" sz="2000" dirty="0">
                <a:effectLst/>
                <a:latin typeface="Meiryo" panose="020B0604030504040204" pitchFamily="34" charset="-128"/>
                <a:ea typeface="Meiryo" panose="020B0604030504040204" pitchFamily="34" charset="-128"/>
              </a:rPr>
              <a:t>		</a:t>
            </a:r>
            <a:r>
              <a:rPr lang="ja-JP" altLang="en-US" sz="2000">
                <a:effectLst/>
                <a:latin typeface="Meiryo" panose="020B0604030504040204" pitchFamily="34" charset="-128"/>
                <a:ea typeface="Meiryo" panose="020B0604030504040204" pitchFamily="34" charset="-128"/>
              </a:rPr>
              <a:t>日本</a:t>
            </a:r>
            <a:r>
              <a:rPr lang="en-US" altLang="ja-JP" sz="2000" dirty="0">
                <a:effectLst/>
                <a:latin typeface="Meiryo" panose="020B0604030504040204" pitchFamily="34" charset="-128"/>
                <a:ea typeface="Meiryo" panose="020B0604030504040204" pitchFamily="34" charset="-128"/>
              </a:rPr>
              <a:t>	</a:t>
            </a:r>
            <a:r>
              <a:rPr lang="ja-JP" altLang="en-US" sz="2000">
                <a:effectLst/>
                <a:latin typeface="Meiryo" panose="020B0604030504040204" pitchFamily="34" charset="-128"/>
                <a:ea typeface="Meiryo" panose="020B0604030504040204" pitchFamily="34" charset="-128"/>
              </a:rPr>
              <a:t>外国</a:t>
            </a:r>
            <a:endParaRPr lang="en-US" altLang="ja-JP" sz="2000" dirty="0">
              <a:effectLst/>
              <a:latin typeface="Meiryo" panose="020B0604030504040204" pitchFamily="34" charset="-128"/>
              <a:ea typeface="Meiryo" panose="020B0604030504040204" pitchFamily="34" charset="-128"/>
            </a:endParaRPr>
          </a:p>
          <a:p>
            <a:r>
              <a:rPr lang="ja-JP" altLang="en-US" sz="2000">
                <a:effectLst/>
                <a:latin typeface="Meiryo" panose="020B0604030504040204" pitchFamily="34" charset="-128"/>
                <a:ea typeface="Meiryo" panose="020B0604030504040204" pitchFamily="34" charset="-128"/>
              </a:rPr>
              <a:t>人数</a:t>
            </a:r>
            <a:r>
              <a:rPr lang="en-US" altLang="ja-JP" sz="2000" dirty="0">
                <a:effectLst/>
                <a:latin typeface="Meiryo" panose="020B0604030504040204" pitchFamily="34" charset="-128"/>
                <a:ea typeface="Meiryo" panose="020B0604030504040204" pitchFamily="34" charset="-128"/>
              </a:rPr>
              <a:t>	</a:t>
            </a:r>
            <a:r>
              <a:rPr lang="en-US" altLang="ja-JP" sz="2000" dirty="0">
                <a:latin typeface="Meiryo" panose="020B0604030504040204" pitchFamily="34" charset="-128"/>
                <a:ea typeface="Meiryo" panose="020B0604030504040204" pitchFamily="34" charset="-128"/>
              </a:rPr>
              <a:t>	</a:t>
            </a:r>
            <a:r>
              <a:rPr lang="en-US" altLang="ja-JP" sz="2000" dirty="0">
                <a:effectLst/>
                <a:latin typeface="Meiryo" panose="020B0604030504040204" pitchFamily="34" charset="-128"/>
                <a:ea typeface="Meiryo" panose="020B0604030504040204" pitchFamily="34" charset="-128"/>
              </a:rPr>
              <a:t>3,577	 426</a:t>
            </a:r>
          </a:p>
          <a:p>
            <a:r>
              <a:rPr lang="en" altLang="ja-JP" sz="2000" dirty="0">
                <a:effectLst/>
                <a:latin typeface="Meiryo" panose="020B0604030504040204" pitchFamily="34" charset="-128"/>
                <a:ea typeface="Meiryo" panose="020B0604030504040204" pitchFamily="34" charset="-128"/>
              </a:rPr>
              <a:t>INH</a:t>
            </a:r>
            <a:r>
              <a:rPr lang="ja-JP" altLang="en-US" sz="2000">
                <a:effectLst/>
                <a:latin typeface="Meiryo" panose="020B0604030504040204" pitchFamily="34" charset="-128"/>
                <a:ea typeface="Meiryo" panose="020B0604030504040204" pitchFamily="34" charset="-128"/>
              </a:rPr>
              <a:t>耐性</a:t>
            </a:r>
            <a:r>
              <a:rPr lang="en-US" altLang="ja-JP" sz="2000" dirty="0">
                <a:effectLst/>
                <a:latin typeface="Meiryo" panose="020B0604030504040204" pitchFamily="34" charset="-128"/>
                <a:ea typeface="Meiryo" panose="020B0604030504040204" pitchFamily="34" charset="-128"/>
              </a:rPr>
              <a:t>	4.2%	11.0%</a:t>
            </a:r>
          </a:p>
          <a:p>
            <a:r>
              <a:rPr lang="en" altLang="ja-JP" sz="2000" dirty="0">
                <a:effectLst/>
                <a:latin typeface="Meiryo" panose="020B0604030504040204" pitchFamily="34" charset="-128"/>
                <a:ea typeface="Meiryo" panose="020B0604030504040204" pitchFamily="34" charset="-128"/>
              </a:rPr>
              <a:t>RFP</a:t>
            </a:r>
            <a:r>
              <a:rPr lang="ja-JP" altLang="en-US" sz="2000">
                <a:effectLst/>
                <a:latin typeface="Meiryo" panose="020B0604030504040204" pitchFamily="34" charset="-128"/>
                <a:ea typeface="Meiryo" panose="020B0604030504040204" pitchFamily="34" charset="-128"/>
              </a:rPr>
              <a:t>耐性</a:t>
            </a:r>
            <a:r>
              <a:rPr lang="en-US" altLang="ja-JP" sz="2000" dirty="0">
                <a:effectLst/>
                <a:latin typeface="Meiryo" panose="020B0604030504040204" pitchFamily="34" charset="-128"/>
                <a:ea typeface="Meiryo" panose="020B0604030504040204" pitchFamily="34" charset="-128"/>
              </a:rPr>
              <a:t>	0.6%	4.5% </a:t>
            </a:r>
            <a:r>
              <a:rPr lang="ja-JP" altLang="en-US" sz="2000">
                <a:effectLst/>
                <a:latin typeface="Meiryo" panose="020B0604030504040204" pitchFamily="34" charset="-128"/>
                <a:ea typeface="Meiryo" panose="020B0604030504040204" pitchFamily="34" charset="-128"/>
              </a:rPr>
              <a:t>　</a:t>
            </a:r>
            <a:r>
              <a:rPr lang="en" altLang="ja-JP" sz="2000" dirty="0">
                <a:effectLst/>
                <a:latin typeface="Meiryo" panose="020B0604030504040204" pitchFamily="34" charset="-128"/>
                <a:ea typeface="Meiryo" panose="020B0604030504040204" pitchFamily="34" charset="-128"/>
              </a:rPr>
              <a:t> </a:t>
            </a:r>
          </a:p>
          <a:p>
            <a:r>
              <a:rPr lang="ja-JP" altLang="en-US" sz="2000">
                <a:effectLst/>
                <a:latin typeface="Meiryo" panose="020B0604030504040204" pitchFamily="34" charset="-128"/>
                <a:ea typeface="Meiryo" panose="020B0604030504040204" pitchFamily="34" charset="-128"/>
              </a:rPr>
              <a:t>両剤耐性</a:t>
            </a:r>
            <a:r>
              <a:rPr lang="en" altLang="ja-JP" sz="2000" dirty="0">
                <a:effectLst/>
                <a:latin typeface="Meiryo" panose="020B0604030504040204" pitchFamily="34" charset="-128"/>
                <a:ea typeface="Meiryo" panose="020B0604030504040204" pitchFamily="34" charset="-128"/>
              </a:rPr>
              <a:t>	</a:t>
            </a:r>
            <a:r>
              <a:rPr lang="en-US" altLang="ja-JP" sz="2000" dirty="0">
                <a:effectLst/>
                <a:latin typeface="Meiryo" panose="020B0604030504040204" pitchFamily="34" charset="-128"/>
                <a:ea typeface="Meiryo" panose="020B0604030504040204" pitchFamily="34" charset="-128"/>
              </a:rPr>
              <a:t>0.3%	3.3%</a:t>
            </a:r>
          </a:p>
        </p:txBody>
      </p:sp>
      <p:graphicFrame>
        <p:nvGraphicFramePr>
          <p:cNvPr id="3" name="グラフ 2">
            <a:extLst>
              <a:ext uri="{FF2B5EF4-FFF2-40B4-BE49-F238E27FC236}">
                <a16:creationId xmlns:a16="http://schemas.microsoft.com/office/drawing/2014/main" id="{40B1767B-40F2-DBF9-BC75-CE121ABBE2D8}"/>
              </a:ext>
            </a:extLst>
          </p:cNvPr>
          <p:cNvGraphicFramePr/>
          <p:nvPr>
            <p:extLst>
              <p:ext uri="{D42A27DB-BD31-4B8C-83A1-F6EECF244321}">
                <p14:modId xmlns:p14="http://schemas.microsoft.com/office/powerpoint/2010/main" val="3488943121"/>
              </p:ext>
            </p:extLst>
          </p:nvPr>
        </p:nvGraphicFramePr>
        <p:xfrm>
          <a:off x="97098" y="2081376"/>
          <a:ext cx="5771629"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D9023975-314A-03E3-BDD4-7460CCCDF52F}"/>
              </a:ext>
            </a:extLst>
          </p:cNvPr>
          <p:cNvSpPr txBox="1"/>
          <p:nvPr/>
        </p:nvSpPr>
        <p:spPr>
          <a:xfrm>
            <a:off x="6367636" y="4031876"/>
            <a:ext cx="2837636" cy="2308324"/>
          </a:xfrm>
          <a:prstGeom prst="rect">
            <a:avLst/>
          </a:prstGeom>
          <a:noFill/>
        </p:spPr>
        <p:txBody>
          <a:bodyPr wrap="none" rtlCol="0">
            <a:spAutoFit/>
          </a:bodyPr>
          <a:lstStyle/>
          <a:p>
            <a:pPr algn="ctr"/>
            <a:r>
              <a:rPr lang="ja-JP" altLang="en-US" sz="2000">
                <a:latin typeface="Meiryo" panose="020B0604030504040204" pitchFamily="34" charset="-128"/>
                <a:ea typeface="Meiryo" panose="020B0604030504040204" pitchFamily="34" charset="-128"/>
              </a:rPr>
              <a:t>両剤耐性率</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中国　</a:t>
            </a:r>
            <a:r>
              <a:rPr kumimoji="1" lang="en-US" altLang="ja-JP" sz="2000" dirty="0">
                <a:latin typeface="Meiryo" panose="020B0604030504040204" pitchFamily="34" charset="-128"/>
                <a:ea typeface="Meiryo" panose="020B0604030504040204" pitchFamily="34" charset="-128"/>
              </a:rPr>
              <a:t>		8.0%</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ミャンマー</a:t>
            </a:r>
            <a:r>
              <a:rPr lang="en-US" altLang="ja-JP" sz="2000" dirty="0">
                <a:latin typeface="Meiryo" panose="020B0604030504040204" pitchFamily="34" charset="-128"/>
                <a:ea typeface="Meiryo" panose="020B0604030504040204" pitchFamily="34" charset="-128"/>
              </a:rPr>
              <a:t>	7.8%</a:t>
            </a:r>
          </a:p>
          <a:p>
            <a:r>
              <a:rPr kumimoji="1" lang="ja-JP" altLang="en-US" sz="2000">
                <a:latin typeface="Meiryo" panose="020B0604030504040204" pitchFamily="34" charset="-128"/>
                <a:ea typeface="Meiryo" panose="020B0604030504040204" pitchFamily="34" charset="-128"/>
              </a:rPr>
              <a:t>フィリピン　</a:t>
            </a:r>
            <a:r>
              <a:rPr kumimoji="1" lang="en-US" altLang="ja-JP" sz="2000" dirty="0">
                <a:latin typeface="Meiryo" panose="020B0604030504040204" pitchFamily="34" charset="-128"/>
                <a:ea typeface="Meiryo" panose="020B0604030504040204" pitchFamily="34" charset="-128"/>
              </a:rPr>
              <a:t>	</a:t>
            </a:r>
            <a:r>
              <a:rPr lang="en-US" altLang="ja-JP" sz="2000" dirty="0">
                <a:latin typeface="Meiryo" panose="020B0604030504040204" pitchFamily="34" charset="-128"/>
                <a:ea typeface="Meiryo" panose="020B0604030504040204" pitchFamily="34" charset="-128"/>
              </a:rPr>
              <a:t>4.1%</a:t>
            </a:r>
          </a:p>
          <a:p>
            <a:r>
              <a:rPr kumimoji="1" lang="ja-JP" altLang="en-US" sz="2000">
                <a:latin typeface="Meiryo" panose="020B0604030504040204" pitchFamily="34" charset="-128"/>
                <a:ea typeface="Meiryo" panose="020B0604030504040204" pitchFamily="34" charset="-128"/>
              </a:rPr>
              <a:t>ベトナム　</a:t>
            </a:r>
            <a:r>
              <a:rPr kumimoji="1" lang="en-US" altLang="ja-JP" sz="2000" dirty="0">
                <a:latin typeface="Meiryo" panose="020B0604030504040204" pitchFamily="34" charset="-128"/>
                <a:ea typeface="Meiryo" panose="020B0604030504040204" pitchFamily="34" charset="-128"/>
              </a:rPr>
              <a:t>	3.</a:t>
            </a:r>
            <a:r>
              <a:rPr kumimoji="1" lang="ja-JP" altLang="en-US" sz="2000">
                <a:latin typeface="Meiryo" panose="020B0604030504040204" pitchFamily="34" charset="-128"/>
                <a:ea typeface="Meiryo" panose="020B0604030504040204" pitchFamily="34" charset="-128"/>
              </a:rPr>
              <a:t>６％</a:t>
            </a:r>
            <a:endParaRPr kumimoji="1"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インドネシア　</a:t>
            </a:r>
            <a:r>
              <a:rPr lang="en-US" altLang="ja-JP" sz="2000" dirty="0">
                <a:latin typeface="Meiryo" panose="020B0604030504040204" pitchFamily="34" charset="-128"/>
                <a:ea typeface="Meiryo" panose="020B0604030504040204" pitchFamily="34" charset="-128"/>
              </a:rPr>
              <a:t>	2.8%</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ネパール　</a:t>
            </a:r>
            <a:r>
              <a:rPr kumimoji="1" lang="en-US" altLang="ja-JP" sz="2000" dirty="0">
                <a:latin typeface="Meiryo" panose="020B0604030504040204" pitchFamily="34" charset="-128"/>
                <a:ea typeface="Meiryo" panose="020B0604030504040204" pitchFamily="34" charset="-128"/>
              </a:rPr>
              <a:t>	2.2%</a:t>
            </a:r>
          </a:p>
        </p:txBody>
      </p:sp>
    </p:spTree>
    <p:extLst>
      <p:ext uri="{BB962C8B-B14F-4D97-AF65-F5344CB8AC3E}">
        <p14:creationId xmlns:p14="http://schemas.microsoft.com/office/powerpoint/2010/main" val="725176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675232C-A321-6ACD-A245-C229743807E1}"/>
              </a:ext>
            </a:extLst>
          </p:cNvPr>
          <p:cNvPicPr>
            <a:picLocks noChangeAspect="1"/>
          </p:cNvPicPr>
          <p:nvPr/>
        </p:nvPicPr>
        <p:blipFill>
          <a:blip r:embed="rId2"/>
          <a:stretch>
            <a:fillRect/>
          </a:stretch>
        </p:blipFill>
        <p:spPr>
          <a:xfrm>
            <a:off x="1383268" y="1233788"/>
            <a:ext cx="7520465" cy="4254684"/>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6CDF9E92-8F2E-86AF-D600-3CDCE4E4B36A}"/>
                  </a:ext>
                </a:extLst>
              </p14:cNvPr>
              <p14:cNvContentPartPr/>
              <p14:nvPr/>
            </p14:nvContentPartPr>
            <p14:xfrm>
              <a:off x="4539377" y="5529441"/>
              <a:ext cx="304" cy="304"/>
            </p14:xfrm>
          </p:contentPart>
        </mc:Choice>
        <mc:Fallback xmlns="">
          <p:pic>
            <p:nvPicPr>
              <p:cNvPr id="4" name="インク 3">
                <a:extLst>
                  <a:ext uri="{FF2B5EF4-FFF2-40B4-BE49-F238E27FC236}">
                    <a16:creationId xmlns:a16="http://schemas.microsoft.com/office/drawing/2014/main" id="{6CDF9E92-8F2E-86AF-D600-3CDCE4E4B36A}"/>
                  </a:ext>
                </a:extLst>
              </p:cNvPr>
              <p:cNvPicPr/>
              <p:nvPr/>
            </p:nvPicPr>
            <p:blipFill>
              <a:blip r:embed="rId4"/>
              <a:stretch>
                <a:fillRect/>
              </a:stretch>
            </p:blipFill>
            <p:spPr>
              <a:xfrm>
                <a:off x="4531777" y="5521841"/>
                <a:ext cx="15200" cy="15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インク 4">
                <a:extLst>
                  <a:ext uri="{FF2B5EF4-FFF2-40B4-BE49-F238E27FC236}">
                    <a16:creationId xmlns:a16="http://schemas.microsoft.com/office/drawing/2014/main" id="{53C9B519-89D6-669E-90B3-5ABE69095081}"/>
                  </a:ext>
                </a:extLst>
              </p14:cNvPr>
              <p14:cNvContentPartPr/>
              <p14:nvPr/>
            </p14:nvContentPartPr>
            <p14:xfrm>
              <a:off x="1519495" y="4295305"/>
              <a:ext cx="1664246" cy="87480"/>
            </p14:xfrm>
          </p:contentPart>
        </mc:Choice>
        <mc:Fallback xmlns="">
          <p:pic>
            <p:nvPicPr>
              <p:cNvPr id="5" name="インク 4">
                <a:extLst>
                  <a:ext uri="{FF2B5EF4-FFF2-40B4-BE49-F238E27FC236}">
                    <a16:creationId xmlns:a16="http://schemas.microsoft.com/office/drawing/2014/main" id="{53C9B519-89D6-669E-90B3-5ABE69095081}"/>
                  </a:ext>
                </a:extLst>
              </p:cNvPr>
              <p:cNvPicPr/>
              <p:nvPr/>
            </p:nvPicPr>
            <p:blipFill>
              <a:blip r:embed="rId6"/>
              <a:stretch>
                <a:fillRect/>
              </a:stretch>
            </p:blipFill>
            <p:spPr>
              <a:xfrm>
                <a:off x="1510495" y="4286305"/>
                <a:ext cx="1681886" cy="105120"/>
              </a:xfrm>
              <a:prstGeom prst="rect">
                <a:avLst/>
              </a:prstGeom>
            </p:spPr>
          </p:pic>
        </mc:Fallback>
      </mc:AlternateContent>
    </p:spTree>
    <p:extLst>
      <p:ext uri="{BB962C8B-B14F-4D97-AF65-F5344CB8AC3E}">
        <p14:creationId xmlns:p14="http://schemas.microsoft.com/office/powerpoint/2010/main" val="455939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29CE9CB-B075-827A-CB97-BC56258ADC7B}"/>
              </a:ext>
            </a:extLst>
          </p:cNvPr>
          <p:cNvSpPr/>
          <p:nvPr/>
        </p:nvSpPr>
        <p:spPr>
          <a:xfrm>
            <a:off x="401472" y="2806641"/>
            <a:ext cx="1810164" cy="1439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25"/>
              <a:t>技能実習生</a:t>
            </a:r>
          </a:p>
        </p:txBody>
      </p:sp>
      <p:sp>
        <p:nvSpPr>
          <p:cNvPr id="3" name="正方形/長方形 2">
            <a:extLst>
              <a:ext uri="{FF2B5EF4-FFF2-40B4-BE49-F238E27FC236}">
                <a16:creationId xmlns:a16="http://schemas.microsoft.com/office/drawing/2014/main" id="{A857C500-1400-8158-0A24-D4FEBF8333A8}"/>
              </a:ext>
            </a:extLst>
          </p:cNvPr>
          <p:cNvSpPr/>
          <p:nvPr/>
        </p:nvSpPr>
        <p:spPr>
          <a:xfrm>
            <a:off x="3867990" y="2812868"/>
            <a:ext cx="1620583" cy="1439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25"/>
              <a:t>学生</a:t>
            </a:r>
          </a:p>
        </p:txBody>
      </p:sp>
      <p:sp>
        <p:nvSpPr>
          <p:cNvPr id="4" name="正方形/長方形 3">
            <a:extLst>
              <a:ext uri="{FF2B5EF4-FFF2-40B4-BE49-F238E27FC236}">
                <a16:creationId xmlns:a16="http://schemas.microsoft.com/office/drawing/2014/main" id="{86878676-9673-4525-50A5-273CDE6FDF9F}"/>
              </a:ext>
            </a:extLst>
          </p:cNvPr>
          <p:cNvSpPr/>
          <p:nvPr/>
        </p:nvSpPr>
        <p:spPr>
          <a:xfrm>
            <a:off x="2218844" y="2812869"/>
            <a:ext cx="1643268" cy="1439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25"/>
              <a:t>勤労者</a:t>
            </a:r>
          </a:p>
        </p:txBody>
      </p:sp>
      <p:sp>
        <p:nvSpPr>
          <p:cNvPr id="5" name="正方形/長方形 4">
            <a:extLst>
              <a:ext uri="{FF2B5EF4-FFF2-40B4-BE49-F238E27FC236}">
                <a16:creationId xmlns:a16="http://schemas.microsoft.com/office/drawing/2014/main" id="{82A5185F-67B0-58BF-7702-BD27627F7E99}"/>
              </a:ext>
            </a:extLst>
          </p:cNvPr>
          <p:cNvSpPr/>
          <p:nvPr/>
        </p:nvSpPr>
        <p:spPr>
          <a:xfrm>
            <a:off x="401471" y="4246106"/>
            <a:ext cx="5087101" cy="77317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25">
                <a:solidFill>
                  <a:schemeClr val="tx1"/>
                </a:solidFill>
              </a:rPr>
              <a:t>所属なし</a:t>
            </a:r>
            <a:endParaRPr lang="en-US" altLang="ja-JP" sz="2025" dirty="0">
              <a:solidFill>
                <a:schemeClr val="tx1"/>
              </a:solidFill>
            </a:endParaRPr>
          </a:p>
          <a:p>
            <a:pPr algn="ctr"/>
            <a:r>
              <a:rPr lang="ja-JP" altLang="en-US" sz="1800">
                <a:solidFill>
                  <a:schemeClr val="tx1"/>
                </a:solidFill>
              </a:rPr>
              <a:t>オーバーステイ、ホームレス、失業者、家族など</a:t>
            </a:r>
          </a:p>
        </p:txBody>
      </p:sp>
      <p:sp>
        <p:nvSpPr>
          <p:cNvPr id="7" name="テキスト ボックス 6">
            <a:extLst>
              <a:ext uri="{FF2B5EF4-FFF2-40B4-BE49-F238E27FC236}">
                <a16:creationId xmlns:a16="http://schemas.microsoft.com/office/drawing/2014/main" id="{12D10E11-2FB7-FC2E-803F-EAF673CE8CDF}"/>
              </a:ext>
            </a:extLst>
          </p:cNvPr>
          <p:cNvSpPr txBox="1"/>
          <p:nvPr/>
        </p:nvSpPr>
        <p:spPr>
          <a:xfrm>
            <a:off x="2668547" y="2207916"/>
            <a:ext cx="963725" cy="403957"/>
          </a:xfrm>
          <a:prstGeom prst="rect">
            <a:avLst/>
          </a:prstGeom>
          <a:solidFill>
            <a:srgbClr val="92D050"/>
          </a:solidFill>
        </p:spPr>
        <p:txBody>
          <a:bodyPr wrap="none" rtlCol="0">
            <a:spAutoFit/>
          </a:bodyPr>
          <a:lstStyle/>
          <a:p>
            <a:r>
              <a:rPr lang="ja-JP" altLang="en-US" sz="2025"/>
              <a:t>雇用主</a:t>
            </a:r>
          </a:p>
        </p:txBody>
      </p:sp>
      <p:sp>
        <p:nvSpPr>
          <p:cNvPr id="8" name="テキスト ボックス 7">
            <a:extLst>
              <a:ext uri="{FF2B5EF4-FFF2-40B4-BE49-F238E27FC236}">
                <a16:creationId xmlns:a16="http://schemas.microsoft.com/office/drawing/2014/main" id="{397FD233-7443-5CF0-9DDC-75D628B9FE1C}"/>
              </a:ext>
            </a:extLst>
          </p:cNvPr>
          <p:cNvSpPr txBox="1"/>
          <p:nvPr/>
        </p:nvSpPr>
        <p:spPr>
          <a:xfrm>
            <a:off x="449589" y="2207916"/>
            <a:ext cx="2132315" cy="403957"/>
          </a:xfrm>
          <a:prstGeom prst="rect">
            <a:avLst/>
          </a:prstGeom>
          <a:solidFill>
            <a:srgbClr val="92D050"/>
          </a:solidFill>
        </p:spPr>
        <p:txBody>
          <a:bodyPr wrap="none" rtlCol="0">
            <a:spAutoFit/>
          </a:bodyPr>
          <a:lstStyle/>
          <a:p>
            <a:r>
              <a:rPr lang="ja-JP" altLang="en-US" sz="2025"/>
              <a:t>実習先・監理団体</a:t>
            </a:r>
          </a:p>
        </p:txBody>
      </p:sp>
      <p:sp>
        <p:nvSpPr>
          <p:cNvPr id="9" name="テキスト ボックス 8">
            <a:extLst>
              <a:ext uri="{FF2B5EF4-FFF2-40B4-BE49-F238E27FC236}">
                <a16:creationId xmlns:a16="http://schemas.microsoft.com/office/drawing/2014/main" id="{64699D5E-F301-B89F-A6D9-5A2ED076DFC9}"/>
              </a:ext>
            </a:extLst>
          </p:cNvPr>
          <p:cNvSpPr txBox="1"/>
          <p:nvPr/>
        </p:nvSpPr>
        <p:spPr>
          <a:xfrm>
            <a:off x="4283805" y="2207916"/>
            <a:ext cx="780983" cy="403957"/>
          </a:xfrm>
          <a:prstGeom prst="rect">
            <a:avLst/>
          </a:prstGeom>
          <a:solidFill>
            <a:srgbClr val="92D050"/>
          </a:solidFill>
        </p:spPr>
        <p:txBody>
          <a:bodyPr wrap="none" rtlCol="0">
            <a:spAutoFit/>
          </a:bodyPr>
          <a:lstStyle/>
          <a:p>
            <a:r>
              <a:rPr lang="ja-JP" altLang="en-US" sz="2025"/>
              <a:t>学　校</a:t>
            </a:r>
          </a:p>
        </p:txBody>
      </p:sp>
      <p:sp>
        <p:nvSpPr>
          <p:cNvPr id="10" name="上矢印 9">
            <a:extLst>
              <a:ext uri="{FF2B5EF4-FFF2-40B4-BE49-F238E27FC236}">
                <a16:creationId xmlns:a16="http://schemas.microsoft.com/office/drawing/2014/main" id="{DC5C4853-61FD-665C-9B26-21BD234F0C67}"/>
              </a:ext>
            </a:extLst>
          </p:cNvPr>
          <p:cNvSpPr/>
          <p:nvPr/>
        </p:nvSpPr>
        <p:spPr>
          <a:xfrm>
            <a:off x="2802018" y="2591962"/>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1" name="上矢印 10">
            <a:extLst>
              <a:ext uri="{FF2B5EF4-FFF2-40B4-BE49-F238E27FC236}">
                <a16:creationId xmlns:a16="http://schemas.microsoft.com/office/drawing/2014/main" id="{4454D63B-538E-3596-A2C5-D0DB0EF5FEAC}"/>
              </a:ext>
            </a:extLst>
          </p:cNvPr>
          <p:cNvSpPr/>
          <p:nvPr/>
        </p:nvSpPr>
        <p:spPr>
          <a:xfrm rot="10800000">
            <a:off x="3023474" y="2591962"/>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2" name="上矢印 11">
            <a:extLst>
              <a:ext uri="{FF2B5EF4-FFF2-40B4-BE49-F238E27FC236}">
                <a16:creationId xmlns:a16="http://schemas.microsoft.com/office/drawing/2014/main" id="{44FFA8C5-C8DD-0C5D-5A61-6894A5D96010}"/>
              </a:ext>
            </a:extLst>
          </p:cNvPr>
          <p:cNvSpPr/>
          <p:nvPr/>
        </p:nvSpPr>
        <p:spPr>
          <a:xfrm>
            <a:off x="1181435" y="2591413"/>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3" name="上矢印 12">
            <a:extLst>
              <a:ext uri="{FF2B5EF4-FFF2-40B4-BE49-F238E27FC236}">
                <a16:creationId xmlns:a16="http://schemas.microsoft.com/office/drawing/2014/main" id="{59F84A9F-F33D-3B31-918E-EA70C54713EB}"/>
              </a:ext>
            </a:extLst>
          </p:cNvPr>
          <p:cNvSpPr/>
          <p:nvPr/>
        </p:nvSpPr>
        <p:spPr>
          <a:xfrm rot="10800000">
            <a:off x="1402891" y="2591413"/>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4" name="上矢印 13">
            <a:extLst>
              <a:ext uri="{FF2B5EF4-FFF2-40B4-BE49-F238E27FC236}">
                <a16:creationId xmlns:a16="http://schemas.microsoft.com/office/drawing/2014/main" id="{8AF68A19-0004-F91F-6ACD-4924D8EA2F7F}"/>
              </a:ext>
            </a:extLst>
          </p:cNvPr>
          <p:cNvSpPr/>
          <p:nvPr/>
        </p:nvSpPr>
        <p:spPr>
          <a:xfrm>
            <a:off x="4464549" y="2591412"/>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5" name="上矢印 14">
            <a:extLst>
              <a:ext uri="{FF2B5EF4-FFF2-40B4-BE49-F238E27FC236}">
                <a16:creationId xmlns:a16="http://schemas.microsoft.com/office/drawing/2014/main" id="{6E914B23-754E-5E4D-37A5-6AD35AAEFB12}"/>
              </a:ext>
            </a:extLst>
          </p:cNvPr>
          <p:cNvSpPr/>
          <p:nvPr/>
        </p:nvSpPr>
        <p:spPr>
          <a:xfrm rot="10800000">
            <a:off x="4686005" y="2591412"/>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6" name="上矢印 15">
            <a:extLst>
              <a:ext uri="{FF2B5EF4-FFF2-40B4-BE49-F238E27FC236}">
                <a16:creationId xmlns:a16="http://schemas.microsoft.com/office/drawing/2014/main" id="{A70C2172-C6C9-DD62-EC2B-5BF39A59F513}"/>
              </a:ext>
            </a:extLst>
          </p:cNvPr>
          <p:cNvSpPr/>
          <p:nvPr/>
        </p:nvSpPr>
        <p:spPr>
          <a:xfrm>
            <a:off x="2675217" y="4890041"/>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7" name="上矢印 16">
            <a:extLst>
              <a:ext uri="{FF2B5EF4-FFF2-40B4-BE49-F238E27FC236}">
                <a16:creationId xmlns:a16="http://schemas.microsoft.com/office/drawing/2014/main" id="{3B6D4BA8-C74A-49C8-8AC6-95FA444AB284}"/>
              </a:ext>
            </a:extLst>
          </p:cNvPr>
          <p:cNvSpPr/>
          <p:nvPr/>
        </p:nvSpPr>
        <p:spPr>
          <a:xfrm rot="10800000">
            <a:off x="2896672" y="4890041"/>
            <a:ext cx="189310" cy="44291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25"/>
          </a:p>
        </p:txBody>
      </p:sp>
      <p:sp>
        <p:nvSpPr>
          <p:cNvPr id="18" name="テキスト ボックス 17">
            <a:extLst>
              <a:ext uri="{FF2B5EF4-FFF2-40B4-BE49-F238E27FC236}">
                <a16:creationId xmlns:a16="http://schemas.microsoft.com/office/drawing/2014/main" id="{544E4FB1-931B-8CD2-1CC0-B34F2487141E}"/>
              </a:ext>
            </a:extLst>
          </p:cNvPr>
          <p:cNvSpPr txBox="1"/>
          <p:nvPr/>
        </p:nvSpPr>
        <p:spPr>
          <a:xfrm>
            <a:off x="2668547" y="5515017"/>
            <a:ext cx="428322" cy="584775"/>
          </a:xfrm>
          <a:prstGeom prst="rect">
            <a:avLst/>
          </a:prstGeom>
          <a:noFill/>
        </p:spPr>
        <p:txBody>
          <a:bodyPr wrap="none" rtlCol="0">
            <a:spAutoFit/>
          </a:bodyPr>
          <a:lstStyle/>
          <a:p>
            <a:r>
              <a:rPr lang="ja-JP" altLang="en-US" sz="3200"/>
              <a:t>？</a:t>
            </a:r>
          </a:p>
        </p:txBody>
      </p:sp>
      <p:sp>
        <p:nvSpPr>
          <p:cNvPr id="20" name="テキスト ボックス 19">
            <a:extLst>
              <a:ext uri="{FF2B5EF4-FFF2-40B4-BE49-F238E27FC236}">
                <a16:creationId xmlns:a16="http://schemas.microsoft.com/office/drawing/2014/main" id="{C20F28AE-D2EB-5600-7D71-0B1FFF388E97}"/>
              </a:ext>
            </a:extLst>
          </p:cNvPr>
          <p:cNvSpPr txBox="1"/>
          <p:nvPr/>
        </p:nvSpPr>
        <p:spPr>
          <a:xfrm>
            <a:off x="5730615" y="2901956"/>
            <a:ext cx="4287309" cy="2688300"/>
          </a:xfrm>
          <a:prstGeom prst="rect">
            <a:avLst/>
          </a:prstGeom>
          <a:noFill/>
        </p:spPr>
        <p:txBody>
          <a:bodyPr wrap="square">
            <a:spAutoFit/>
          </a:bodyPr>
          <a:lstStyle/>
          <a:p>
            <a:pPr algn="ctr"/>
            <a:r>
              <a:rPr lang="ja-JP" altLang="en-US" sz="3200"/>
              <a:t>？をどうするのか</a:t>
            </a:r>
            <a:endParaRPr lang="en-US" altLang="ja-JP" sz="3200" dirty="0"/>
          </a:p>
          <a:p>
            <a:endParaRPr lang="en-US" altLang="ja-JP" sz="2025" dirty="0"/>
          </a:p>
          <a:p>
            <a:r>
              <a:rPr lang="ja-JP" altLang="en-US" sz="2025"/>
              <a:t>現在も自治体や関係機関が各々多言語による情報を発信しているが受け手に届いているかどうか？</a:t>
            </a:r>
            <a:endParaRPr lang="en-US" altLang="ja-JP" sz="2025" dirty="0"/>
          </a:p>
          <a:p>
            <a:endParaRPr lang="en-US" altLang="ja-JP" sz="2025" dirty="0"/>
          </a:p>
          <a:p>
            <a:r>
              <a:rPr lang="ja-JP" altLang="en-US" sz="2025"/>
              <a:t>外国人コミュニティでの結核の啓蒙？</a:t>
            </a:r>
            <a:endParaRPr lang="en-US" altLang="ja-JP" sz="1519" dirty="0"/>
          </a:p>
          <a:p>
            <a:endParaRPr lang="ja-JP" altLang="en-US" sz="1519"/>
          </a:p>
        </p:txBody>
      </p:sp>
      <p:sp>
        <p:nvSpPr>
          <p:cNvPr id="22" name="テキスト ボックス 21">
            <a:extLst>
              <a:ext uri="{FF2B5EF4-FFF2-40B4-BE49-F238E27FC236}">
                <a16:creationId xmlns:a16="http://schemas.microsoft.com/office/drawing/2014/main" id="{0A270153-4E02-4345-F500-8DEB34DF802A}"/>
              </a:ext>
            </a:extLst>
          </p:cNvPr>
          <p:cNvSpPr txBox="1"/>
          <p:nvPr/>
        </p:nvSpPr>
        <p:spPr>
          <a:xfrm>
            <a:off x="3835485" y="6327818"/>
            <a:ext cx="6264696" cy="403957"/>
          </a:xfrm>
          <a:prstGeom prst="rect">
            <a:avLst/>
          </a:prstGeom>
          <a:noFill/>
        </p:spPr>
        <p:txBody>
          <a:bodyPr wrap="square">
            <a:spAutoFit/>
          </a:bodyPr>
          <a:lstStyle/>
          <a:p>
            <a:r>
              <a:rPr lang="ja-JP" altLang="en-US" sz="2025"/>
              <a:t>大阪市外国人結核対策ワーキング会議報告書を改変</a:t>
            </a:r>
          </a:p>
        </p:txBody>
      </p:sp>
      <p:sp>
        <p:nvSpPr>
          <p:cNvPr id="25" name="テキスト ボックス 24">
            <a:extLst>
              <a:ext uri="{FF2B5EF4-FFF2-40B4-BE49-F238E27FC236}">
                <a16:creationId xmlns:a16="http://schemas.microsoft.com/office/drawing/2014/main" id="{002A06B1-A8D6-F7E6-BAC5-D1938FC3BAAD}"/>
              </a:ext>
            </a:extLst>
          </p:cNvPr>
          <p:cNvSpPr txBox="1"/>
          <p:nvPr/>
        </p:nvSpPr>
        <p:spPr>
          <a:xfrm>
            <a:off x="5651402" y="2092839"/>
            <a:ext cx="4607352" cy="715581"/>
          </a:xfrm>
          <a:prstGeom prst="rect">
            <a:avLst/>
          </a:prstGeom>
          <a:noFill/>
        </p:spPr>
        <p:txBody>
          <a:bodyPr wrap="none" rtlCol="0">
            <a:spAutoFit/>
          </a:bodyPr>
          <a:lstStyle/>
          <a:p>
            <a:r>
              <a:rPr lang="ja-JP" altLang="en-US" sz="2025"/>
              <a:t>技能実習生、勤労者、学生であればその</a:t>
            </a:r>
            <a:endParaRPr lang="en-US" altLang="ja-JP" sz="2025" dirty="0"/>
          </a:p>
          <a:p>
            <a:r>
              <a:rPr lang="ja-JP" altLang="en-US" sz="2025"/>
              <a:t>所属先と協力して結核の啓蒙を行う</a:t>
            </a:r>
          </a:p>
        </p:txBody>
      </p:sp>
      <p:sp>
        <p:nvSpPr>
          <p:cNvPr id="6" name="テキスト ボックス 5">
            <a:extLst>
              <a:ext uri="{FF2B5EF4-FFF2-40B4-BE49-F238E27FC236}">
                <a16:creationId xmlns:a16="http://schemas.microsoft.com/office/drawing/2014/main" id="{FDC356AB-E5F3-7A4B-81FF-4208C428BC3D}"/>
              </a:ext>
            </a:extLst>
          </p:cNvPr>
          <p:cNvSpPr txBox="1"/>
          <p:nvPr/>
        </p:nvSpPr>
        <p:spPr>
          <a:xfrm>
            <a:off x="687487" y="376233"/>
            <a:ext cx="8754601" cy="830997"/>
          </a:xfrm>
          <a:prstGeom prst="rect">
            <a:avLst/>
          </a:prstGeom>
          <a:noFill/>
        </p:spPr>
        <p:txBody>
          <a:bodyPr wrap="square" rtlCol="0">
            <a:spAutoFit/>
          </a:bodyPr>
          <a:lstStyle/>
          <a:p>
            <a:r>
              <a:rPr kumimoji="1" lang="ja-JP" altLang="en-US"/>
              <a:t>言語の違いによるコミュニケーション不足</a:t>
            </a:r>
            <a:r>
              <a:rPr lang="ja-JP" altLang="en-US"/>
              <a:t>、文化の違いによる行き違いなどの問題はあるが、所属先があればなんとか治療継続は可能</a:t>
            </a:r>
            <a:endParaRPr kumimoji="1" lang="ja-JP" altLang="en-US"/>
          </a:p>
        </p:txBody>
      </p:sp>
    </p:spTree>
    <p:extLst>
      <p:ext uri="{BB962C8B-B14F-4D97-AF65-F5344CB8AC3E}">
        <p14:creationId xmlns:p14="http://schemas.microsoft.com/office/powerpoint/2010/main" val="1695052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954046" y="2049137"/>
            <a:ext cx="8904819" cy="3843104"/>
          </a:xfrm>
          <a:prstGeom prst="rect">
            <a:avLst/>
          </a:prstGeom>
          <a:noFill/>
          <a:ln w="9525">
            <a:noFill/>
            <a:miter lim="800000"/>
            <a:headEnd/>
            <a:tailEnd/>
          </a:ln>
        </p:spPr>
        <p:txBody>
          <a:bodyPr wrap="none">
            <a:spAutoFit/>
          </a:bodyPr>
          <a:lstStyle/>
          <a:p>
            <a:pPr>
              <a:lnSpc>
                <a:spcPct val="120000"/>
              </a:lnSpc>
              <a:defRPr/>
            </a:pPr>
            <a:r>
              <a:rPr kumimoji="0" lang="ja-JP" altLang="en-US" sz="3600" dirty="0">
                <a:solidFill>
                  <a:srgbClr val="FF0000"/>
                </a:solidFill>
                <a:latin typeface="+mj-ea"/>
                <a:ea typeface="+mj-ea"/>
              </a:rPr>
              <a:t>結核撲滅が最終的な目標である</a:t>
            </a:r>
            <a:endParaRPr kumimoji="0" lang="en-US" altLang="ja-JP" sz="3600" dirty="0">
              <a:solidFill>
                <a:srgbClr val="FF0000"/>
              </a:solidFill>
              <a:latin typeface="+mj-ea"/>
              <a:ea typeface="+mj-ea"/>
            </a:endParaRPr>
          </a:p>
          <a:p>
            <a:pPr>
              <a:lnSpc>
                <a:spcPct val="120000"/>
              </a:lnSpc>
              <a:defRPr/>
            </a:pPr>
            <a:r>
              <a:rPr kumimoji="0" lang="ja-JP" altLang="en-US" sz="3600" dirty="0">
                <a:latin typeface="+mj-ea"/>
                <a:ea typeface="+mj-ea"/>
              </a:rPr>
              <a:t>そのためには結核症を持つ患者を</a:t>
            </a:r>
            <a:endParaRPr kumimoji="0" lang="en-US" altLang="ja-JP" sz="3600" dirty="0">
              <a:latin typeface="+mj-ea"/>
              <a:ea typeface="+mj-ea"/>
            </a:endParaRPr>
          </a:p>
          <a:p>
            <a:pPr>
              <a:lnSpc>
                <a:spcPct val="120000"/>
              </a:lnSpc>
              <a:defRPr/>
            </a:pPr>
            <a:r>
              <a:rPr kumimoji="0" lang="en-US" altLang="ja-JP" sz="3600" dirty="0">
                <a:latin typeface="+mj-ea"/>
                <a:ea typeface="+mj-ea"/>
              </a:rPr>
              <a:t>		</a:t>
            </a:r>
            <a:r>
              <a:rPr kumimoji="0" lang="ja-JP" altLang="en-US" sz="3200" dirty="0">
                <a:latin typeface="+mj-ea"/>
                <a:ea typeface="+mj-ea"/>
              </a:rPr>
              <a:t>確認する</a:t>
            </a:r>
            <a:endParaRPr kumimoji="0" lang="en-US" altLang="ja-JP" sz="3200" dirty="0">
              <a:latin typeface="+mj-ea"/>
              <a:ea typeface="+mj-ea"/>
            </a:endParaRPr>
          </a:p>
          <a:p>
            <a:pPr>
              <a:lnSpc>
                <a:spcPct val="120000"/>
              </a:lnSpc>
              <a:defRPr/>
            </a:pPr>
            <a:r>
              <a:rPr kumimoji="0" lang="en-US" altLang="ja-JP" sz="3200" dirty="0">
                <a:latin typeface="+mj-ea"/>
                <a:ea typeface="+mj-ea"/>
              </a:rPr>
              <a:t>		</a:t>
            </a:r>
            <a:r>
              <a:rPr kumimoji="0" lang="ja-JP" altLang="en-US" sz="3200" dirty="0">
                <a:latin typeface="+mj-ea"/>
                <a:ea typeface="+mj-ea"/>
              </a:rPr>
              <a:t>診断する</a:t>
            </a:r>
            <a:endParaRPr kumimoji="0" lang="en-US" altLang="ja-JP" sz="3200" dirty="0">
              <a:latin typeface="+mj-ea"/>
              <a:ea typeface="+mj-ea"/>
            </a:endParaRPr>
          </a:p>
          <a:p>
            <a:pPr>
              <a:lnSpc>
                <a:spcPct val="120000"/>
              </a:lnSpc>
              <a:defRPr/>
            </a:pPr>
            <a:r>
              <a:rPr kumimoji="0" lang="en-US" altLang="ja-JP" sz="3200" dirty="0">
                <a:latin typeface="+mj-ea"/>
                <a:ea typeface="+mj-ea"/>
              </a:rPr>
              <a:t>		</a:t>
            </a:r>
            <a:r>
              <a:rPr kumimoji="0" lang="ja-JP" altLang="en-US" sz="3200" dirty="0">
                <a:latin typeface="+mj-ea"/>
                <a:ea typeface="+mj-ea"/>
              </a:rPr>
              <a:t>治療を開始する</a:t>
            </a:r>
            <a:br>
              <a:rPr kumimoji="0" lang="en-US" altLang="ja-JP" sz="3200" dirty="0">
                <a:latin typeface="+mj-ea"/>
                <a:ea typeface="+mj-ea"/>
              </a:rPr>
            </a:br>
            <a:r>
              <a:rPr kumimoji="0" lang="en-US" altLang="ja-JP" sz="3200" dirty="0">
                <a:latin typeface="+mj-ea"/>
                <a:ea typeface="+mj-ea"/>
              </a:rPr>
              <a:t>		</a:t>
            </a:r>
            <a:r>
              <a:rPr kumimoji="0" lang="ja-JP" altLang="en-US" sz="3200" dirty="0">
                <a:solidFill>
                  <a:srgbClr val="FF0000"/>
                </a:solidFill>
                <a:latin typeface="+mj-ea"/>
                <a:ea typeface="+mj-ea"/>
              </a:rPr>
              <a:t>最も重要な事は「治療を完了する」こと</a:t>
            </a:r>
          </a:p>
        </p:txBody>
      </p:sp>
      <p:sp>
        <p:nvSpPr>
          <p:cNvPr id="5" name="タイトル 4"/>
          <p:cNvSpPr>
            <a:spLocks noGrp="1"/>
          </p:cNvSpPr>
          <p:nvPr>
            <p:ph type="title"/>
          </p:nvPr>
        </p:nvSpPr>
        <p:spPr>
          <a:xfrm>
            <a:off x="600075" y="526098"/>
            <a:ext cx="9172575" cy="990600"/>
          </a:xfrm>
        </p:spPr>
        <p:txBody>
          <a:bodyPr>
            <a:normAutofit fontScale="90000"/>
          </a:bodyPr>
          <a:lstStyle/>
          <a:p>
            <a:r>
              <a:rPr kumimoji="0" lang="ja-JP" altLang="en-US" b="1" dirty="0">
                <a:effectLst>
                  <a:outerShdw blurRad="38100" dist="38100" dir="2700000" algn="tl">
                    <a:srgbClr val="000000">
                      <a:alpha val="43137"/>
                    </a:srgbClr>
                  </a:outerShdw>
                </a:effectLst>
                <a:latin typeface="Osaka" pitchFamily="-112" charset="-128"/>
                <a:ea typeface="Osaka" pitchFamily="-112" charset="-128"/>
              </a:rPr>
              <a:t>結核コントロールの目標</a:t>
            </a:r>
            <a:br>
              <a:rPr kumimoji="0" lang="ja-JP" altLang="en-US" b="1" dirty="0">
                <a:effectLst>
                  <a:outerShdw blurRad="38100" dist="38100" dir="2700000" algn="tl">
                    <a:srgbClr val="000000">
                      <a:alpha val="43137"/>
                    </a:srgbClr>
                  </a:outerShdw>
                </a:effectLst>
                <a:latin typeface="Osaka" pitchFamily="-112" charset="-128"/>
                <a:ea typeface="Osaka" pitchFamily="-112" charset="-128"/>
              </a:rPr>
            </a:br>
            <a:endParaRPr kumimoji="1" lang="ja-JP" altLang="en-US" dirty="0"/>
          </a:p>
        </p:txBody>
      </p:sp>
      <p:sp>
        <p:nvSpPr>
          <p:cNvPr id="58372" name="スライド番号プレースホルダ 3"/>
          <p:cNvSpPr>
            <a:spLocks noGrp="1"/>
          </p:cNvSpPr>
          <p:nvPr>
            <p:ph type="sldNum" sz="quarter" idx="12"/>
          </p:nvPr>
        </p:nvSpPr>
        <p:spPr>
          <a:noFill/>
        </p:spPr>
        <p:txBody>
          <a:bodyPr>
            <a:normAutofit fontScale="85000" lnSpcReduction="20000"/>
          </a:bodyPr>
          <a:lstStyle/>
          <a:p>
            <a:fld id="{57497237-03C5-4639-A13B-F1F2EF55CCA0}" type="slidenum">
              <a:rPr lang="en-US" altLang="ja-JP" smtClean="0"/>
              <a:pPr/>
              <a:t>56</a:t>
            </a:fld>
            <a:endParaRPr lang="en-US" altLang="ja-JP"/>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pPr>
              <a:defRPr/>
            </a:pPr>
            <a:r>
              <a:rPr kumimoji="0" lang="ja-JP" altLang="en-US" dirty="0">
                <a:solidFill>
                  <a:schemeClr val="tx1"/>
                </a:solidFill>
                <a:latin typeface="HGPｺﾞｼｯｸE" pitchFamily="50" charset="-128"/>
                <a:ea typeface="HGPｺﾞｼｯｸE" pitchFamily="50" charset="-128"/>
              </a:rPr>
              <a:t>主な抗結核薬の薬剤耐性化の確率　</a:t>
            </a:r>
            <a:r>
              <a:rPr kumimoji="0" lang="en-US" altLang="ja-JP" dirty="0">
                <a:solidFill>
                  <a:schemeClr val="tx1"/>
                </a:solidFill>
                <a:latin typeface="HGPｺﾞｼｯｸE" pitchFamily="50" charset="-128"/>
                <a:ea typeface="HGPｺﾞｼｯｸE" pitchFamily="50" charset="-128"/>
              </a:rPr>
              <a:t> </a:t>
            </a:r>
            <a:endParaRPr lang="ja-JP" altLang="en-US" dirty="0">
              <a:solidFill>
                <a:schemeClr val="tx1"/>
              </a:solidFill>
            </a:endParaRPr>
          </a:p>
        </p:txBody>
      </p:sp>
      <p:sp>
        <p:nvSpPr>
          <p:cNvPr id="11269" name="スライド番号プレースホルダ 4"/>
          <p:cNvSpPr>
            <a:spLocks noGrp="1"/>
          </p:cNvSpPr>
          <p:nvPr>
            <p:ph type="sldNum" sz="quarter" idx="12"/>
          </p:nvPr>
        </p:nvSpPr>
        <p:spPr/>
        <p:txBody>
          <a:bodyPr>
            <a:normAutofit fontScale="85000" lnSpcReduction="20000"/>
          </a:bodyPr>
          <a:lstStyle/>
          <a:p>
            <a:pPr>
              <a:defRPr/>
            </a:pPr>
            <a:fld id="{13C39049-915B-D648-BDCD-A48081D52CA2}" type="slidenum">
              <a:rPr lang="en-US" altLang="ja-JP" smtClean="0"/>
              <a:pPr>
                <a:defRPr/>
              </a:pPr>
              <a:t>57</a:t>
            </a:fld>
            <a:endParaRPr lang="en-US" altLang="ja-JP" dirty="0"/>
          </a:p>
        </p:txBody>
      </p:sp>
      <p:sp>
        <p:nvSpPr>
          <p:cNvPr id="54275" name="Rectangle 3"/>
          <p:cNvSpPr>
            <a:spLocks noGrp="1" noChangeArrowheads="1"/>
          </p:cNvSpPr>
          <p:nvPr>
            <p:ph type="body" idx="4294967295"/>
          </p:nvPr>
        </p:nvSpPr>
        <p:spPr>
          <a:xfrm>
            <a:off x="289364" y="1857197"/>
            <a:ext cx="3978812" cy="2830202"/>
          </a:xfrm>
        </p:spPr>
        <p:txBody>
          <a:bodyPr/>
          <a:lstStyle/>
          <a:p>
            <a:pPr eaLnBrk="1" hangingPunct="1">
              <a:lnSpc>
                <a:spcPct val="110000"/>
              </a:lnSpc>
              <a:buFont typeface="Wingdings" charset="0"/>
              <a:buNone/>
            </a:pPr>
            <a:r>
              <a:rPr kumimoji="0" lang="en-US" altLang="ja-JP" sz="2400" dirty="0">
                <a:latin typeface="+mj-ea"/>
                <a:ea typeface="+mj-ea"/>
              </a:rPr>
              <a:t>		</a:t>
            </a:r>
            <a:r>
              <a:rPr kumimoji="0" lang="ja-JP" altLang="en-US" sz="2400">
                <a:latin typeface="+mj-ea"/>
                <a:ea typeface="+mj-ea"/>
              </a:rPr>
              <a:t>耐性発現率</a:t>
            </a:r>
            <a:r>
              <a:rPr kumimoji="0" lang="en-US" altLang="ja-JP" sz="2400" dirty="0">
                <a:latin typeface="+mj-ea"/>
                <a:ea typeface="+mj-ea"/>
              </a:rPr>
              <a:t>	</a:t>
            </a:r>
          </a:p>
          <a:p>
            <a:pPr eaLnBrk="1" hangingPunct="1">
              <a:lnSpc>
                <a:spcPct val="110000"/>
              </a:lnSpc>
              <a:buFont typeface="Wingdings" charset="0"/>
              <a:buNone/>
            </a:pPr>
            <a:r>
              <a:rPr kumimoji="0" lang="en-US" altLang="ja-JP" sz="2400" b="1" dirty="0">
                <a:latin typeface="+mj-ea"/>
                <a:ea typeface="+mj-ea"/>
              </a:rPr>
              <a:t>	INH		10</a:t>
            </a:r>
            <a:r>
              <a:rPr kumimoji="0" lang="en-US" altLang="ja-JP" sz="2400" b="1" baseline="50000" dirty="0">
                <a:latin typeface="+mj-ea"/>
                <a:ea typeface="+mj-ea"/>
              </a:rPr>
              <a:t>-5</a:t>
            </a:r>
            <a:r>
              <a:rPr kumimoji="0" lang="en-US" altLang="ja-JP" sz="2400" b="1" dirty="0">
                <a:latin typeface="+mj-ea"/>
                <a:ea typeface="+mj-ea"/>
              </a:rPr>
              <a:t> </a:t>
            </a:r>
            <a:r>
              <a:rPr kumimoji="0" lang="ja-JP" altLang="en-US" sz="2400" b="1">
                <a:latin typeface="+mj-ea"/>
                <a:ea typeface="+mj-ea"/>
              </a:rPr>
              <a:t>ー</a:t>
            </a:r>
            <a:r>
              <a:rPr kumimoji="0" lang="en-US" altLang="ja-JP" sz="2400" b="1" dirty="0">
                <a:latin typeface="+mj-ea"/>
                <a:ea typeface="+mj-ea"/>
              </a:rPr>
              <a:t>10</a:t>
            </a:r>
            <a:r>
              <a:rPr kumimoji="0" lang="en-US" altLang="ja-JP" sz="2400" b="1" baseline="50000" dirty="0">
                <a:latin typeface="+mj-ea"/>
                <a:ea typeface="+mj-ea"/>
              </a:rPr>
              <a:t>-6</a:t>
            </a:r>
            <a:br>
              <a:rPr kumimoji="0" lang="en-US" altLang="ja-JP" sz="2400" b="1" dirty="0">
                <a:latin typeface="+mj-ea"/>
                <a:ea typeface="+mj-ea"/>
              </a:rPr>
            </a:br>
            <a:r>
              <a:rPr kumimoji="0" lang="en-US" altLang="ja-JP" sz="2400" b="1" dirty="0">
                <a:latin typeface="+mj-ea"/>
                <a:ea typeface="+mj-ea"/>
              </a:rPr>
              <a:t>RFP		10</a:t>
            </a:r>
            <a:r>
              <a:rPr kumimoji="0" lang="en-US" altLang="ja-JP" sz="2400" b="1" baseline="50000" dirty="0">
                <a:latin typeface="+mj-ea"/>
                <a:ea typeface="+mj-ea"/>
              </a:rPr>
              <a:t>-7</a:t>
            </a:r>
            <a:r>
              <a:rPr kumimoji="0" lang="en-US" altLang="ja-JP" sz="2400" b="1" dirty="0">
                <a:latin typeface="+mj-ea"/>
                <a:ea typeface="+mj-ea"/>
              </a:rPr>
              <a:t> </a:t>
            </a:r>
            <a:r>
              <a:rPr kumimoji="0" lang="ja-JP" altLang="en-US" sz="2400" b="1">
                <a:latin typeface="+mj-ea"/>
                <a:ea typeface="+mj-ea"/>
              </a:rPr>
              <a:t>ー</a:t>
            </a:r>
            <a:r>
              <a:rPr kumimoji="0" lang="en-US" altLang="ja-JP" sz="2400" b="1" dirty="0">
                <a:latin typeface="+mj-ea"/>
                <a:ea typeface="+mj-ea"/>
              </a:rPr>
              <a:t>10</a:t>
            </a:r>
            <a:r>
              <a:rPr kumimoji="0" lang="en-US" altLang="ja-JP" sz="2400" b="1" baseline="50000" dirty="0">
                <a:latin typeface="+mj-ea"/>
                <a:ea typeface="+mj-ea"/>
              </a:rPr>
              <a:t>-8</a:t>
            </a:r>
            <a:r>
              <a:rPr kumimoji="0" lang="ja-JP" altLang="en-US" sz="2400" b="1">
                <a:latin typeface="+mj-ea"/>
                <a:ea typeface="+mj-ea"/>
              </a:rPr>
              <a:t>　</a:t>
            </a:r>
            <a:br>
              <a:rPr kumimoji="0" lang="en-US" altLang="ja-JP" sz="2400" b="1" dirty="0">
                <a:latin typeface="+mj-ea"/>
                <a:ea typeface="+mj-ea"/>
              </a:rPr>
            </a:br>
            <a:r>
              <a:rPr kumimoji="0" lang="en-US" altLang="ja-JP" sz="2400" b="1" dirty="0">
                <a:latin typeface="+mj-ea"/>
                <a:ea typeface="+mj-ea"/>
              </a:rPr>
              <a:t>PZA		10</a:t>
            </a:r>
            <a:r>
              <a:rPr kumimoji="0" lang="en-US" altLang="ja-JP" sz="2400" b="1" baseline="50000" dirty="0">
                <a:latin typeface="+mj-ea"/>
                <a:ea typeface="+mj-ea"/>
              </a:rPr>
              <a:t>-2</a:t>
            </a:r>
            <a:r>
              <a:rPr kumimoji="0" lang="en-US" altLang="ja-JP" sz="2400" b="1" dirty="0">
                <a:latin typeface="+mj-ea"/>
                <a:ea typeface="+mj-ea"/>
              </a:rPr>
              <a:t> </a:t>
            </a:r>
            <a:r>
              <a:rPr kumimoji="0" lang="ja-JP" altLang="en-US" sz="2400" b="1">
                <a:latin typeface="+mj-ea"/>
                <a:ea typeface="+mj-ea"/>
              </a:rPr>
              <a:t>ー</a:t>
            </a:r>
            <a:r>
              <a:rPr kumimoji="0" lang="en-US" altLang="ja-JP" sz="2400" b="1" dirty="0">
                <a:latin typeface="+mj-ea"/>
                <a:ea typeface="+mj-ea"/>
              </a:rPr>
              <a:t>10</a:t>
            </a:r>
            <a:r>
              <a:rPr kumimoji="0" lang="en-US" altLang="ja-JP" sz="2400" b="1" baseline="50000" dirty="0">
                <a:latin typeface="+mj-ea"/>
                <a:ea typeface="+mj-ea"/>
              </a:rPr>
              <a:t>-4</a:t>
            </a:r>
            <a:br>
              <a:rPr kumimoji="0" lang="en-US" altLang="ja-JP" sz="2400" b="1" dirty="0">
                <a:latin typeface="+mj-ea"/>
                <a:ea typeface="+mj-ea"/>
              </a:rPr>
            </a:br>
            <a:r>
              <a:rPr kumimoji="0" lang="en-US" altLang="ja-JP" sz="2400" b="1" dirty="0">
                <a:latin typeface="+mj-ea"/>
                <a:ea typeface="+mj-ea"/>
              </a:rPr>
              <a:t>EB      	10</a:t>
            </a:r>
            <a:r>
              <a:rPr kumimoji="0" lang="en-US" altLang="ja-JP" sz="2400" b="1" baseline="50000" dirty="0">
                <a:latin typeface="+mj-ea"/>
                <a:ea typeface="+mj-ea"/>
              </a:rPr>
              <a:t>-4</a:t>
            </a:r>
            <a:r>
              <a:rPr kumimoji="0" lang="en-US" altLang="ja-JP" sz="2400" b="1" dirty="0">
                <a:latin typeface="+mj-ea"/>
                <a:ea typeface="+mj-ea"/>
              </a:rPr>
              <a:t> </a:t>
            </a:r>
            <a:r>
              <a:rPr kumimoji="0" lang="ja-JP" altLang="en-US" sz="2400" b="1">
                <a:latin typeface="+mj-ea"/>
                <a:ea typeface="+mj-ea"/>
              </a:rPr>
              <a:t>ー</a:t>
            </a:r>
            <a:r>
              <a:rPr kumimoji="0" lang="en-US" altLang="ja-JP" sz="2400" b="1" dirty="0">
                <a:latin typeface="+mj-ea"/>
                <a:ea typeface="+mj-ea"/>
              </a:rPr>
              <a:t>10</a:t>
            </a:r>
            <a:r>
              <a:rPr kumimoji="0" lang="en-US" altLang="ja-JP" sz="2400" b="1" baseline="50000" dirty="0">
                <a:latin typeface="+mj-ea"/>
                <a:ea typeface="+mj-ea"/>
              </a:rPr>
              <a:t>-6</a:t>
            </a:r>
            <a:br>
              <a:rPr kumimoji="0" lang="en-US" altLang="ja-JP" sz="2400" b="1" dirty="0">
                <a:latin typeface="+mj-ea"/>
                <a:ea typeface="+mj-ea"/>
              </a:rPr>
            </a:br>
            <a:r>
              <a:rPr kumimoji="0" lang="en-US" altLang="ja-JP" sz="2400" b="1" dirty="0">
                <a:latin typeface="+mj-ea"/>
                <a:ea typeface="+mj-ea"/>
              </a:rPr>
              <a:t>SM      	10</a:t>
            </a:r>
            <a:r>
              <a:rPr kumimoji="0" lang="en-US" altLang="ja-JP" sz="2400" b="1" baseline="50000" dirty="0">
                <a:latin typeface="+mj-ea"/>
                <a:ea typeface="+mj-ea"/>
              </a:rPr>
              <a:t>-5</a:t>
            </a:r>
            <a:r>
              <a:rPr kumimoji="0" lang="en-US" altLang="ja-JP" sz="2400" b="1" dirty="0">
                <a:latin typeface="+mj-ea"/>
                <a:ea typeface="+mj-ea"/>
              </a:rPr>
              <a:t> </a:t>
            </a:r>
            <a:r>
              <a:rPr kumimoji="0" lang="ja-JP" altLang="en-US" sz="2400" b="1">
                <a:latin typeface="+mj-ea"/>
                <a:ea typeface="+mj-ea"/>
              </a:rPr>
              <a:t>ー</a:t>
            </a:r>
            <a:r>
              <a:rPr kumimoji="0" lang="en-US" altLang="ja-JP" sz="2400" b="1" dirty="0">
                <a:latin typeface="+mj-ea"/>
                <a:ea typeface="+mj-ea"/>
              </a:rPr>
              <a:t>10</a:t>
            </a:r>
            <a:r>
              <a:rPr kumimoji="0" lang="en-US" altLang="ja-JP" sz="2400" b="1" baseline="50000" dirty="0">
                <a:latin typeface="+mj-ea"/>
                <a:ea typeface="+mj-ea"/>
              </a:rPr>
              <a:t>-6</a:t>
            </a:r>
            <a:endParaRPr kumimoji="0" lang="en-US" altLang="ja-JP" sz="2400" b="1" dirty="0">
              <a:latin typeface="+mj-ea"/>
              <a:ea typeface="+mj-ea"/>
            </a:endParaRPr>
          </a:p>
        </p:txBody>
      </p:sp>
      <p:sp>
        <p:nvSpPr>
          <p:cNvPr id="11268" name="Rectangle 4"/>
          <p:cNvSpPr>
            <a:spLocks noChangeArrowheads="1"/>
          </p:cNvSpPr>
          <p:nvPr/>
        </p:nvSpPr>
        <p:spPr bwMode="auto">
          <a:xfrm>
            <a:off x="416371" y="5289889"/>
            <a:ext cx="9163398" cy="1421608"/>
          </a:xfrm>
          <a:prstGeom prst="rect">
            <a:avLst/>
          </a:prstGeom>
          <a:noFill/>
          <a:ln w="9525">
            <a:noFill/>
            <a:miter lim="800000"/>
            <a:headEnd/>
            <a:tailEnd/>
          </a:ln>
        </p:spPr>
        <p:txBody>
          <a:bodyPr wrap="square">
            <a:spAutoFit/>
          </a:bodyPr>
          <a:lstStyle/>
          <a:p>
            <a:pPr>
              <a:lnSpc>
                <a:spcPct val="150000"/>
              </a:lnSpc>
              <a:defRPr/>
            </a:pPr>
            <a:r>
              <a:rPr kumimoji="0" lang="ja-JP" altLang="en-US" sz="2025" dirty="0">
                <a:solidFill>
                  <a:prstClr val="black"/>
                </a:solidFill>
                <a:latin typeface="ＭＳ Ｐゴシック"/>
                <a:ea typeface="ＭＳ Ｐゴシック"/>
              </a:rPr>
              <a:t>結核菌の耐性獲得は細胞分裂に伴う</a:t>
            </a:r>
            <a:r>
              <a:rPr kumimoji="0" lang="en-US" altLang="ja-JP" sz="2025" dirty="0">
                <a:solidFill>
                  <a:prstClr val="black"/>
                </a:solidFill>
                <a:latin typeface="ＭＳ Ｐゴシック"/>
                <a:ea typeface="ＭＳ Ｐゴシック"/>
              </a:rPr>
              <a:t>DNA</a:t>
            </a:r>
            <a:r>
              <a:rPr kumimoji="0" lang="ja-JP" altLang="en-US" sz="2025" dirty="0">
                <a:solidFill>
                  <a:prstClr val="black"/>
                </a:solidFill>
                <a:latin typeface="ＭＳ Ｐゴシック"/>
                <a:ea typeface="ＭＳ Ｐゴシック"/>
              </a:rPr>
              <a:t>の突然変異によるものと考えられている。薬剤により、耐性を獲得する頻度が異なると推定されて</a:t>
            </a:r>
            <a:r>
              <a:rPr kumimoji="0" lang="ja-JP" altLang="en-US" sz="2025">
                <a:solidFill>
                  <a:prstClr val="black"/>
                </a:solidFill>
                <a:latin typeface="ＭＳ Ｐゴシック"/>
                <a:ea typeface="ＭＳ Ｐゴシック"/>
              </a:rPr>
              <a:t>いる。初期強化療法期には多剤での治療を行うことで耐性菌の選択を減少させる。</a:t>
            </a:r>
            <a:endParaRPr kumimoji="0" lang="en-US" altLang="ja-JP" sz="2025" dirty="0">
              <a:solidFill>
                <a:prstClr val="black"/>
              </a:solidFill>
              <a:latin typeface="ＭＳ Ｐゴシック"/>
              <a:ea typeface="ＭＳ Ｐゴシック"/>
            </a:endParaRPr>
          </a:p>
        </p:txBody>
      </p:sp>
      <p:pic>
        <p:nvPicPr>
          <p:cNvPr id="3" name="図 2">
            <a:extLst>
              <a:ext uri="{FF2B5EF4-FFF2-40B4-BE49-F238E27FC236}">
                <a16:creationId xmlns:a16="http://schemas.microsoft.com/office/drawing/2014/main" id="{0B453C77-88E6-8FB4-2570-163C48592626}"/>
              </a:ext>
            </a:extLst>
          </p:cNvPr>
          <p:cNvPicPr>
            <a:picLocks noChangeAspect="1"/>
          </p:cNvPicPr>
          <p:nvPr/>
        </p:nvPicPr>
        <p:blipFill>
          <a:blip r:embed="rId3"/>
          <a:stretch>
            <a:fillRect/>
          </a:stretch>
        </p:blipFill>
        <p:spPr>
          <a:xfrm>
            <a:off x="4301935" y="1793975"/>
            <a:ext cx="5889587" cy="3495914"/>
          </a:xfrm>
          <a:prstGeom prst="rect">
            <a:avLst/>
          </a:prstGeom>
        </p:spPr>
      </p:pic>
    </p:spTree>
    <p:extLst>
      <p:ext uri="{BB962C8B-B14F-4D97-AF65-F5344CB8AC3E}">
        <p14:creationId xmlns:p14="http://schemas.microsoft.com/office/powerpoint/2010/main" val="4005422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タイトル 1"/>
          <p:cNvSpPr>
            <a:spLocks noGrp="1"/>
          </p:cNvSpPr>
          <p:nvPr>
            <p:ph type="title"/>
          </p:nvPr>
        </p:nvSpPr>
        <p:spPr>
          <a:xfrm>
            <a:off x="1184275" y="228600"/>
            <a:ext cx="8153400" cy="990600"/>
          </a:xfrm>
        </p:spPr>
        <p:txBody>
          <a:bodyPr/>
          <a:lstStyle/>
          <a:p>
            <a:r>
              <a:rPr lang="ja-JP" altLang="en-US">
                <a:latin typeface="Tw Cen MT" charset="0"/>
                <a:ea typeface="ＭＳ Ｐゴシック" charset="0"/>
              </a:rPr>
              <a:t>服薬を忘れるとどうなるか</a:t>
            </a:r>
          </a:p>
        </p:txBody>
      </p:sp>
      <p:grpSp>
        <p:nvGrpSpPr>
          <p:cNvPr id="56322" name="図形グループ 8"/>
          <p:cNvGrpSpPr>
            <a:grpSpLocks/>
          </p:cNvGrpSpPr>
          <p:nvPr/>
        </p:nvGrpSpPr>
        <p:grpSpPr bwMode="auto">
          <a:xfrm>
            <a:off x="1806575" y="1905001"/>
            <a:ext cx="6419850" cy="4117975"/>
            <a:chOff x="1235792" y="1904881"/>
            <a:chExt cx="6419251" cy="4118661"/>
          </a:xfrm>
        </p:grpSpPr>
        <p:cxnSp>
          <p:nvCxnSpPr>
            <p:cNvPr id="6" name="直線コネクタ 5"/>
            <p:cNvCxnSpPr/>
            <p:nvPr/>
          </p:nvCxnSpPr>
          <p:spPr>
            <a:xfrm>
              <a:off x="1235792" y="1904881"/>
              <a:ext cx="0" cy="41186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1235792" y="6023542"/>
              <a:ext cx="641925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フリーフォーム 12"/>
          <p:cNvSpPr/>
          <p:nvPr/>
        </p:nvSpPr>
        <p:spPr>
          <a:xfrm>
            <a:off x="1790700" y="2144713"/>
            <a:ext cx="6350000" cy="3827462"/>
          </a:xfrm>
          <a:custGeom>
            <a:avLst/>
            <a:gdLst>
              <a:gd name="connsiteX0" fmla="*/ 0 w 6350596"/>
              <a:gd name="connsiteY0" fmla="*/ 0 h 3826923"/>
              <a:gd name="connsiteX1" fmla="*/ 463422 w 6350596"/>
              <a:gd name="connsiteY1" fmla="*/ 1716109 h 3826923"/>
              <a:gd name="connsiteX2" fmla="*/ 1304447 w 6350596"/>
              <a:gd name="connsiteY2" fmla="*/ 2968868 h 3826923"/>
              <a:gd name="connsiteX3" fmla="*/ 3329772 w 6350596"/>
              <a:gd name="connsiteY3" fmla="*/ 3620990 h 3826923"/>
              <a:gd name="connsiteX4" fmla="*/ 5234951 w 6350596"/>
              <a:gd name="connsiteY4" fmla="*/ 3741117 h 3826923"/>
              <a:gd name="connsiteX5" fmla="*/ 6350596 w 6350596"/>
              <a:gd name="connsiteY5" fmla="*/ 3826923 h 382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596" h="3826923">
                <a:moveTo>
                  <a:pt x="0" y="0"/>
                </a:moveTo>
                <a:cubicBezTo>
                  <a:pt x="123007" y="610649"/>
                  <a:pt x="246014" y="1221298"/>
                  <a:pt x="463422" y="1716109"/>
                </a:cubicBezTo>
                <a:cubicBezTo>
                  <a:pt x="680830" y="2210920"/>
                  <a:pt x="826722" y="2651388"/>
                  <a:pt x="1304447" y="2968868"/>
                </a:cubicBezTo>
                <a:cubicBezTo>
                  <a:pt x="1782172" y="3286348"/>
                  <a:pt x="2674688" y="3492282"/>
                  <a:pt x="3329772" y="3620990"/>
                </a:cubicBezTo>
                <a:cubicBezTo>
                  <a:pt x="3984856" y="3749698"/>
                  <a:pt x="5234951" y="3741117"/>
                  <a:pt x="5234951" y="3741117"/>
                </a:cubicBezTo>
                <a:lnTo>
                  <a:pt x="6350596" y="3826923"/>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ja-JP" altLang="en-US" sz="2000">
              <a:solidFill>
                <a:prstClr val="black"/>
              </a:solidFill>
              <a:latin typeface="Tw Cen MT"/>
              <a:ea typeface="ＭＳ Ｐゴシック"/>
            </a:endParaRPr>
          </a:p>
        </p:txBody>
      </p:sp>
      <p:sp>
        <p:nvSpPr>
          <p:cNvPr id="14" name="フリーフォーム 13"/>
          <p:cNvSpPr/>
          <p:nvPr/>
        </p:nvSpPr>
        <p:spPr>
          <a:xfrm>
            <a:off x="1790700" y="2205039"/>
            <a:ext cx="6307138" cy="3381375"/>
          </a:xfrm>
          <a:custGeom>
            <a:avLst/>
            <a:gdLst>
              <a:gd name="connsiteX0" fmla="*/ 0 w 6307981"/>
              <a:gd name="connsiteY0" fmla="*/ 0 h 3381272"/>
              <a:gd name="connsiteX1" fmla="*/ 326111 w 6307981"/>
              <a:gd name="connsiteY1" fmla="*/ 1201276 h 3381272"/>
              <a:gd name="connsiteX2" fmla="*/ 703714 w 6307981"/>
              <a:gd name="connsiteY2" fmla="*/ 2145136 h 3381272"/>
              <a:gd name="connsiteX3" fmla="*/ 1149972 w 6307981"/>
              <a:gd name="connsiteY3" fmla="*/ 2814419 h 3381272"/>
              <a:gd name="connsiteX4" fmla="*/ 1424593 w 6307981"/>
              <a:gd name="connsiteY4" fmla="*/ 2539841 h 3381272"/>
              <a:gd name="connsiteX5" fmla="*/ 1682049 w 6307981"/>
              <a:gd name="connsiteY5" fmla="*/ 2762935 h 3381272"/>
              <a:gd name="connsiteX6" fmla="*/ 2042489 w 6307981"/>
              <a:gd name="connsiteY6" fmla="*/ 2917385 h 3381272"/>
              <a:gd name="connsiteX7" fmla="*/ 2128307 w 6307981"/>
              <a:gd name="connsiteY7" fmla="*/ 2625647 h 3381272"/>
              <a:gd name="connsiteX8" fmla="*/ 2677548 w 6307981"/>
              <a:gd name="connsiteY8" fmla="*/ 2951707 h 3381272"/>
              <a:gd name="connsiteX9" fmla="*/ 3278280 w 6307981"/>
              <a:gd name="connsiteY9" fmla="*/ 3106157 h 3381272"/>
              <a:gd name="connsiteX10" fmla="*/ 3364099 w 6307981"/>
              <a:gd name="connsiteY10" fmla="*/ 2883063 h 3381272"/>
              <a:gd name="connsiteX11" fmla="*/ 3861849 w 6307981"/>
              <a:gd name="connsiteY11" fmla="*/ 3020352 h 3381272"/>
              <a:gd name="connsiteX12" fmla="*/ 4445417 w 6307981"/>
              <a:gd name="connsiteY12" fmla="*/ 3157641 h 3381272"/>
              <a:gd name="connsiteX13" fmla="*/ 5131968 w 6307981"/>
              <a:gd name="connsiteY13" fmla="*/ 3380735 h 3381272"/>
              <a:gd name="connsiteX14" fmla="*/ 5303605 w 6307981"/>
              <a:gd name="connsiteY14" fmla="*/ 3088996 h 3381272"/>
              <a:gd name="connsiteX15" fmla="*/ 5612553 w 6307981"/>
              <a:gd name="connsiteY15" fmla="*/ 3260607 h 3381272"/>
              <a:gd name="connsiteX16" fmla="*/ 6247613 w 6307981"/>
              <a:gd name="connsiteY16" fmla="*/ 3329251 h 3381272"/>
              <a:gd name="connsiteX17" fmla="*/ 6281941 w 6307981"/>
              <a:gd name="connsiteY17" fmla="*/ 3363574 h 338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07981" h="3381272">
                <a:moveTo>
                  <a:pt x="0" y="0"/>
                </a:moveTo>
                <a:cubicBezTo>
                  <a:pt x="104412" y="421876"/>
                  <a:pt x="208825" y="843753"/>
                  <a:pt x="326111" y="1201276"/>
                </a:cubicBezTo>
                <a:cubicBezTo>
                  <a:pt x="443397" y="1558799"/>
                  <a:pt x="566404" y="1876279"/>
                  <a:pt x="703714" y="2145136"/>
                </a:cubicBezTo>
                <a:cubicBezTo>
                  <a:pt x="841024" y="2413993"/>
                  <a:pt x="1029826" y="2748635"/>
                  <a:pt x="1149972" y="2814419"/>
                </a:cubicBezTo>
                <a:cubicBezTo>
                  <a:pt x="1270118" y="2880203"/>
                  <a:pt x="1335914" y="2548422"/>
                  <a:pt x="1424593" y="2539841"/>
                </a:cubicBezTo>
                <a:cubicBezTo>
                  <a:pt x="1513272" y="2531260"/>
                  <a:pt x="1579066" y="2700011"/>
                  <a:pt x="1682049" y="2762935"/>
                </a:cubicBezTo>
                <a:cubicBezTo>
                  <a:pt x="1785032" y="2825859"/>
                  <a:pt x="1968113" y="2940266"/>
                  <a:pt x="2042489" y="2917385"/>
                </a:cubicBezTo>
                <a:cubicBezTo>
                  <a:pt x="2116865" y="2894504"/>
                  <a:pt x="2022464" y="2619927"/>
                  <a:pt x="2128307" y="2625647"/>
                </a:cubicBezTo>
                <a:cubicBezTo>
                  <a:pt x="2234150" y="2631367"/>
                  <a:pt x="2485886" y="2871622"/>
                  <a:pt x="2677548" y="2951707"/>
                </a:cubicBezTo>
                <a:cubicBezTo>
                  <a:pt x="2869210" y="3031792"/>
                  <a:pt x="3163855" y="3117598"/>
                  <a:pt x="3278280" y="3106157"/>
                </a:cubicBezTo>
                <a:cubicBezTo>
                  <a:pt x="3392705" y="3094716"/>
                  <a:pt x="3266838" y="2897364"/>
                  <a:pt x="3364099" y="2883063"/>
                </a:cubicBezTo>
                <a:cubicBezTo>
                  <a:pt x="3461360" y="2868762"/>
                  <a:pt x="3681629" y="2974589"/>
                  <a:pt x="3861849" y="3020352"/>
                </a:cubicBezTo>
                <a:cubicBezTo>
                  <a:pt x="4042069" y="3066115"/>
                  <a:pt x="4233731" y="3097577"/>
                  <a:pt x="4445417" y="3157641"/>
                </a:cubicBezTo>
                <a:cubicBezTo>
                  <a:pt x="4657103" y="3217705"/>
                  <a:pt x="4988937" y="3392176"/>
                  <a:pt x="5131968" y="3380735"/>
                </a:cubicBezTo>
                <a:cubicBezTo>
                  <a:pt x="5274999" y="3369294"/>
                  <a:pt x="5223508" y="3109017"/>
                  <a:pt x="5303605" y="3088996"/>
                </a:cubicBezTo>
                <a:cubicBezTo>
                  <a:pt x="5383703" y="3068975"/>
                  <a:pt x="5455218" y="3220565"/>
                  <a:pt x="5612553" y="3260607"/>
                </a:cubicBezTo>
                <a:cubicBezTo>
                  <a:pt x="5769888" y="3300649"/>
                  <a:pt x="6136048" y="3312090"/>
                  <a:pt x="6247613" y="3329251"/>
                </a:cubicBezTo>
                <a:cubicBezTo>
                  <a:pt x="6359178" y="3346412"/>
                  <a:pt x="6281941" y="3363574"/>
                  <a:pt x="6281941" y="336357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ja-JP" altLang="en-US" sz="2000">
              <a:solidFill>
                <a:prstClr val="black"/>
              </a:solidFill>
              <a:latin typeface="Tw Cen MT"/>
              <a:ea typeface="ＭＳ Ｐゴシック"/>
            </a:endParaRPr>
          </a:p>
        </p:txBody>
      </p:sp>
      <p:sp>
        <p:nvSpPr>
          <p:cNvPr id="56325" name="テキスト ボックス 14"/>
          <p:cNvSpPr txBox="1">
            <a:spLocks noChangeArrowheads="1"/>
          </p:cNvSpPr>
          <p:nvPr/>
        </p:nvSpPr>
        <p:spPr bwMode="auto">
          <a:xfrm>
            <a:off x="1153797" y="2608263"/>
            <a:ext cx="492443"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r>
              <a:rPr lang="ja-JP" altLang="en-US">
                <a:solidFill>
                  <a:prstClr val="black"/>
                </a:solidFill>
              </a:rPr>
              <a:t>菌量</a:t>
            </a:r>
          </a:p>
        </p:txBody>
      </p:sp>
      <p:cxnSp>
        <p:nvCxnSpPr>
          <p:cNvPr id="17" name="直線矢印コネクタ 16"/>
          <p:cNvCxnSpPr/>
          <p:nvPr/>
        </p:nvCxnSpPr>
        <p:spPr>
          <a:xfrm>
            <a:off x="2819400" y="3552825"/>
            <a:ext cx="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3727450" y="3792538"/>
            <a:ext cx="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a:off x="5008563" y="3930650"/>
            <a:ext cx="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6799263" y="3895725"/>
            <a:ext cx="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330" name="テキスト ボックス 20"/>
          <p:cNvSpPr txBox="1">
            <a:spLocks noChangeArrowheads="1"/>
          </p:cNvSpPr>
          <p:nvPr/>
        </p:nvSpPr>
        <p:spPr bwMode="auto">
          <a:xfrm>
            <a:off x="2566672" y="2436814"/>
            <a:ext cx="492443" cy="111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r>
              <a:rPr lang="ja-JP" altLang="en-US">
                <a:solidFill>
                  <a:prstClr val="black"/>
                </a:solidFill>
              </a:rPr>
              <a:t>服薬中断</a:t>
            </a:r>
          </a:p>
        </p:txBody>
      </p:sp>
      <p:sp>
        <p:nvSpPr>
          <p:cNvPr id="56331" name="テキスト ボックス 21"/>
          <p:cNvSpPr txBox="1">
            <a:spLocks noChangeArrowheads="1"/>
          </p:cNvSpPr>
          <p:nvPr/>
        </p:nvSpPr>
        <p:spPr bwMode="auto">
          <a:xfrm>
            <a:off x="3465197" y="2589214"/>
            <a:ext cx="492443" cy="111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r>
              <a:rPr lang="ja-JP" altLang="en-US">
                <a:solidFill>
                  <a:prstClr val="black"/>
                </a:solidFill>
              </a:rPr>
              <a:t>服薬中断</a:t>
            </a:r>
          </a:p>
        </p:txBody>
      </p:sp>
      <p:sp>
        <p:nvSpPr>
          <p:cNvPr id="56332" name="テキスト ボックス 22"/>
          <p:cNvSpPr txBox="1">
            <a:spLocks noChangeArrowheads="1"/>
          </p:cNvSpPr>
          <p:nvPr/>
        </p:nvSpPr>
        <p:spPr bwMode="auto">
          <a:xfrm>
            <a:off x="4746309" y="2776539"/>
            <a:ext cx="492443" cy="111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r>
              <a:rPr lang="ja-JP" altLang="en-US">
                <a:solidFill>
                  <a:prstClr val="black"/>
                </a:solidFill>
              </a:rPr>
              <a:t>服薬中断</a:t>
            </a:r>
          </a:p>
        </p:txBody>
      </p:sp>
      <p:sp>
        <p:nvSpPr>
          <p:cNvPr id="56333" name="テキスト ボックス 23"/>
          <p:cNvSpPr txBox="1">
            <a:spLocks noChangeArrowheads="1"/>
          </p:cNvSpPr>
          <p:nvPr/>
        </p:nvSpPr>
        <p:spPr bwMode="auto">
          <a:xfrm>
            <a:off x="6538597" y="2741614"/>
            <a:ext cx="492443" cy="111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sz="2000">
                <a:solidFill>
                  <a:schemeClr val="tx1"/>
                </a:solidFill>
                <a:latin typeface="Times" charset="0"/>
                <a:ea typeface="Osaka" charset="0"/>
                <a:cs typeface="Osaka" charset="0"/>
              </a:defRPr>
            </a:lvl1pPr>
            <a:lvl2pPr marL="742950" indent="-285750">
              <a:defRPr kumimoji="1" sz="2000">
                <a:solidFill>
                  <a:schemeClr val="tx1"/>
                </a:solidFill>
                <a:latin typeface="Times" charset="0"/>
                <a:ea typeface="Osaka" charset="0"/>
                <a:cs typeface="Osaka" charset="0"/>
              </a:defRPr>
            </a:lvl2pPr>
            <a:lvl3pPr marL="1143000" indent="-228600">
              <a:defRPr kumimoji="1" sz="2000">
                <a:solidFill>
                  <a:schemeClr val="tx1"/>
                </a:solidFill>
                <a:latin typeface="Times" charset="0"/>
                <a:ea typeface="Osaka" charset="0"/>
                <a:cs typeface="Osaka" charset="0"/>
              </a:defRPr>
            </a:lvl3pPr>
            <a:lvl4pPr marL="1600200" indent="-228600">
              <a:defRPr kumimoji="1" sz="2000">
                <a:solidFill>
                  <a:schemeClr val="tx1"/>
                </a:solidFill>
                <a:latin typeface="Times" charset="0"/>
                <a:ea typeface="Osaka" charset="0"/>
                <a:cs typeface="Osaka" charset="0"/>
              </a:defRPr>
            </a:lvl4pPr>
            <a:lvl5pPr marL="2057400" indent="-228600">
              <a:defRPr kumimoji="1" sz="2000">
                <a:solidFill>
                  <a:schemeClr val="tx1"/>
                </a:solidFill>
                <a:latin typeface="Times" charset="0"/>
                <a:ea typeface="Osaka" charset="0"/>
                <a:cs typeface="Osaka" charset="0"/>
              </a:defRPr>
            </a:lvl5pPr>
            <a:lvl6pPr marL="2514600" indent="-228600" fontAlgn="base">
              <a:spcBef>
                <a:spcPct val="0"/>
              </a:spcBef>
              <a:spcAft>
                <a:spcPct val="0"/>
              </a:spcAft>
              <a:defRPr kumimoji="1" sz="2000">
                <a:solidFill>
                  <a:schemeClr val="tx1"/>
                </a:solidFill>
                <a:latin typeface="Times" charset="0"/>
                <a:ea typeface="Osaka" charset="0"/>
                <a:cs typeface="Osaka" charset="0"/>
              </a:defRPr>
            </a:lvl6pPr>
            <a:lvl7pPr marL="2971800" indent="-228600" fontAlgn="base">
              <a:spcBef>
                <a:spcPct val="0"/>
              </a:spcBef>
              <a:spcAft>
                <a:spcPct val="0"/>
              </a:spcAft>
              <a:defRPr kumimoji="1" sz="2000">
                <a:solidFill>
                  <a:schemeClr val="tx1"/>
                </a:solidFill>
                <a:latin typeface="Times" charset="0"/>
                <a:ea typeface="Osaka" charset="0"/>
                <a:cs typeface="Osaka" charset="0"/>
              </a:defRPr>
            </a:lvl7pPr>
            <a:lvl8pPr marL="3429000" indent="-228600" fontAlgn="base">
              <a:spcBef>
                <a:spcPct val="0"/>
              </a:spcBef>
              <a:spcAft>
                <a:spcPct val="0"/>
              </a:spcAft>
              <a:defRPr kumimoji="1" sz="2000">
                <a:solidFill>
                  <a:schemeClr val="tx1"/>
                </a:solidFill>
                <a:latin typeface="Times" charset="0"/>
                <a:ea typeface="Osaka" charset="0"/>
                <a:cs typeface="Osaka" charset="0"/>
              </a:defRPr>
            </a:lvl8pPr>
            <a:lvl9pPr marL="3886200" indent="-228600" fontAlgn="base">
              <a:spcBef>
                <a:spcPct val="0"/>
              </a:spcBef>
              <a:spcAft>
                <a:spcPct val="0"/>
              </a:spcAft>
              <a:defRPr kumimoji="1" sz="2000">
                <a:solidFill>
                  <a:schemeClr val="tx1"/>
                </a:solidFill>
                <a:latin typeface="Times" charset="0"/>
                <a:ea typeface="Osaka" charset="0"/>
                <a:cs typeface="Osaka" charset="0"/>
              </a:defRPr>
            </a:lvl9pPr>
          </a:lstStyle>
          <a:p>
            <a:r>
              <a:rPr lang="ja-JP" altLang="en-US">
                <a:solidFill>
                  <a:prstClr val="black"/>
                </a:solidFill>
              </a:rPr>
              <a:t>服薬中断</a:t>
            </a:r>
          </a:p>
        </p:txBody>
      </p:sp>
    </p:spTree>
    <p:extLst>
      <p:ext uri="{BB962C8B-B14F-4D97-AF65-F5344CB8AC3E}">
        <p14:creationId xmlns:p14="http://schemas.microsoft.com/office/powerpoint/2010/main" val="517886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2AC06F-9393-2982-B0E3-16B889FDFB9E}"/>
              </a:ext>
            </a:extLst>
          </p:cNvPr>
          <p:cNvSpPr>
            <a:spLocks noGrp="1"/>
          </p:cNvSpPr>
          <p:nvPr>
            <p:ph type="title"/>
          </p:nvPr>
        </p:nvSpPr>
        <p:spPr/>
        <p:txBody>
          <a:bodyPr/>
          <a:lstStyle/>
          <a:p>
            <a:r>
              <a:rPr kumimoji="1" lang="ja-JP" altLang="en-US"/>
              <a:t>薬剤投与終了後の経過観察</a:t>
            </a:r>
            <a:r>
              <a:rPr lang="ja-JP" altLang="en-US"/>
              <a:t>が必要</a:t>
            </a:r>
            <a:endParaRPr kumimoji="1" lang="ja-JP" altLang="en-US"/>
          </a:p>
        </p:txBody>
      </p:sp>
      <p:sp>
        <p:nvSpPr>
          <p:cNvPr id="3" name="コンテンツ プレースホルダー 2">
            <a:extLst>
              <a:ext uri="{FF2B5EF4-FFF2-40B4-BE49-F238E27FC236}">
                <a16:creationId xmlns:a16="http://schemas.microsoft.com/office/drawing/2014/main" id="{4642D7C2-8B82-53AA-0EE1-FF712425BDAC}"/>
              </a:ext>
            </a:extLst>
          </p:cNvPr>
          <p:cNvSpPr>
            <a:spLocks noGrp="1"/>
          </p:cNvSpPr>
          <p:nvPr>
            <p:ph sz="quarter" idx="1"/>
          </p:nvPr>
        </p:nvSpPr>
        <p:spPr/>
        <p:txBody>
          <a:bodyPr/>
          <a:lstStyle/>
          <a:p>
            <a:r>
              <a:rPr lang="ja-JP" altLang="en-US"/>
              <a:t>治療終了時に菌が体からいなくなったかどうかを知る方法はまだない</a:t>
            </a:r>
            <a:endParaRPr lang="en-US" altLang="ja-JP" dirty="0"/>
          </a:p>
          <a:p>
            <a:r>
              <a:rPr lang="ja-JP" altLang="en-US"/>
              <a:t>治療期間の決定は治療期間の短縮による再発率が許容される範囲かどうかで決められてきた</a:t>
            </a:r>
            <a:endParaRPr lang="en-US" altLang="ja-JP" dirty="0"/>
          </a:p>
          <a:p>
            <a:r>
              <a:rPr lang="ja-JP" altLang="en-US"/>
              <a:t>治療終了直後から１年間で最も再発率が高いが、低いながら数年経っても再発する可能性がある。</a:t>
            </a:r>
            <a:endParaRPr lang="en-US" altLang="ja-JP" dirty="0"/>
          </a:p>
          <a:p>
            <a:r>
              <a:rPr lang="ja-JP" altLang="en-US"/>
              <a:t>治療終了後２年間の経過観察で再発がなければ治癒と判定</a:t>
            </a:r>
            <a:endParaRPr lang="en-US" altLang="ja-JP" dirty="0"/>
          </a:p>
        </p:txBody>
      </p:sp>
    </p:spTree>
    <p:extLst>
      <p:ext uri="{BB962C8B-B14F-4D97-AF65-F5344CB8AC3E}">
        <p14:creationId xmlns:p14="http://schemas.microsoft.com/office/powerpoint/2010/main" val="1169185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2"/>
          <p:cNvGraphicFramePr>
            <a:graphicFrameLocks noChangeAspect="1"/>
          </p:cNvGraphicFramePr>
          <p:nvPr/>
        </p:nvGraphicFramePr>
        <p:xfrm>
          <a:off x="1457325" y="2286006"/>
          <a:ext cx="3600450" cy="3154363"/>
        </p:xfrm>
        <a:graphic>
          <a:graphicData uri="http://schemas.openxmlformats.org/presentationml/2006/ole">
            <mc:AlternateContent xmlns:mc="http://schemas.openxmlformats.org/markup-compatibility/2006">
              <mc:Choice xmlns:v="urn:schemas-microsoft-com:vml" Requires="v">
                <p:oleObj name="Photo Editor ｲﾒｰｼﾞ" r:id="rId3" imgW="17490341" imgH="17928553" progId="">
                  <p:embed/>
                </p:oleObj>
              </mc:Choice>
              <mc:Fallback>
                <p:oleObj name="Photo Editor ｲﾒｰｼﾞ" r:id="rId3" imgW="17490341" imgH="1792855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2286006"/>
                        <a:ext cx="3600450" cy="315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1" name="Rectangle 3"/>
          <p:cNvSpPr>
            <a:spLocks noGrp="1" noChangeArrowheads="1"/>
          </p:cNvSpPr>
          <p:nvPr>
            <p:ph type="title" idx="4294967295"/>
          </p:nvPr>
        </p:nvSpPr>
        <p:spPr>
          <a:xfrm>
            <a:off x="1800225" y="457200"/>
            <a:ext cx="7800975" cy="762000"/>
          </a:xfrm>
        </p:spPr>
        <p:txBody>
          <a:bodyPr/>
          <a:lstStyle/>
          <a:p>
            <a:r>
              <a:rPr lang="ja-JP" altLang="en-US" sz="3200">
                <a:solidFill>
                  <a:srgbClr val="0000FF"/>
                </a:solidFill>
              </a:rPr>
              <a:t>二次型肺結核症の胸部Ｘ線画像</a:t>
            </a:r>
          </a:p>
        </p:txBody>
      </p:sp>
      <p:graphicFrame>
        <p:nvGraphicFramePr>
          <p:cNvPr id="89093" name="Object 5"/>
          <p:cNvGraphicFramePr>
            <a:graphicFrameLocks noChangeAspect="1"/>
          </p:cNvGraphicFramePr>
          <p:nvPr/>
        </p:nvGraphicFramePr>
        <p:xfrm>
          <a:off x="5057784" y="2438401"/>
          <a:ext cx="4800600" cy="2620963"/>
        </p:xfrm>
        <a:graphic>
          <a:graphicData uri="http://schemas.openxmlformats.org/presentationml/2006/ole">
            <mc:AlternateContent xmlns:mc="http://schemas.openxmlformats.org/markup-compatibility/2006">
              <mc:Choice xmlns:v="urn:schemas-microsoft-com:vml" Requires="v">
                <p:oleObj name="Image" r:id="rId5" imgW="1652400" imgH="986400" progId="">
                  <p:embed/>
                </p:oleObj>
              </mc:Choice>
              <mc:Fallback>
                <p:oleObj name="Image" r:id="rId5" imgW="1652400" imgH="9864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7784" y="2438401"/>
                        <a:ext cx="4800600" cy="2620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4" name="Rectangle 6"/>
          <p:cNvSpPr>
            <a:spLocks noChangeArrowheads="1"/>
          </p:cNvSpPr>
          <p:nvPr/>
        </p:nvSpPr>
        <p:spPr bwMode="auto">
          <a:xfrm>
            <a:off x="3257550" y="1600200"/>
            <a:ext cx="4457700" cy="457200"/>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altLang="ja-JP" sz="2400">
                <a:solidFill>
                  <a:srgbClr val="000000"/>
                </a:solidFill>
                <a:ea typeface="ＭＳ Ｐ明朝" pitchFamily="18" charset="-128"/>
              </a:rPr>
              <a:t>43</a:t>
            </a:r>
            <a:r>
              <a:rPr lang="ja-JP" altLang="en-US" sz="2400">
                <a:solidFill>
                  <a:srgbClr val="000000"/>
                </a:solidFill>
                <a:ea typeface="ＭＳ Ｐ明朝" pitchFamily="18" charset="-128"/>
              </a:rPr>
              <a:t>歳、男性　喀痰塗抹　</a:t>
            </a:r>
            <a:r>
              <a:rPr lang="en-US" altLang="ja-JP" sz="2400">
                <a:solidFill>
                  <a:srgbClr val="000000"/>
                </a:solidFill>
                <a:ea typeface="ＭＳ Ｐ明朝" pitchFamily="18" charset="-128"/>
              </a:rPr>
              <a:t>+++</a:t>
            </a:r>
          </a:p>
        </p:txBody>
      </p:sp>
      <p:sp>
        <p:nvSpPr>
          <p:cNvPr id="89095" name="Rectangle 7"/>
          <p:cNvSpPr>
            <a:spLocks noChangeArrowheads="1"/>
          </p:cNvSpPr>
          <p:nvPr/>
        </p:nvSpPr>
        <p:spPr bwMode="auto">
          <a:xfrm>
            <a:off x="1457328" y="5715000"/>
            <a:ext cx="7951125" cy="658642"/>
          </a:xfrm>
          <a:prstGeom prst="rect">
            <a:avLst/>
          </a:prstGeom>
          <a:noFill/>
          <a:ln w="9525">
            <a:noFill/>
            <a:miter lim="800000"/>
            <a:headEnd/>
            <a:tailEnd/>
          </a:ln>
          <a:effectLst/>
        </p:spPr>
        <p:txBody>
          <a:bodyPr wrap="none">
            <a:spAutoFit/>
          </a:bodyPr>
          <a:lstStyle/>
          <a:p>
            <a:pPr defTabSz="914400" fontAlgn="base">
              <a:spcBef>
                <a:spcPct val="30000"/>
              </a:spcBef>
              <a:spcAft>
                <a:spcPct val="0"/>
              </a:spcAft>
            </a:pPr>
            <a:r>
              <a:rPr lang="ja-JP" altLang="en-US" sz="1600">
                <a:solidFill>
                  <a:srgbClr val="000000"/>
                </a:solidFill>
                <a:ea typeface="ＭＳ Ｐ明朝" pitchFamily="18" charset="-128"/>
              </a:rPr>
              <a:t>右肺はＳ６に浸潤影内に多房性空洞を、Ｓ２には気道撒布型の小葉大の浸潤影を認める</a:t>
            </a:r>
          </a:p>
          <a:p>
            <a:pPr defTabSz="914400" fontAlgn="base">
              <a:spcBef>
                <a:spcPct val="30000"/>
              </a:spcBef>
              <a:spcAft>
                <a:spcPct val="0"/>
              </a:spcAft>
            </a:pPr>
            <a:r>
              <a:rPr lang="ja-JP" altLang="en-US" sz="1600">
                <a:solidFill>
                  <a:srgbClr val="000000"/>
                </a:solidFill>
                <a:ea typeface="ＭＳ Ｐ明朝" pitchFamily="18" charset="-128"/>
              </a:rPr>
              <a:t>左肺はＳ６に空洞と浸潤影、Ｓ１＋２浸潤影を認め、小空洞（</a:t>
            </a:r>
            <a:r>
              <a:rPr lang="ja-JP" altLang="en-US" sz="1600">
                <a:solidFill>
                  <a:srgbClr val="FF3300"/>
                </a:solidFill>
                <a:ea typeface="ＭＳ Ｐ明朝" pitchFamily="18" charset="-128"/>
              </a:rPr>
              <a:t>←</a:t>
            </a:r>
            <a:r>
              <a:rPr lang="ja-JP" altLang="en-US" sz="1600">
                <a:solidFill>
                  <a:srgbClr val="000000"/>
                </a:solidFill>
                <a:ea typeface="ＭＳ Ｐ明朝" pitchFamily="18" charset="-128"/>
              </a:rPr>
              <a:t>）も認められる</a:t>
            </a:r>
          </a:p>
        </p:txBody>
      </p:sp>
      <p:sp>
        <p:nvSpPr>
          <p:cNvPr id="89096" name="Line 8"/>
          <p:cNvSpPr>
            <a:spLocks noChangeShapeType="1"/>
          </p:cNvSpPr>
          <p:nvPr/>
        </p:nvSpPr>
        <p:spPr bwMode="auto">
          <a:xfrm flipH="1">
            <a:off x="9344039" y="3276600"/>
            <a:ext cx="428625" cy="0"/>
          </a:xfrm>
          <a:prstGeom prst="line">
            <a:avLst/>
          </a:prstGeom>
          <a:noFill/>
          <a:ln w="9525">
            <a:solidFill>
              <a:srgbClr val="FF3300"/>
            </a:solidFill>
            <a:round/>
            <a:headEnd/>
            <a:tailEnd type="triangle" w="med" len="med"/>
          </a:ln>
          <a:effectLst/>
        </p:spPr>
        <p:txBody>
          <a:bodyPr wrap="none"/>
          <a:lstStyle/>
          <a:p>
            <a:pPr defTabSz="914400" fontAlgn="base">
              <a:spcBef>
                <a:spcPct val="50000"/>
              </a:spcBef>
              <a:spcAft>
                <a:spcPct val="0"/>
              </a:spcAft>
            </a:pPr>
            <a:endParaRPr lang="ja-JP" altLang="en-US" sz="240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5"/>
          <p:cNvSpPr>
            <a:spLocks noGrp="1" noChangeArrowheads="1"/>
          </p:cNvSpPr>
          <p:nvPr>
            <p:ph type="title"/>
          </p:nvPr>
        </p:nvSpPr>
        <p:spPr>
          <a:noFill/>
        </p:spPr>
        <p:txBody>
          <a:bodyPr anchor="b"/>
          <a:lstStyle/>
          <a:p>
            <a:pPr eaLnBrk="1" hangingPunct="1"/>
            <a:r>
              <a:rPr lang="ja-JP" altLang="en-US" b="1" dirty="0">
                <a:solidFill>
                  <a:schemeClr val="tx1"/>
                </a:solidFill>
              </a:rPr>
              <a:t>日本版</a:t>
            </a:r>
            <a:r>
              <a:rPr lang="en-US" altLang="ja-JP" b="1" dirty="0">
                <a:solidFill>
                  <a:schemeClr val="tx1"/>
                </a:solidFill>
              </a:rPr>
              <a:t>DOTS</a:t>
            </a:r>
            <a:r>
              <a:rPr lang="ja-JP" altLang="en-US" b="1" dirty="0">
                <a:solidFill>
                  <a:schemeClr val="tx1"/>
                </a:solidFill>
              </a:rPr>
              <a:t>戦略推進体系図</a:t>
            </a:r>
          </a:p>
        </p:txBody>
      </p:sp>
      <p:sp>
        <p:nvSpPr>
          <p:cNvPr id="62469" name="スライド番号プレースホルダ 4"/>
          <p:cNvSpPr>
            <a:spLocks noGrp="1"/>
          </p:cNvSpPr>
          <p:nvPr>
            <p:ph type="sldNum" sz="quarter" idx="12"/>
          </p:nvPr>
        </p:nvSpPr>
        <p:spPr>
          <a:noFill/>
        </p:spPr>
        <p:txBody>
          <a:bodyPr>
            <a:normAutofit fontScale="85000" lnSpcReduction="20000"/>
          </a:bodyPr>
          <a:lstStyle/>
          <a:p>
            <a:fld id="{F4F2F6F5-7C62-4B35-BC8D-CC2A0933BD44}" type="slidenum">
              <a:rPr lang="en-US" altLang="ja-JP" smtClean="0"/>
              <a:pPr/>
              <a:t>60</a:t>
            </a:fld>
            <a:endParaRPr lang="en-US" altLang="ja-JP"/>
          </a:p>
        </p:txBody>
      </p:sp>
      <p:sp>
        <p:nvSpPr>
          <p:cNvPr id="62466" name="Rectangle 3"/>
          <p:cNvSpPr>
            <a:spLocks noGrp="1" noChangeArrowheads="1"/>
          </p:cNvSpPr>
          <p:nvPr>
            <p:ph sz="quarter" idx="1"/>
          </p:nvPr>
        </p:nvSpPr>
        <p:spPr/>
        <p:txBody>
          <a:bodyPr/>
          <a:lstStyle/>
          <a:p>
            <a:pPr eaLnBrk="1" hangingPunct="1"/>
            <a:endParaRPr lang="ja-JP" altLang="en-US" dirty="0"/>
          </a:p>
        </p:txBody>
      </p:sp>
      <p:pic>
        <p:nvPicPr>
          <p:cNvPr id="62467" name="Picture 4"/>
          <p:cNvPicPr>
            <a:picLocks noChangeAspect="1" noChangeArrowheads="1"/>
          </p:cNvPicPr>
          <p:nvPr/>
        </p:nvPicPr>
        <p:blipFill>
          <a:blip r:embed="rId3"/>
          <a:srcRect/>
          <a:stretch>
            <a:fillRect/>
          </a:stretch>
        </p:blipFill>
        <p:spPr bwMode="auto">
          <a:xfrm>
            <a:off x="635806" y="1752600"/>
            <a:ext cx="9013627" cy="44958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2014 南京都医療センターJPG\2014 minamikyoto   1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4" t="102" r="-446" b="-257"/>
          <a:stretch/>
        </p:blipFill>
        <p:spPr bwMode="auto">
          <a:xfrm>
            <a:off x="3280302" y="2021442"/>
            <a:ext cx="3078342" cy="4129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normAutofit/>
          </a:bodyPr>
          <a:lstStyle/>
          <a:p>
            <a:fld id="{D07E211A-AFFE-4504-9304-90E46361203E}" type="slidenum">
              <a:rPr kumimoji="1" lang="ja-JP" altLang="en-US" smtClean="0"/>
              <a:t>61</a:t>
            </a:fld>
            <a:endParaRPr kumimoji="1" lang="ja-JP" altLang="en-US"/>
          </a:p>
        </p:txBody>
      </p:sp>
      <p:sp>
        <p:nvSpPr>
          <p:cNvPr id="3" name="タイトル 2"/>
          <p:cNvSpPr>
            <a:spLocks noGrp="1"/>
          </p:cNvSpPr>
          <p:nvPr>
            <p:ph type="title" idx="4294967295"/>
          </p:nvPr>
        </p:nvSpPr>
        <p:spPr>
          <a:xfrm>
            <a:off x="1114425" y="228600"/>
            <a:ext cx="9172575" cy="990600"/>
          </a:xfrm>
        </p:spPr>
        <p:txBody>
          <a:bodyPr/>
          <a:lstStyle/>
          <a:p>
            <a:r>
              <a:rPr kumimoji="1" lang="ja-JP" altLang="en-US" dirty="0"/>
              <a:t>病棟での服薬確認の実際</a:t>
            </a:r>
          </a:p>
        </p:txBody>
      </p:sp>
      <p:pic>
        <p:nvPicPr>
          <p:cNvPr id="9" name="コンテンツ プレースホルダー 9"/>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34566" t="-3687" r="3782" b="-177"/>
          <a:stretch/>
        </p:blipFill>
        <p:spPr>
          <a:xfrm rot="20950560">
            <a:off x="0" y="3838606"/>
            <a:ext cx="2800350" cy="2811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C:\Users\e-1\Desktop\広報　写真集\広報 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16461">
            <a:off x="6106892" y="3964077"/>
            <a:ext cx="3157990" cy="210532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角丸四角形吹き出し 1"/>
          <p:cNvSpPr/>
          <p:nvPr/>
        </p:nvSpPr>
        <p:spPr>
          <a:xfrm>
            <a:off x="129310" y="1412776"/>
            <a:ext cx="3666830" cy="1656184"/>
          </a:xfrm>
          <a:prstGeom prst="wedgeRoundRectCallout">
            <a:avLst>
              <a:gd name="adj1" fmla="val 49955"/>
              <a:gd name="adj2" fmla="val 81118"/>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服薬内容・副作用・耐性化のリスクについてどの程度理解できているかも合わせて確認しています。</a:t>
            </a:r>
          </a:p>
        </p:txBody>
      </p:sp>
      <p:sp>
        <p:nvSpPr>
          <p:cNvPr id="5" name="角丸四角形吹き出し 4"/>
          <p:cNvSpPr/>
          <p:nvPr/>
        </p:nvSpPr>
        <p:spPr>
          <a:xfrm>
            <a:off x="6601667" y="2240868"/>
            <a:ext cx="3402379" cy="1188132"/>
          </a:xfrm>
          <a:prstGeom prst="wedgeRoundRectCallout">
            <a:avLst>
              <a:gd name="adj1" fmla="val -41444"/>
              <a:gd name="adj2" fmla="val 99159"/>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服薬後、患者さんと一緒に服薬手帳にサインをしています。</a:t>
            </a:r>
          </a:p>
        </p:txBody>
      </p:sp>
    </p:spTree>
    <p:extLst>
      <p:ext uri="{BB962C8B-B14F-4D97-AF65-F5344CB8AC3E}">
        <p14:creationId xmlns:p14="http://schemas.microsoft.com/office/powerpoint/2010/main" val="3506813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4294967295"/>
            <p:extLst>
              <p:ext uri="{D42A27DB-BD31-4B8C-83A1-F6EECF244321}">
                <p14:modId xmlns:p14="http://schemas.microsoft.com/office/powerpoint/2010/main" val="216374014"/>
              </p:ext>
            </p:extLst>
          </p:nvPr>
        </p:nvGraphicFramePr>
        <p:xfrm>
          <a:off x="1401962" y="123278"/>
          <a:ext cx="7938881" cy="6611444"/>
        </p:xfrm>
        <a:graphic>
          <a:graphicData uri="http://schemas.openxmlformats.org/drawingml/2006/table">
            <a:tbl>
              <a:tblPr/>
              <a:tblGrid>
                <a:gridCol w="333029">
                  <a:extLst>
                    <a:ext uri="{9D8B030D-6E8A-4147-A177-3AD203B41FA5}">
                      <a16:colId xmlns:a16="http://schemas.microsoft.com/office/drawing/2014/main" val="20000"/>
                    </a:ext>
                  </a:extLst>
                </a:gridCol>
                <a:gridCol w="726609">
                  <a:extLst>
                    <a:ext uri="{9D8B030D-6E8A-4147-A177-3AD203B41FA5}">
                      <a16:colId xmlns:a16="http://schemas.microsoft.com/office/drawing/2014/main" val="20001"/>
                    </a:ext>
                  </a:extLst>
                </a:gridCol>
                <a:gridCol w="444042">
                  <a:extLst>
                    <a:ext uri="{9D8B030D-6E8A-4147-A177-3AD203B41FA5}">
                      <a16:colId xmlns:a16="http://schemas.microsoft.com/office/drawing/2014/main" val="20002"/>
                    </a:ext>
                  </a:extLst>
                </a:gridCol>
                <a:gridCol w="1100005">
                  <a:extLst>
                    <a:ext uri="{9D8B030D-6E8A-4147-A177-3AD203B41FA5}">
                      <a16:colId xmlns:a16="http://schemas.microsoft.com/office/drawing/2014/main" val="20003"/>
                    </a:ext>
                  </a:extLst>
                </a:gridCol>
                <a:gridCol w="231630">
                  <a:extLst>
                    <a:ext uri="{9D8B030D-6E8A-4147-A177-3AD203B41FA5}">
                      <a16:colId xmlns:a16="http://schemas.microsoft.com/office/drawing/2014/main" val="20004"/>
                    </a:ext>
                  </a:extLst>
                </a:gridCol>
                <a:gridCol w="888560">
                  <a:extLst>
                    <a:ext uri="{9D8B030D-6E8A-4147-A177-3AD203B41FA5}">
                      <a16:colId xmlns:a16="http://schemas.microsoft.com/office/drawing/2014/main" val="20005"/>
                    </a:ext>
                  </a:extLst>
                </a:gridCol>
                <a:gridCol w="407584">
                  <a:extLst>
                    <a:ext uri="{9D8B030D-6E8A-4147-A177-3AD203B41FA5}">
                      <a16:colId xmlns:a16="http://schemas.microsoft.com/office/drawing/2014/main" val="20006"/>
                    </a:ext>
                  </a:extLst>
                </a:gridCol>
                <a:gridCol w="319024">
                  <a:extLst>
                    <a:ext uri="{9D8B030D-6E8A-4147-A177-3AD203B41FA5}">
                      <a16:colId xmlns:a16="http://schemas.microsoft.com/office/drawing/2014/main" val="20007"/>
                    </a:ext>
                  </a:extLst>
                </a:gridCol>
                <a:gridCol w="410057">
                  <a:extLst>
                    <a:ext uri="{9D8B030D-6E8A-4147-A177-3AD203B41FA5}">
                      <a16:colId xmlns:a16="http://schemas.microsoft.com/office/drawing/2014/main" val="20008"/>
                    </a:ext>
                  </a:extLst>
                </a:gridCol>
                <a:gridCol w="306460">
                  <a:extLst>
                    <a:ext uri="{9D8B030D-6E8A-4147-A177-3AD203B41FA5}">
                      <a16:colId xmlns:a16="http://schemas.microsoft.com/office/drawing/2014/main" val="20009"/>
                    </a:ext>
                  </a:extLst>
                </a:gridCol>
                <a:gridCol w="341612">
                  <a:extLst>
                    <a:ext uri="{9D8B030D-6E8A-4147-A177-3AD203B41FA5}">
                      <a16:colId xmlns:a16="http://schemas.microsoft.com/office/drawing/2014/main" val="20010"/>
                    </a:ext>
                  </a:extLst>
                </a:gridCol>
                <a:gridCol w="681024">
                  <a:extLst>
                    <a:ext uri="{9D8B030D-6E8A-4147-A177-3AD203B41FA5}">
                      <a16:colId xmlns:a16="http://schemas.microsoft.com/office/drawing/2014/main" val="20011"/>
                    </a:ext>
                  </a:extLst>
                </a:gridCol>
                <a:gridCol w="327355">
                  <a:extLst>
                    <a:ext uri="{9D8B030D-6E8A-4147-A177-3AD203B41FA5}">
                      <a16:colId xmlns:a16="http://schemas.microsoft.com/office/drawing/2014/main" val="20012"/>
                    </a:ext>
                  </a:extLst>
                </a:gridCol>
                <a:gridCol w="547268">
                  <a:extLst>
                    <a:ext uri="{9D8B030D-6E8A-4147-A177-3AD203B41FA5}">
                      <a16:colId xmlns:a16="http://schemas.microsoft.com/office/drawing/2014/main" val="20013"/>
                    </a:ext>
                  </a:extLst>
                </a:gridCol>
                <a:gridCol w="145542">
                  <a:extLst>
                    <a:ext uri="{9D8B030D-6E8A-4147-A177-3AD203B41FA5}">
                      <a16:colId xmlns:a16="http://schemas.microsoft.com/office/drawing/2014/main" val="20014"/>
                    </a:ext>
                  </a:extLst>
                </a:gridCol>
                <a:gridCol w="729080">
                  <a:extLst>
                    <a:ext uri="{9D8B030D-6E8A-4147-A177-3AD203B41FA5}">
                      <a16:colId xmlns:a16="http://schemas.microsoft.com/office/drawing/2014/main" val="20015"/>
                    </a:ext>
                  </a:extLst>
                </a:gridCol>
              </a:tblGrid>
              <a:tr h="235255">
                <a:tc gridSpan="5">
                  <a:txBody>
                    <a:bodyPr/>
                    <a:lstStyle/>
                    <a:p>
                      <a:pPr algn="l" fontAlgn="ctr"/>
                      <a:r>
                        <a:rPr lang="ja-JP" altLang="en-US" sz="1000" b="0" i="0" u="none" strike="noStrike" dirty="0">
                          <a:solidFill>
                            <a:srgbClr val="000000"/>
                          </a:solidFill>
                          <a:effectLst/>
                          <a:latin typeface="ＭＳ Ｐゴシック"/>
                        </a:rPr>
                        <a:t>アセスメント票（個別支援計画）</a:t>
                      </a:r>
                    </a:p>
                  </a:txBody>
                  <a:tcPr marL="4622" marR="4622" marT="4108"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endParaRPr kumimoji="1" lang="ja-JP" altLang="en-US" sz="1000" dirty="0"/>
                    </a:p>
                  </a:txBody>
                  <a:tcPr marL="4622" marR="4622" marT="4108"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endParaRPr kumimoji="1" lang="ja-JP" altLang="en-US" sz="1000"/>
                    </a:p>
                  </a:txBody>
                  <a:tcPr marL="4622" marR="4622" marT="4108"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endParaRPr kumimoji="1" lang="ja-JP" altLang="en-US" sz="1000"/>
                    </a:p>
                  </a:txBody>
                  <a:tcPr marL="4622" marR="4622" marT="4108"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endParaRPr kumimoji="1" lang="ja-JP" altLang="en-US" sz="1000"/>
                    </a:p>
                  </a:txBody>
                  <a:tcPr marL="4622" marR="4622" marT="4108"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endParaRPr kumimoji="1" lang="ja-JP" altLang="en-US" sz="1000"/>
                    </a:p>
                  </a:txBody>
                  <a:tcPr marL="4622" marR="4622" marT="4108"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kumimoji="1" lang="ja-JP" altLang="en-US" sz="1000"/>
                    </a:p>
                  </a:txBody>
                  <a:tcPr marL="4622" marR="4622" marT="4108"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7034">
                <a:tc gridSpan="2">
                  <a:txBody>
                    <a:bodyPr/>
                    <a:lstStyle/>
                    <a:p>
                      <a:pPr algn="ctr" fontAlgn="ctr"/>
                      <a:r>
                        <a:rPr lang="ja-JP" altLang="en-US" sz="800" b="0" i="0" u="none" strike="noStrike" dirty="0">
                          <a:solidFill>
                            <a:srgbClr val="000000"/>
                          </a:solidFill>
                          <a:effectLst/>
                          <a:latin typeface="+mn-ea"/>
                          <a:ea typeface="+mn-ea"/>
                        </a:rPr>
                        <a:t>登録番号</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氏名</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担当保健師</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7034">
                <a:tc gridSpan="2">
                  <a:txBody>
                    <a:bodyPr/>
                    <a:lstStyle/>
                    <a:p>
                      <a:pPr algn="ctr" fontAlgn="ctr"/>
                      <a:r>
                        <a:rPr lang="ja-JP" altLang="en-US" sz="800" b="0" i="0" u="none" strike="noStrike" dirty="0">
                          <a:solidFill>
                            <a:srgbClr val="000000"/>
                          </a:solidFill>
                          <a:effectLst/>
                          <a:latin typeface="+mn-ea"/>
                          <a:ea typeface="+mn-ea"/>
                        </a:rPr>
                        <a:t>入院日</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退院日</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医療機関名</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737">
                <a:tc gridSpan="2">
                  <a:txBody>
                    <a:bodyPr/>
                    <a:lstStyle/>
                    <a:p>
                      <a:pPr algn="ctr" fontAlgn="ctr"/>
                      <a:r>
                        <a:rPr lang="ja-JP" altLang="en-US" sz="800" b="0" i="0" u="none" strike="noStrike" dirty="0">
                          <a:solidFill>
                            <a:srgbClr val="000000"/>
                          </a:solidFill>
                          <a:effectLst/>
                          <a:latin typeface="+mn-ea"/>
                          <a:ea typeface="+mn-ea"/>
                        </a:rPr>
                        <a:t>治療開始日</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終了予定日</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kumimoji="1" lang="ja-JP" altLang="en-US" sz="800" dirty="0">
                        <a:latin typeface="+mn-ea"/>
                        <a:ea typeface="+mn-ea"/>
                      </a:endParaRP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kumimoji="1" lang="ja-JP" altLang="en-US" sz="800" dirty="0">
                        <a:latin typeface="+mn-ea"/>
                        <a:ea typeface="+mn-ea"/>
                      </a:endParaRP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評価日</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8803">
                <a:tc gridSpan="5">
                  <a:txBody>
                    <a:bodyPr/>
                    <a:lstStyle/>
                    <a:p>
                      <a:pPr algn="l" fontAlgn="ctr"/>
                      <a:r>
                        <a:rPr lang="ja-JP" altLang="en-US" sz="800" b="0" i="0" u="none" strike="noStrike" dirty="0">
                          <a:solidFill>
                            <a:srgbClr val="000000"/>
                          </a:solidFill>
                          <a:effectLst/>
                          <a:latin typeface="+mn-ea"/>
                          <a:ea typeface="+mn-ea"/>
                        </a:rPr>
                        <a:t>１　結核中断のハイリスク因子</a:t>
                      </a:r>
                    </a:p>
                  </a:txBody>
                  <a:tcPr marL="4622" marR="4622"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800" b="0" i="0" u="none" strike="noStrike">
                          <a:solidFill>
                            <a:srgbClr val="000000"/>
                          </a:solidFill>
                          <a:effectLst/>
                          <a:latin typeface="+mn-ea"/>
                          <a:ea typeface="+mn-ea"/>
                        </a:rPr>
                        <a:t>2</a:t>
                      </a:r>
                      <a:r>
                        <a:rPr lang="ja-JP" altLang="en-US" sz="800" b="0" i="0" u="none" strike="noStrike">
                          <a:solidFill>
                            <a:srgbClr val="000000"/>
                          </a:solidFill>
                          <a:effectLst/>
                          <a:latin typeface="+mn-ea"/>
                          <a:ea typeface="+mn-ea"/>
                        </a:rPr>
                        <a:t>点</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mn-ea"/>
                          <a:ea typeface="+mn-ea"/>
                        </a:rPr>
                        <a:t>0</a:t>
                      </a:r>
                      <a:r>
                        <a:rPr lang="ja-JP" altLang="en-US" sz="800" b="0" i="0" u="none" strike="noStrike" dirty="0">
                          <a:solidFill>
                            <a:srgbClr val="000000"/>
                          </a:solidFill>
                          <a:effectLst/>
                          <a:latin typeface="+mn-ea"/>
                          <a:ea typeface="+mn-ea"/>
                        </a:rPr>
                        <a:t>点</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5744">
                <a:tc>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gridSpan="3">
                  <a:txBody>
                    <a:bodyPr/>
                    <a:lstStyle/>
                    <a:p>
                      <a:pPr algn="l" fontAlgn="ctr"/>
                      <a:r>
                        <a:rPr lang="ja-JP" altLang="en-US" sz="800" b="0" i="0" u="none" strike="noStrike" dirty="0">
                          <a:solidFill>
                            <a:srgbClr val="000000"/>
                          </a:solidFill>
                          <a:effectLst/>
                          <a:latin typeface="+mn-ea"/>
                          <a:ea typeface="+mn-ea"/>
                        </a:rPr>
                        <a:t>住所不定の問題</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gridSpan="3">
                  <a:txBody>
                    <a:bodyPr/>
                    <a:lstStyle/>
                    <a:p>
                      <a:pPr algn="l" fontAlgn="ctr"/>
                      <a:r>
                        <a:rPr lang="ja-JP" altLang="en-US" sz="800" b="0" i="0" u="none" strike="noStrike" dirty="0">
                          <a:solidFill>
                            <a:srgbClr val="000000"/>
                          </a:solidFill>
                          <a:effectLst/>
                          <a:latin typeface="+mn-ea"/>
                          <a:ea typeface="+mn-ea"/>
                        </a:rPr>
                        <a:t>要介護</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a:txBody>
                    <a:bodyPr/>
                    <a:lstStyle/>
                    <a:p>
                      <a:pPr algn="l" fontAlgn="ctr"/>
                      <a:r>
                        <a:rPr lang="ja-JP" altLang="en-US" sz="800" b="0" i="0" u="none" strike="noStrike" dirty="0">
                          <a:solidFill>
                            <a:srgbClr val="000000"/>
                          </a:solidFill>
                          <a:effectLst/>
                          <a:latin typeface="+mn-ea"/>
                          <a:ea typeface="+mn-ea"/>
                        </a:rPr>
                        <a:t>独居</a:t>
                      </a:r>
                    </a:p>
                  </a:txBody>
                  <a:tcPr marL="4622" marR="4622" marT="4108" marB="0" anchor="ctr">
                    <a:lnL>
                      <a:noFill/>
                    </a:lnL>
                    <a:lnR>
                      <a:noFill/>
                    </a:lnR>
                    <a:lnT>
                      <a:noFill/>
                    </a:lnT>
                    <a:lnB>
                      <a:noFill/>
                    </a:lnB>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a:txBody>
                    <a:bodyPr/>
                    <a:lstStyle/>
                    <a:p>
                      <a:pPr algn="l" fontAlgn="ctr"/>
                      <a:r>
                        <a:rPr lang="ja-JP" altLang="en-US" sz="800" b="0" i="0" u="none" strike="noStrike" dirty="0">
                          <a:solidFill>
                            <a:srgbClr val="000000"/>
                          </a:solidFill>
                          <a:effectLst/>
                          <a:latin typeface="+mn-ea"/>
                          <a:ea typeface="+mn-ea"/>
                        </a:rPr>
                        <a:t>高齢</a:t>
                      </a:r>
                    </a:p>
                  </a:txBody>
                  <a:tcPr marL="4622" marR="4622" marT="4108" marB="0" anchor="ctr">
                    <a:lnL>
                      <a:noFill/>
                    </a:lnL>
                    <a:lnR>
                      <a:noFill/>
                    </a:lnR>
                    <a:lnT>
                      <a:noFill/>
                    </a:lnT>
                    <a:lnB>
                      <a:noFill/>
                    </a:lnB>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7">
                  <a:txBody>
                    <a:bodyPr/>
                    <a:lstStyle/>
                    <a:p>
                      <a:pPr algn="l" fontAlgn="ctr"/>
                      <a:r>
                        <a:rPr lang="ja-JP" altLang="en-US" sz="800" b="0" i="0" u="none" strike="noStrike" dirty="0">
                          <a:solidFill>
                            <a:srgbClr val="000000"/>
                          </a:solidFill>
                          <a:effectLst/>
                          <a:latin typeface="+mn-ea"/>
                          <a:ea typeface="+mn-ea"/>
                        </a:rPr>
                        <a:t>認識障害（記憶・認知・知的・精神障害等）</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r>
                        <a:rPr lang="ja-JP" altLang="en-US" sz="800" b="0" i="0" u="none" strike="noStrike" dirty="0">
                          <a:solidFill>
                            <a:srgbClr val="000000"/>
                          </a:solidFill>
                          <a:effectLst/>
                          <a:latin typeface="+mn-ea"/>
                          <a:ea typeface="+mn-ea"/>
                        </a:rPr>
                        <a:t>薬物依存</a:t>
                      </a: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4">
                  <a:txBody>
                    <a:bodyPr/>
                    <a:lstStyle/>
                    <a:p>
                      <a:pPr algn="l" fontAlgn="ctr"/>
                      <a:r>
                        <a:rPr lang="ja-JP" altLang="en-US" sz="800" b="0" i="0" u="none" strike="noStrike" dirty="0">
                          <a:solidFill>
                            <a:srgbClr val="000000"/>
                          </a:solidFill>
                          <a:effectLst/>
                          <a:latin typeface="+mn-ea"/>
                          <a:ea typeface="+mn-ea"/>
                        </a:rPr>
                        <a:t>アルコール依存・多量飲酒</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r>
                        <a:rPr lang="ja-JP" altLang="en-US" sz="800" b="0" i="0" u="none" strike="noStrike" dirty="0">
                          <a:solidFill>
                            <a:srgbClr val="000000"/>
                          </a:solidFill>
                          <a:effectLst/>
                          <a:latin typeface="+mn-ea"/>
                          <a:ea typeface="+mn-ea"/>
                        </a:rPr>
                        <a:t>再発患者</a:t>
                      </a: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a:noFill/>
                    </a:lnT>
                    <a:lnB>
                      <a:noFill/>
                    </a:lnB>
                  </a:tcPr>
                </a:tc>
                <a:tc gridSpan="2">
                  <a:txBody>
                    <a:bodyPr/>
                    <a:lstStyle/>
                    <a:p>
                      <a:endParaRPr kumimoji="1" lang="ja-JP" altLang="en-US" sz="800">
                        <a:latin typeface="+mn-ea"/>
                        <a:ea typeface="+mn-ea"/>
                      </a:endParaRPr>
                    </a:p>
                  </a:txBody>
                  <a:tcPr marL="4622" marR="4622" marT="4108" marB="0" anchor="ctr">
                    <a:lnL>
                      <a:noFill/>
                    </a:lnL>
                    <a:lnR>
                      <a:noFill/>
                    </a:lnR>
                    <a:lnT>
                      <a:noFill/>
                    </a:lnT>
                    <a:lnB>
                      <a:noFill/>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9">
                  <a:txBody>
                    <a:bodyPr/>
                    <a:lstStyle/>
                    <a:p>
                      <a:pPr algn="l" fontAlgn="ctr"/>
                      <a:r>
                        <a:rPr lang="ja-JP" altLang="en-US" sz="800" b="0" i="0" u="none" strike="noStrike" dirty="0">
                          <a:solidFill>
                            <a:srgbClr val="000000"/>
                          </a:solidFill>
                          <a:effectLst/>
                          <a:latin typeface="+mn-ea"/>
                          <a:ea typeface="+mn-ea"/>
                        </a:rPr>
                        <a:t>結核治療中断歴（中断理由　　　　　　　　　　　　　　　　　　　）</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18803">
                <a:tc gridSpan="3">
                  <a:txBody>
                    <a:bodyPr/>
                    <a:lstStyle/>
                    <a:p>
                      <a:pPr algn="l" fontAlgn="ctr"/>
                      <a:r>
                        <a:rPr lang="ja-JP" altLang="en-US" sz="800" b="0" i="0" u="none" strike="noStrike">
                          <a:solidFill>
                            <a:srgbClr val="000000"/>
                          </a:solidFill>
                          <a:effectLst/>
                          <a:latin typeface="+mn-ea"/>
                          <a:ea typeface="+mn-ea"/>
                        </a:rPr>
                        <a:t>２　結核の理解</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dirty="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800" b="0" i="0" u="none" strike="noStrike">
                          <a:solidFill>
                            <a:srgbClr val="000000"/>
                          </a:solidFill>
                          <a:effectLst/>
                          <a:latin typeface="+mn-ea"/>
                          <a:ea typeface="+mn-ea"/>
                        </a:rPr>
                        <a:t>1</a:t>
                      </a:r>
                      <a:r>
                        <a:rPr lang="ja-JP" altLang="en-US" sz="800" b="0" i="0" u="none" strike="noStrike">
                          <a:solidFill>
                            <a:srgbClr val="000000"/>
                          </a:solidFill>
                          <a:effectLst/>
                          <a:latin typeface="+mn-ea"/>
                          <a:ea typeface="+mn-ea"/>
                        </a:rPr>
                        <a:t>点</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mn-ea"/>
                          <a:ea typeface="+mn-ea"/>
                        </a:rPr>
                        <a:t>0</a:t>
                      </a:r>
                      <a:r>
                        <a:rPr lang="ja-JP" altLang="en-US" sz="800" b="0" i="0" u="none" strike="noStrike">
                          <a:solidFill>
                            <a:srgbClr val="000000"/>
                          </a:solidFill>
                          <a:effectLst/>
                          <a:latin typeface="+mn-ea"/>
                          <a:ea typeface="+mn-ea"/>
                        </a:rPr>
                        <a:t>点</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r>
                        <a:rPr lang="ja-JP" altLang="en-US" sz="800" b="0" i="0" u="none" strike="noStrike">
                          <a:solidFill>
                            <a:srgbClr val="000000"/>
                          </a:solidFill>
                          <a:effectLst/>
                          <a:latin typeface="+mn-ea"/>
                          <a:ea typeface="+mn-ea"/>
                        </a:rPr>
                        <a:t>病気の受容</a:t>
                      </a: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無</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9">
                  <a:txBody>
                    <a:bodyPr/>
                    <a:lstStyle/>
                    <a:p>
                      <a:pPr algn="l" fontAlgn="ctr"/>
                      <a:r>
                        <a:rPr lang="ja-JP" altLang="en-US" sz="800" b="0" i="0" u="none" strike="noStrike" dirty="0">
                          <a:solidFill>
                            <a:srgbClr val="000000"/>
                          </a:solidFill>
                          <a:effectLst/>
                          <a:latin typeface="+mn-ea"/>
                          <a:ea typeface="+mn-ea"/>
                        </a:rPr>
                        <a:t>治療内容を理解しているか（服薬機関・定期通院の必要性）</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無</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有</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18803">
                <a:tc gridSpan="3">
                  <a:txBody>
                    <a:bodyPr/>
                    <a:lstStyle/>
                    <a:p>
                      <a:pPr algn="l" fontAlgn="ctr"/>
                      <a:r>
                        <a:rPr lang="ja-JP" altLang="en-US" sz="800" b="0" i="0" u="none" strike="noStrike">
                          <a:solidFill>
                            <a:srgbClr val="000000"/>
                          </a:solidFill>
                          <a:effectLst/>
                          <a:latin typeface="+mn-ea"/>
                          <a:ea typeface="+mn-ea"/>
                        </a:rPr>
                        <a:t>３　結核の病状</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800" b="0" i="0" u="none" strike="noStrike">
                          <a:solidFill>
                            <a:srgbClr val="000000"/>
                          </a:solidFill>
                          <a:effectLst/>
                          <a:latin typeface="+mn-ea"/>
                          <a:ea typeface="+mn-ea"/>
                        </a:rPr>
                        <a:t>1</a:t>
                      </a:r>
                      <a:r>
                        <a:rPr lang="ja-JP" altLang="en-US" sz="800" b="0" i="0" u="none" strike="noStrike">
                          <a:solidFill>
                            <a:srgbClr val="000000"/>
                          </a:solidFill>
                          <a:effectLst/>
                          <a:latin typeface="+mn-ea"/>
                          <a:ea typeface="+mn-ea"/>
                        </a:rPr>
                        <a:t>点</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mn-ea"/>
                          <a:ea typeface="+mn-ea"/>
                        </a:rPr>
                        <a:t>0</a:t>
                      </a:r>
                      <a:r>
                        <a:rPr lang="ja-JP" altLang="en-US" sz="800" b="0" i="0" u="none" strike="noStrike" dirty="0">
                          <a:solidFill>
                            <a:srgbClr val="000000"/>
                          </a:solidFill>
                          <a:effectLst/>
                          <a:latin typeface="+mn-ea"/>
                          <a:ea typeface="+mn-ea"/>
                        </a:rPr>
                        <a:t>点</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r>
                        <a:rPr lang="ja-JP" altLang="en-US" sz="800" b="0" i="0" u="none" strike="noStrike">
                          <a:solidFill>
                            <a:srgbClr val="000000"/>
                          </a:solidFill>
                          <a:effectLst/>
                          <a:latin typeface="+mn-ea"/>
                          <a:ea typeface="+mn-ea"/>
                        </a:rPr>
                        <a:t>病状は改善したか</a:t>
                      </a: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有</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4">
                  <a:txBody>
                    <a:bodyPr/>
                    <a:lstStyle/>
                    <a:p>
                      <a:pPr algn="l" fontAlgn="ctr"/>
                      <a:r>
                        <a:rPr lang="ja-JP" altLang="en-US" sz="800" b="0" i="0" u="none" strike="noStrike" dirty="0">
                          <a:solidFill>
                            <a:srgbClr val="000000"/>
                          </a:solidFill>
                          <a:effectLst/>
                          <a:latin typeface="+mn-ea"/>
                          <a:ea typeface="+mn-ea"/>
                        </a:rPr>
                        <a:t>菌陰性化したか（該当者のみ）</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有</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r>
                        <a:rPr lang="ja-JP" altLang="en-US" sz="800" b="0" i="0" u="none" strike="noStrike">
                          <a:solidFill>
                            <a:srgbClr val="000000"/>
                          </a:solidFill>
                          <a:effectLst/>
                          <a:latin typeface="+mn-ea"/>
                          <a:ea typeface="+mn-ea"/>
                        </a:rPr>
                        <a:t>薬剤耐性</a:t>
                      </a: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r>
                        <a:rPr lang="ja-JP" altLang="en-US" sz="800" b="0" i="0" u="none" strike="noStrike">
                          <a:solidFill>
                            <a:srgbClr val="000000"/>
                          </a:solidFill>
                          <a:effectLst/>
                          <a:latin typeface="+mn-ea"/>
                          <a:ea typeface="+mn-ea"/>
                        </a:rPr>
                        <a:t>副作用の出現</a:t>
                      </a: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6">
                  <a:txBody>
                    <a:bodyPr/>
                    <a:lstStyle/>
                    <a:p>
                      <a:pPr algn="l" fontAlgn="ctr"/>
                      <a:r>
                        <a:rPr lang="ja-JP" altLang="en-US" sz="800" b="0" i="0" u="none" strike="noStrike">
                          <a:solidFill>
                            <a:srgbClr val="000000"/>
                          </a:solidFill>
                          <a:effectLst/>
                          <a:latin typeface="+mn-ea"/>
                          <a:ea typeface="+mn-ea"/>
                        </a:rPr>
                        <a:t>合併症の理解、コントロールはされているか</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18803">
                <a:tc gridSpan="3">
                  <a:txBody>
                    <a:bodyPr/>
                    <a:lstStyle/>
                    <a:p>
                      <a:pPr algn="l" fontAlgn="ctr"/>
                      <a:r>
                        <a:rPr lang="ja-JP" altLang="en-US" sz="800" b="0" i="0" u="none" strike="noStrike">
                          <a:solidFill>
                            <a:srgbClr val="000000"/>
                          </a:solidFill>
                          <a:effectLst/>
                          <a:latin typeface="+mn-ea"/>
                          <a:ea typeface="+mn-ea"/>
                        </a:rPr>
                        <a:t>４　心身、生活状況</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800" b="0" i="0" u="none" strike="noStrike">
                          <a:solidFill>
                            <a:srgbClr val="000000"/>
                          </a:solidFill>
                          <a:effectLst/>
                          <a:latin typeface="+mn-ea"/>
                          <a:ea typeface="+mn-ea"/>
                        </a:rPr>
                        <a:t>1</a:t>
                      </a:r>
                      <a:r>
                        <a:rPr lang="ja-JP" altLang="en-US" sz="800" b="0" i="0" u="none" strike="noStrike">
                          <a:solidFill>
                            <a:srgbClr val="000000"/>
                          </a:solidFill>
                          <a:effectLst/>
                          <a:latin typeface="+mn-ea"/>
                          <a:ea typeface="+mn-ea"/>
                        </a:rPr>
                        <a:t>点</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mn-ea"/>
                          <a:ea typeface="+mn-ea"/>
                        </a:rPr>
                        <a:t>0</a:t>
                      </a:r>
                      <a:r>
                        <a:rPr lang="ja-JP" altLang="en-US" sz="800" b="0" i="0" u="none" strike="noStrike">
                          <a:solidFill>
                            <a:srgbClr val="000000"/>
                          </a:solidFill>
                          <a:effectLst/>
                          <a:latin typeface="+mn-ea"/>
                          <a:ea typeface="+mn-ea"/>
                        </a:rPr>
                        <a:t>点</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4">
                  <a:txBody>
                    <a:bodyPr/>
                    <a:lstStyle/>
                    <a:p>
                      <a:pPr algn="l" fontAlgn="ctr"/>
                      <a:r>
                        <a:rPr lang="ja-JP" altLang="en-US" sz="800" b="0" i="0" u="none" strike="noStrike">
                          <a:solidFill>
                            <a:srgbClr val="000000"/>
                          </a:solidFill>
                          <a:effectLst/>
                          <a:latin typeface="+mn-ea"/>
                          <a:ea typeface="+mn-ea"/>
                        </a:rPr>
                        <a:t>規則的な服薬は可能か</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dirty="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不可</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可</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979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4">
                  <a:txBody>
                    <a:bodyPr/>
                    <a:lstStyle/>
                    <a:p>
                      <a:pPr algn="l" fontAlgn="ctr"/>
                      <a:r>
                        <a:rPr lang="ja-JP" altLang="en-US" sz="800" b="0" i="0" u="none" strike="noStrike">
                          <a:solidFill>
                            <a:srgbClr val="000000"/>
                          </a:solidFill>
                          <a:effectLst/>
                          <a:latin typeface="+mn-ea"/>
                          <a:ea typeface="+mn-ea"/>
                        </a:rPr>
                        <a:t>服薬に支障のある心身障害がないか</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11404">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9">
                  <a:txBody>
                    <a:bodyPr/>
                    <a:lstStyle/>
                    <a:p>
                      <a:pPr algn="l" fontAlgn="ctr"/>
                      <a:r>
                        <a:rPr lang="ja-JP" altLang="en-US" sz="800" b="0" i="0" u="none" strike="noStrike" dirty="0">
                          <a:solidFill>
                            <a:srgbClr val="000000"/>
                          </a:solidFill>
                          <a:effectLst/>
                          <a:latin typeface="+mn-ea"/>
                          <a:ea typeface="+mn-ea"/>
                        </a:rPr>
                        <a:t>経済困難はないか（無職・生活保護・無保険・生活困窮）</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dirty="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1880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2">
                  <a:txBody>
                    <a:bodyPr/>
                    <a:lstStyle/>
                    <a:p>
                      <a:pPr algn="l" fontAlgn="ctr"/>
                      <a:r>
                        <a:rPr lang="ja-JP" altLang="en-US" sz="800" b="0" i="0" u="none" strike="noStrike">
                          <a:solidFill>
                            <a:srgbClr val="000000"/>
                          </a:solidFill>
                          <a:effectLst/>
                          <a:latin typeface="+mn-ea"/>
                          <a:ea typeface="+mn-ea"/>
                        </a:rPr>
                        <a:t>定期通院は可能か</a:t>
                      </a: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不可</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可</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18803">
                <a:tc gridSpan="4">
                  <a:txBody>
                    <a:bodyPr/>
                    <a:lstStyle/>
                    <a:p>
                      <a:pPr algn="l" fontAlgn="ctr"/>
                      <a:r>
                        <a:rPr lang="ja-JP" altLang="en-US" sz="800" b="0" i="0" u="none" strike="noStrike">
                          <a:solidFill>
                            <a:srgbClr val="000000"/>
                          </a:solidFill>
                          <a:effectLst/>
                          <a:latin typeface="+mn-ea"/>
                          <a:ea typeface="+mn-ea"/>
                        </a:rPr>
                        <a:t>５　地域</a:t>
                      </a:r>
                      <a:r>
                        <a:rPr lang="en-US" altLang="ja-JP" sz="800" b="0" i="0" u="none" strike="noStrike">
                          <a:solidFill>
                            <a:srgbClr val="000000"/>
                          </a:solidFill>
                          <a:effectLst/>
                          <a:latin typeface="+mn-ea"/>
                          <a:ea typeface="+mn-ea"/>
                        </a:rPr>
                        <a:t>DOTS</a:t>
                      </a:r>
                      <a:r>
                        <a:rPr lang="ja-JP" altLang="en-US" sz="800" b="0" i="0" u="none" strike="noStrike">
                          <a:solidFill>
                            <a:srgbClr val="000000"/>
                          </a:solidFill>
                          <a:effectLst/>
                          <a:latin typeface="+mn-ea"/>
                          <a:ea typeface="+mn-ea"/>
                        </a:rPr>
                        <a:t>について</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800" b="0" i="0" u="none" strike="noStrike" dirty="0">
                          <a:solidFill>
                            <a:srgbClr val="000000"/>
                          </a:solidFill>
                          <a:effectLst/>
                          <a:latin typeface="+mn-ea"/>
                          <a:ea typeface="+mn-ea"/>
                        </a:rPr>
                        <a:t>1</a:t>
                      </a:r>
                      <a:r>
                        <a:rPr lang="ja-JP" altLang="en-US" sz="800" b="0" i="0" u="none" strike="noStrike" dirty="0">
                          <a:solidFill>
                            <a:srgbClr val="000000"/>
                          </a:solidFill>
                          <a:effectLst/>
                          <a:latin typeface="+mn-ea"/>
                          <a:ea typeface="+mn-ea"/>
                        </a:rPr>
                        <a:t>点</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mn-ea"/>
                          <a:ea typeface="+mn-ea"/>
                        </a:rPr>
                        <a:t>0</a:t>
                      </a:r>
                      <a:r>
                        <a:rPr lang="ja-JP" altLang="en-US" sz="800" b="0" i="0" u="none" strike="noStrike" dirty="0">
                          <a:solidFill>
                            <a:srgbClr val="000000"/>
                          </a:solidFill>
                          <a:effectLst/>
                          <a:latin typeface="+mn-ea"/>
                          <a:ea typeface="+mn-ea"/>
                        </a:rPr>
                        <a:t>点</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84911">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4">
                  <a:txBody>
                    <a:bodyPr/>
                    <a:lstStyle/>
                    <a:p>
                      <a:pPr algn="l" fontAlgn="ctr"/>
                      <a:r>
                        <a:rPr lang="ja-JP" altLang="en-US" sz="800" b="0" i="0" u="none" strike="noStrike">
                          <a:solidFill>
                            <a:srgbClr val="000000"/>
                          </a:solidFill>
                          <a:effectLst/>
                          <a:latin typeface="+mn-ea"/>
                          <a:ea typeface="+mn-ea"/>
                        </a:rPr>
                        <a:t>服薬継続に対する不安はないか</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有</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無</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6">
                  <a:txBody>
                    <a:bodyPr/>
                    <a:lstStyle/>
                    <a:p>
                      <a:pPr algn="l" fontAlgn="ctr"/>
                      <a:r>
                        <a:rPr lang="en-US" altLang="ja-JP" sz="800" b="0" i="0" u="none" strike="noStrike">
                          <a:solidFill>
                            <a:srgbClr val="000000"/>
                          </a:solidFill>
                          <a:effectLst/>
                          <a:latin typeface="+mn-ea"/>
                          <a:ea typeface="+mn-ea"/>
                        </a:rPr>
                        <a:t>DOTS</a:t>
                      </a:r>
                      <a:r>
                        <a:rPr lang="ja-JP" altLang="en-US" sz="800" b="0" i="0" u="none" strike="noStrike">
                          <a:solidFill>
                            <a:srgbClr val="000000"/>
                          </a:solidFill>
                          <a:effectLst/>
                          <a:latin typeface="+mn-ea"/>
                          <a:ea typeface="+mn-ea"/>
                        </a:rPr>
                        <a:t>支援者（服薬確認する第三者）はいるか</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無</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有</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4">
                  <a:txBody>
                    <a:bodyPr/>
                    <a:lstStyle/>
                    <a:p>
                      <a:pPr algn="l" fontAlgn="ctr"/>
                      <a:r>
                        <a:rPr lang="ja-JP" altLang="en-US" sz="800" b="0" i="0" u="none" strike="noStrike">
                          <a:solidFill>
                            <a:srgbClr val="000000"/>
                          </a:solidFill>
                          <a:effectLst/>
                          <a:latin typeface="+mn-ea"/>
                          <a:ea typeface="+mn-ea"/>
                        </a:rPr>
                        <a:t>地域</a:t>
                      </a:r>
                      <a:r>
                        <a:rPr lang="en-US" altLang="ja-JP" sz="800" b="0" i="0" u="none" strike="noStrike">
                          <a:solidFill>
                            <a:srgbClr val="000000"/>
                          </a:solidFill>
                          <a:effectLst/>
                          <a:latin typeface="+mn-ea"/>
                          <a:ea typeface="+mn-ea"/>
                        </a:rPr>
                        <a:t>DOTS</a:t>
                      </a:r>
                      <a:r>
                        <a:rPr lang="ja-JP" altLang="en-US" sz="800" b="0" i="0" u="none" strike="noStrike">
                          <a:solidFill>
                            <a:srgbClr val="000000"/>
                          </a:solidFill>
                          <a:effectLst/>
                          <a:latin typeface="+mn-ea"/>
                          <a:ea typeface="+mn-ea"/>
                        </a:rPr>
                        <a:t>に対する受け入れは良好か</a:t>
                      </a: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endParaRPr kumimoji="1" lang="ja-JP" altLang="en-US" sz="800">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不良</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n-ea"/>
                          <a:ea typeface="+mn-ea"/>
                        </a:rPr>
                        <a:t>良好</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a:noFill/>
                    </a:lnB>
                  </a:tcPr>
                </a:tc>
                <a:tc gridSpan="11">
                  <a:txBody>
                    <a:bodyPr/>
                    <a:lstStyle/>
                    <a:p>
                      <a:pPr algn="l" fontAlgn="ctr"/>
                      <a:r>
                        <a:rPr lang="ja-JP" altLang="en-US" sz="800" b="0" i="0" u="none" strike="noStrike" dirty="0">
                          <a:solidFill>
                            <a:srgbClr val="000000"/>
                          </a:solidFill>
                          <a:effectLst/>
                          <a:latin typeface="+mn-ea"/>
                          <a:ea typeface="+mn-ea"/>
                        </a:rPr>
                        <a:t>院内</a:t>
                      </a:r>
                      <a:r>
                        <a:rPr lang="en-US" altLang="ja-JP" sz="800" b="0" i="0" u="none" strike="noStrike" dirty="0">
                          <a:solidFill>
                            <a:srgbClr val="000000"/>
                          </a:solidFill>
                          <a:effectLst/>
                          <a:latin typeface="+mn-ea"/>
                          <a:ea typeface="+mn-ea"/>
                        </a:rPr>
                        <a:t>DOTS</a:t>
                      </a:r>
                      <a:r>
                        <a:rPr lang="ja-JP" altLang="en-US" sz="800" b="0" i="0" u="none" strike="noStrike" dirty="0">
                          <a:solidFill>
                            <a:srgbClr val="000000"/>
                          </a:solidFill>
                          <a:effectLst/>
                          <a:latin typeface="+mn-ea"/>
                          <a:ea typeface="+mn-ea"/>
                        </a:rPr>
                        <a:t>は良好だったか　入院中の問題行動はなかったか（該当者のみ）</a:t>
                      </a:r>
                    </a:p>
                  </a:txBody>
                  <a:tcPr marL="4622" marR="4622" marT="4108" marB="0" anchor="ctr">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不良</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良好</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w="6350" cap="flat" cmpd="sng" algn="ctr">
                      <a:solidFill>
                        <a:srgbClr val="000000"/>
                      </a:solidFill>
                      <a:prstDash val="solid"/>
                      <a:round/>
                      <a:headEnd type="none" w="med" len="med"/>
                      <a:tailEnd type="none" w="med" len="med"/>
                    </a:lnB>
                  </a:tcPr>
                </a:tc>
                <a:tc gridSpan="4">
                  <a:txBody>
                    <a:bodyPr/>
                    <a:lstStyle/>
                    <a:p>
                      <a:pPr algn="l" fontAlgn="ctr"/>
                      <a:r>
                        <a:rPr lang="ja-JP" altLang="en-US" sz="800" b="0" i="0" u="none" strike="noStrike">
                          <a:solidFill>
                            <a:srgbClr val="000000"/>
                          </a:solidFill>
                          <a:effectLst/>
                          <a:latin typeface="+mn-ea"/>
                          <a:ea typeface="+mn-ea"/>
                        </a:rPr>
                        <a:t>入院中の薬剤自己管理（該当者のみ）</a:t>
                      </a:r>
                    </a:p>
                  </a:txBody>
                  <a:tcPr marL="4622" marR="4622" marT="4108"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無</a:t>
                      </a:r>
                    </a:p>
                  </a:txBody>
                  <a:tcPr marL="4622" marR="4622" marT="410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ＭＳ Ｐゴシック"/>
                      </a:endParaRPr>
                    </a:p>
                  </a:txBody>
                  <a:tcPr marL="4108" marR="4108"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n-ea"/>
                          <a:ea typeface="+mn-ea"/>
                        </a:rPr>
                        <a:t>有</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100461">
                <a:tc gridSpan="4">
                  <a:txBody>
                    <a:bodyPr/>
                    <a:lstStyle/>
                    <a:p>
                      <a:pPr algn="l" fontAlgn="ctr"/>
                      <a:r>
                        <a:rPr lang="ja-JP" altLang="en-US" sz="800" b="0" i="0" u="none" strike="noStrike">
                          <a:solidFill>
                            <a:srgbClr val="000000"/>
                          </a:solidFill>
                          <a:effectLst/>
                          <a:latin typeface="+mn-ea"/>
                          <a:ea typeface="+mn-ea"/>
                        </a:rPr>
                        <a:t>地域</a:t>
                      </a:r>
                      <a:r>
                        <a:rPr lang="en-US" altLang="ja-JP" sz="800" b="0" i="0" u="none" strike="noStrike">
                          <a:solidFill>
                            <a:srgbClr val="000000"/>
                          </a:solidFill>
                          <a:effectLst/>
                          <a:latin typeface="+mn-ea"/>
                          <a:ea typeface="+mn-ea"/>
                        </a:rPr>
                        <a:t>DOTS</a:t>
                      </a:r>
                      <a:r>
                        <a:rPr lang="ja-JP" altLang="en-US" sz="800" b="0" i="0" u="none" strike="noStrike">
                          <a:solidFill>
                            <a:srgbClr val="000000"/>
                          </a:solidFill>
                          <a:effectLst/>
                          <a:latin typeface="+mn-ea"/>
                          <a:ea typeface="+mn-ea"/>
                        </a:rPr>
                        <a:t>ランク（Ａ・Ｂ１・Ｂ２・Ｃ）</a:t>
                      </a:r>
                    </a:p>
                  </a:txBody>
                  <a:tcPr marL="4622" marR="4622"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zh-CN"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mn-ea"/>
                          <a:ea typeface="+mn-ea"/>
                        </a:rPr>
                        <a:t>／３２点</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141153">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800" b="0" i="0" u="none" strike="noStrike" dirty="0">
                        <a:solidFill>
                          <a:srgbClr val="000000"/>
                        </a:solidFill>
                        <a:effectLst/>
                        <a:latin typeface="+mn-ea"/>
                        <a:ea typeface="+mn-ea"/>
                      </a:endParaRP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gridSpan="4">
                  <a:txBody>
                    <a:bodyPr/>
                    <a:lstStyle/>
                    <a:p>
                      <a:pPr algn="l" fontAlgn="ctr"/>
                      <a:r>
                        <a:rPr lang="ja-JP" altLang="en-US" sz="800" b="0" i="0" u="none" strike="noStrike" dirty="0">
                          <a:solidFill>
                            <a:srgbClr val="000000"/>
                          </a:solidFill>
                          <a:effectLst/>
                          <a:latin typeface="+mn-ea"/>
                          <a:ea typeface="+mn-ea"/>
                        </a:rPr>
                        <a:t>治療中断リスク評価（３２点満点）</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kumimoji="1" lang="ja-JP" altLang="en-US" sz="800">
                        <a:latin typeface="+mn-ea"/>
                        <a:ea typeface="+mn-ea"/>
                      </a:endParaRP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ＭＳ Ｐゴシック"/>
                      </a:endParaRPr>
                    </a:p>
                  </a:txBody>
                  <a:tcPr marL="4108" marR="4108"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mn-ea"/>
                          <a:ea typeface="+mn-ea"/>
                        </a:rPr>
                        <a:t>Ａ</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a:solidFill>
                            <a:srgbClr val="000000"/>
                          </a:solidFill>
                          <a:effectLst/>
                          <a:latin typeface="+mn-ea"/>
                          <a:ea typeface="+mn-ea"/>
                        </a:rPr>
                        <a:t>15</a:t>
                      </a:r>
                      <a:r>
                        <a:rPr lang="ja-JP" altLang="en-US" sz="800" b="0" i="0" u="none" strike="noStrike">
                          <a:solidFill>
                            <a:srgbClr val="000000"/>
                          </a:solidFill>
                          <a:effectLst/>
                          <a:latin typeface="+mn-ea"/>
                          <a:ea typeface="+mn-ea"/>
                        </a:rPr>
                        <a:t>点以上</a:t>
                      </a: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l" fontAlgn="ctr"/>
                      <a:r>
                        <a:rPr lang="ja-JP" altLang="en-US" sz="800" b="0" i="0" u="none" strike="noStrike">
                          <a:solidFill>
                            <a:srgbClr val="000000"/>
                          </a:solidFill>
                          <a:effectLst/>
                          <a:latin typeface="+mn-ea"/>
                          <a:ea typeface="+mn-ea"/>
                        </a:rPr>
                        <a:t>治療中断リスクが高い患者</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algn="l" fontAlgn="ctr"/>
                      <a:r>
                        <a:rPr lang="zh-TW" altLang="en-US" sz="800" b="0" i="0" u="none" strike="noStrike" dirty="0">
                          <a:solidFill>
                            <a:srgbClr val="000000"/>
                          </a:solidFill>
                          <a:effectLst/>
                          <a:latin typeface="+mn-ea"/>
                          <a:ea typeface="+mn-ea"/>
                        </a:rPr>
                        <a:t>原則毎日服薬確認</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36"/>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mn-ea"/>
                          <a:ea typeface="+mn-ea"/>
                        </a:rPr>
                        <a:t>Ｂ１</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mn-ea"/>
                          <a:ea typeface="+mn-ea"/>
                        </a:rPr>
                        <a:t>10</a:t>
                      </a:r>
                      <a:r>
                        <a:rPr lang="ja-JP" altLang="en-US" sz="800" b="0" i="0" u="none" strike="noStrike" dirty="0">
                          <a:solidFill>
                            <a:srgbClr val="000000"/>
                          </a:solidFill>
                          <a:effectLst/>
                          <a:latin typeface="+mn-ea"/>
                          <a:ea typeface="+mn-ea"/>
                        </a:rPr>
                        <a:t>～</a:t>
                      </a:r>
                      <a:r>
                        <a:rPr lang="en-US" altLang="ja-JP" sz="800" b="0" i="0" u="none" strike="noStrike" dirty="0">
                          <a:solidFill>
                            <a:srgbClr val="000000"/>
                          </a:solidFill>
                          <a:effectLst/>
                          <a:latin typeface="+mn-ea"/>
                          <a:ea typeface="+mn-ea"/>
                        </a:rPr>
                        <a:t>14</a:t>
                      </a:r>
                      <a:r>
                        <a:rPr lang="ja-JP" altLang="en-US" sz="800" b="0" i="0" u="none" strike="noStrike" dirty="0">
                          <a:solidFill>
                            <a:srgbClr val="000000"/>
                          </a:solidFill>
                          <a:effectLst/>
                          <a:latin typeface="+mn-ea"/>
                          <a:ea typeface="+mn-ea"/>
                        </a:rPr>
                        <a:t>点</a:t>
                      </a: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l" fontAlgn="ctr"/>
                      <a:r>
                        <a:rPr lang="ja-JP" altLang="en-US" sz="800" b="0" i="0" u="none" strike="noStrike">
                          <a:solidFill>
                            <a:srgbClr val="000000"/>
                          </a:solidFill>
                          <a:effectLst/>
                          <a:latin typeface="+mn-ea"/>
                          <a:ea typeface="+mn-ea"/>
                        </a:rPr>
                        <a:t>服薬支援が必要な患者</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algn="l" fontAlgn="ctr"/>
                      <a:r>
                        <a:rPr lang="zh-TW" altLang="en-US" sz="800" b="0" i="0" u="none" strike="noStrike" dirty="0">
                          <a:solidFill>
                            <a:srgbClr val="000000"/>
                          </a:solidFill>
                          <a:effectLst/>
                          <a:latin typeface="+mn-ea"/>
                          <a:ea typeface="+mn-ea"/>
                        </a:rPr>
                        <a:t>週１回程度服薬確認</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37"/>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a:solidFill>
                            <a:srgbClr val="000000"/>
                          </a:solidFill>
                          <a:effectLst/>
                          <a:latin typeface="+mn-ea"/>
                          <a:ea typeface="+mn-ea"/>
                        </a:rPr>
                        <a:t>Ｂ２</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mn-ea"/>
                          <a:ea typeface="+mn-ea"/>
                        </a:rPr>
                        <a:t>5</a:t>
                      </a:r>
                      <a:r>
                        <a:rPr lang="ja-JP" altLang="en-US" sz="800" b="0" i="0" u="none" strike="noStrike" dirty="0">
                          <a:solidFill>
                            <a:srgbClr val="000000"/>
                          </a:solidFill>
                          <a:effectLst/>
                          <a:latin typeface="+mn-ea"/>
                          <a:ea typeface="+mn-ea"/>
                        </a:rPr>
                        <a:t>～</a:t>
                      </a:r>
                      <a:r>
                        <a:rPr lang="en-US" altLang="ja-JP" sz="800" b="0" i="0" u="none" strike="noStrike" dirty="0">
                          <a:solidFill>
                            <a:srgbClr val="000000"/>
                          </a:solidFill>
                          <a:effectLst/>
                          <a:latin typeface="+mn-ea"/>
                          <a:ea typeface="+mn-ea"/>
                        </a:rPr>
                        <a:t>9</a:t>
                      </a:r>
                      <a:r>
                        <a:rPr lang="ja-JP" altLang="en-US" sz="800" b="0" i="0" u="none" strike="noStrike" dirty="0">
                          <a:solidFill>
                            <a:srgbClr val="000000"/>
                          </a:solidFill>
                          <a:effectLst/>
                          <a:latin typeface="+mn-ea"/>
                          <a:ea typeface="+mn-ea"/>
                        </a:rPr>
                        <a:t>点</a:t>
                      </a: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l" fontAlgn="ctr"/>
                      <a:r>
                        <a:rPr lang="ja-JP" altLang="en-US" sz="800" b="0" i="0" u="none" strike="noStrike">
                          <a:solidFill>
                            <a:srgbClr val="000000"/>
                          </a:solidFill>
                          <a:effectLst/>
                          <a:latin typeface="+mn-ea"/>
                          <a:ea typeface="+mn-ea"/>
                        </a:rPr>
                        <a:t>服薬支援が必要な患者</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algn="l" fontAlgn="ctr"/>
                      <a:r>
                        <a:rPr lang="ja-JP" altLang="en-US" sz="800" b="0" i="0" u="none" strike="noStrike" dirty="0">
                          <a:solidFill>
                            <a:srgbClr val="000000"/>
                          </a:solidFill>
                          <a:effectLst/>
                          <a:latin typeface="+mn-ea"/>
                          <a:ea typeface="+mn-ea"/>
                        </a:rPr>
                        <a:t>２週に１回服薬確認</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38"/>
                  </a:ext>
                </a:extLst>
              </a:tr>
              <a:tr h="114982">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solidFill>
                          <a:srgbClr val="000000"/>
                        </a:solidFill>
                        <a:effectLst/>
                        <a:latin typeface="+mn-ea"/>
                        <a:ea typeface="+mn-ea"/>
                      </a:endParaRPr>
                    </a:p>
                  </a:txBody>
                  <a:tcPr marL="4622" marR="4622" marT="410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mn-ea"/>
                          <a:ea typeface="+mn-ea"/>
                        </a:rPr>
                        <a:t>Ｃ</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mn-ea"/>
                          <a:ea typeface="+mn-ea"/>
                        </a:rPr>
                        <a:t>0</a:t>
                      </a:r>
                      <a:r>
                        <a:rPr lang="ja-JP" altLang="en-US" sz="800" b="0" i="0" u="none" strike="noStrike" dirty="0">
                          <a:solidFill>
                            <a:srgbClr val="000000"/>
                          </a:solidFill>
                          <a:effectLst/>
                          <a:latin typeface="+mn-ea"/>
                          <a:ea typeface="+mn-ea"/>
                        </a:rPr>
                        <a:t>～</a:t>
                      </a:r>
                      <a:r>
                        <a:rPr lang="en-US" altLang="ja-JP" sz="800" b="0" i="0" u="none" strike="noStrike" dirty="0">
                          <a:solidFill>
                            <a:srgbClr val="000000"/>
                          </a:solidFill>
                          <a:effectLst/>
                          <a:latin typeface="+mn-ea"/>
                          <a:ea typeface="+mn-ea"/>
                        </a:rPr>
                        <a:t>4</a:t>
                      </a:r>
                      <a:r>
                        <a:rPr lang="ja-JP" altLang="en-US" sz="800" b="0" i="0" u="none" strike="noStrike" dirty="0">
                          <a:solidFill>
                            <a:srgbClr val="000000"/>
                          </a:solidFill>
                          <a:effectLst/>
                          <a:latin typeface="+mn-ea"/>
                          <a:ea typeface="+mn-ea"/>
                        </a:rPr>
                        <a:t>点</a:t>
                      </a:r>
                    </a:p>
                  </a:txBody>
                  <a:tcPr marL="4622" marR="4622" marT="410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l" fontAlgn="ctr"/>
                      <a:r>
                        <a:rPr lang="ja-JP" altLang="en-US" sz="800" b="0" i="0" u="none" strike="noStrike">
                          <a:solidFill>
                            <a:srgbClr val="000000"/>
                          </a:solidFill>
                          <a:effectLst/>
                          <a:latin typeface="+mn-ea"/>
                          <a:ea typeface="+mn-ea"/>
                        </a:rPr>
                        <a:t>ＡＢ以外の患者</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algn="l" fontAlgn="ctr"/>
                      <a:r>
                        <a:rPr lang="ja-JP" altLang="en-US" sz="800" b="0" i="0" u="none" strike="noStrike" dirty="0">
                          <a:solidFill>
                            <a:srgbClr val="000000"/>
                          </a:solidFill>
                          <a:effectLst/>
                          <a:latin typeface="+mn-ea"/>
                          <a:ea typeface="+mn-ea"/>
                        </a:rPr>
                        <a:t>月１～２回以上の服薬確認</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39"/>
                  </a:ext>
                </a:extLst>
              </a:tr>
              <a:tr h="114982">
                <a:tc rowSpan="6">
                  <a:txBody>
                    <a:bodyPr/>
                    <a:lstStyle/>
                    <a:p>
                      <a:pPr algn="ctr" fontAlgn="ctr"/>
                      <a:r>
                        <a:rPr lang="ja-JP" altLang="en-US" sz="800" b="0" i="0" u="none" strike="noStrike" dirty="0">
                          <a:solidFill>
                            <a:srgbClr val="000000"/>
                          </a:solidFill>
                          <a:effectLst/>
                          <a:latin typeface="+mn-ea"/>
                          <a:ea typeface="+mn-ea"/>
                        </a:rPr>
                        <a:t>具体的な支援方法</a:t>
                      </a:r>
                    </a:p>
                  </a:txBody>
                  <a:tcPr marL="4622" marR="4622" marT="4108" marB="0" vert="ea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ctr"/>
                      <a:r>
                        <a:rPr lang="ja-JP" altLang="en-US" sz="800" b="0" i="0" u="none" strike="noStrike" dirty="0">
                          <a:solidFill>
                            <a:srgbClr val="000000"/>
                          </a:solidFill>
                          <a:effectLst/>
                          <a:latin typeface="+mn-ea"/>
                          <a:ea typeface="+mn-ea"/>
                        </a:rPr>
                        <a:t>　　地域</a:t>
                      </a:r>
                      <a:r>
                        <a:rPr lang="en-US" altLang="ja-JP" sz="800" b="0" i="0" u="none" strike="noStrike" dirty="0">
                          <a:solidFill>
                            <a:srgbClr val="000000"/>
                          </a:solidFill>
                          <a:effectLst/>
                          <a:latin typeface="+mn-ea"/>
                          <a:ea typeface="+mn-ea"/>
                        </a:rPr>
                        <a:t>DOTS</a:t>
                      </a:r>
                      <a:r>
                        <a:rPr lang="ja-JP" altLang="en-US" sz="800" b="0" i="0" u="none" strike="noStrike" dirty="0">
                          <a:solidFill>
                            <a:srgbClr val="000000"/>
                          </a:solidFill>
                          <a:effectLst/>
                          <a:latin typeface="+mn-ea"/>
                          <a:ea typeface="+mn-ea"/>
                        </a:rPr>
                        <a:t>ランク（Ａ・Ｂ１・Ｂ２・Ｃ）</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40"/>
                  </a:ext>
                </a:extLst>
              </a:tr>
              <a:tr h="67084">
                <a:tc vMerge="1">
                  <a:txBody>
                    <a:bodyPr/>
                    <a:lstStyle/>
                    <a:p>
                      <a:endParaRPr kumimoji="1" lang="ja-JP" altLang="en-US"/>
                    </a:p>
                  </a:txBody>
                  <a:tcPr/>
                </a:tc>
                <a:tc>
                  <a:txBody>
                    <a:bodyPr/>
                    <a:lstStyle/>
                    <a:p>
                      <a:pPr algn="ctr" fontAlgn="ctr"/>
                      <a:r>
                        <a:rPr lang="ja-JP" altLang="en-US" sz="800" b="0" i="0" u="none" strike="noStrike">
                          <a:solidFill>
                            <a:srgbClr val="000000"/>
                          </a:solidFill>
                          <a:effectLst/>
                          <a:latin typeface="+mn-ea"/>
                          <a:ea typeface="+mn-ea"/>
                        </a:rPr>
                        <a:t>支援者</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場所</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n-ea"/>
                          <a:ea typeface="+mn-ea"/>
                        </a:rPr>
                        <a:t>方法</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実施頻度</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n-ea"/>
                          <a:ea typeface="+mn-ea"/>
                        </a:rPr>
                        <a:t>変更月日</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変更理由</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41"/>
                  </a:ext>
                </a:extLst>
              </a:tr>
              <a:tr h="129390">
                <a:tc vMerge="1">
                  <a:txBody>
                    <a:bodyPr/>
                    <a:lstStyle/>
                    <a:p>
                      <a:endParaRPr kumimoji="1" lang="ja-JP" altLang="en-US"/>
                    </a:p>
                  </a:txBody>
                  <a:tcPr/>
                </a:tc>
                <a:tc>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42"/>
                  </a:ext>
                </a:extLst>
              </a:tr>
              <a:tr h="129390">
                <a:tc vMerge="1">
                  <a:txBody>
                    <a:bodyPr/>
                    <a:lstStyle/>
                    <a:p>
                      <a:endParaRPr kumimoji="1" lang="ja-JP" altLang="en-US"/>
                    </a:p>
                  </a:txBody>
                  <a:tcPr/>
                </a:tc>
                <a:tc>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43"/>
                  </a:ext>
                </a:extLst>
              </a:tr>
              <a:tr h="129390">
                <a:tc vMerge="1">
                  <a:txBody>
                    <a:bodyPr/>
                    <a:lstStyle/>
                    <a:p>
                      <a:endParaRPr kumimoji="1" lang="ja-JP" altLang="en-US"/>
                    </a:p>
                  </a:txBody>
                  <a:tcPr/>
                </a:tc>
                <a:tc>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44"/>
                  </a:ext>
                </a:extLst>
              </a:tr>
              <a:tr h="129390">
                <a:tc vMerge="1">
                  <a:txBody>
                    <a:bodyPr/>
                    <a:lstStyle/>
                    <a:p>
                      <a:endParaRPr kumimoji="1" lang="ja-JP" altLang="en-US"/>
                    </a:p>
                  </a:txBody>
                  <a:tcPr/>
                </a:tc>
                <a:tc>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4">
                  <a:txBody>
                    <a:bodyPr/>
                    <a:lstStyle/>
                    <a:p>
                      <a:pPr algn="ctr" fontAlgn="ctr"/>
                      <a:r>
                        <a:rPr lang="ja-JP" altLang="en-US" sz="800" b="0" i="0" u="none" strike="noStrike" dirty="0">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45"/>
                  </a:ext>
                </a:extLst>
              </a:tr>
              <a:tr h="114982">
                <a:tc>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7">
                  <a:txBody>
                    <a:bodyPr/>
                    <a:lstStyle/>
                    <a:p>
                      <a:pPr algn="l" fontAlgn="ctr"/>
                      <a:r>
                        <a:rPr lang="ja-JP" altLang="en-US" sz="800" b="0" i="0" u="none" strike="noStrike" dirty="0">
                          <a:solidFill>
                            <a:srgbClr val="000000"/>
                          </a:solidFill>
                          <a:effectLst/>
                          <a:latin typeface="+mn-ea"/>
                          <a:ea typeface="+mn-ea"/>
                        </a:rPr>
                        <a:t>場所：１　保健所、２　自宅、３　外来、４　職場、５　その他</a:t>
                      </a: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10046"/>
                  </a:ext>
                </a:extLst>
              </a:tr>
              <a:tr h="89556">
                <a:tc>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5">
                  <a:txBody>
                    <a:bodyPr/>
                    <a:lstStyle/>
                    <a:p>
                      <a:pPr algn="l" fontAlgn="t"/>
                      <a:r>
                        <a:rPr lang="zh-TW" altLang="en-US" sz="800" b="0" i="0" u="none" strike="noStrike" dirty="0">
                          <a:solidFill>
                            <a:srgbClr val="000000"/>
                          </a:solidFill>
                          <a:effectLst/>
                          <a:latin typeface="+mn-ea"/>
                          <a:ea typeface="+mn-ea"/>
                        </a:rPr>
                        <a:t>方法：１　外来、２訪問、３　連絡確認</a:t>
                      </a:r>
                    </a:p>
                  </a:txBody>
                  <a:tcPr marL="4622" marR="4622" marT="4108"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t"/>
                      <a:r>
                        <a:rPr lang="ja-JP" altLang="en-US" sz="800" b="0" i="0" u="none" strike="noStrike">
                          <a:solidFill>
                            <a:srgbClr val="000000"/>
                          </a:solidFill>
                          <a:effectLst/>
                          <a:latin typeface="+mn-ea"/>
                          <a:ea typeface="+mn-ea"/>
                        </a:rPr>
                        <a:t>　</a:t>
                      </a:r>
                    </a:p>
                  </a:txBody>
                  <a:tcPr marL="4622" marR="4622" marT="4108"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t"/>
                      <a:r>
                        <a:rPr lang="ja-JP" altLang="en-US" sz="800" b="0" i="0" u="none" strike="noStrike" dirty="0">
                          <a:solidFill>
                            <a:srgbClr val="000000"/>
                          </a:solidFill>
                          <a:effectLst/>
                          <a:latin typeface="+mn-ea"/>
                          <a:ea typeface="+mn-ea"/>
                        </a:rPr>
                        <a:t>　</a:t>
                      </a:r>
                    </a:p>
                  </a:txBody>
                  <a:tcPr marL="4622" marR="4622" marT="4108"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t"/>
                      <a:r>
                        <a:rPr lang="ja-JP" altLang="en-US" sz="800" b="0" i="0" u="none" strike="noStrike">
                          <a:solidFill>
                            <a:srgbClr val="000000"/>
                          </a:solidFill>
                          <a:effectLst/>
                          <a:latin typeface="+mn-ea"/>
                          <a:ea typeface="+mn-ea"/>
                        </a:rPr>
                        <a:t>　</a:t>
                      </a:r>
                    </a:p>
                  </a:txBody>
                  <a:tcPr marL="4622" marR="4622" marT="4108"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t"/>
                      <a:r>
                        <a:rPr lang="ja-JP" altLang="en-US" sz="800" b="0" i="0" u="none" strike="noStrike">
                          <a:solidFill>
                            <a:srgbClr val="000000"/>
                          </a:solidFill>
                          <a:effectLst/>
                          <a:latin typeface="+mn-ea"/>
                          <a:ea typeface="+mn-ea"/>
                        </a:rPr>
                        <a:t>　</a:t>
                      </a:r>
                    </a:p>
                  </a:txBody>
                  <a:tcPr marL="4622" marR="4622" marT="4108"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t"/>
                      <a:r>
                        <a:rPr lang="ja-JP" altLang="en-US" sz="800" b="0" i="0" u="none" strike="noStrike" dirty="0">
                          <a:solidFill>
                            <a:srgbClr val="000000"/>
                          </a:solidFill>
                          <a:effectLst/>
                          <a:latin typeface="+mn-ea"/>
                          <a:ea typeface="+mn-ea"/>
                        </a:rPr>
                        <a:t>　</a:t>
                      </a:r>
                    </a:p>
                  </a:txBody>
                  <a:tcPr marL="4622" marR="4622" marT="4108" marB="0">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47"/>
                  </a:ext>
                </a:extLst>
              </a:tr>
              <a:tr h="382288">
                <a:tc>
                  <a:txBody>
                    <a:bodyPr/>
                    <a:lstStyle/>
                    <a:p>
                      <a:pPr algn="ctr" fontAlgn="ctr"/>
                      <a:r>
                        <a:rPr lang="ja-JP" altLang="en-US" sz="800" b="0" i="0" u="none" strike="noStrike" dirty="0">
                          <a:solidFill>
                            <a:srgbClr val="000000"/>
                          </a:solidFill>
                          <a:effectLst/>
                          <a:latin typeface="+mn-ea"/>
                          <a:ea typeface="+mn-ea"/>
                        </a:rPr>
                        <a:t>特記事項</a:t>
                      </a:r>
                    </a:p>
                  </a:txBody>
                  <a:tcPr marL="4622" marR="4622" marT="4108" marB="0" vert="ea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r>
                        <a:rPr lang="ja-JP" altLang="en-US" sz="800" b="0" i="0" u="none" strike="noStrike" dirty="0">
                          <a:solidFill>
                            <a:srgbClr val="000000"/>
                          </a:solidFill>
                          <a:effectLst/>
                          <a:latin typeface="+mn-ea"/>
                          <a:ea typeface="+mn-ea"/>
                        </a:rPr>
                        <a:t>　</a:t>
                      </a:r>
                    </a:p>
                  </a:txBody>
                  <a:tcPr marL="4622" marR="4622" marT="410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48"/>
                  </a:ext>
                </a:extLst>
              </a:tr>
            </a:tbl>
          </a:graphicData>
        </a:graphic>
      </p:graphicFrame>
      <p:sp>
        <p:nvSpPr>
          <p:cNvPr id="2" name="円/楕円 1"/>
          <p:cNvSpPr/>
          <p:nvPr/>
        </p:nvSpPr>
        <p:spPr>
          <a:xfrm>
            <a:off x="4495435" y="2636912"/>
            <a:ext cx="3402378" cy="7920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DOTS</a:t>
            </a:r>
            <a:r>
              <a:rPr kumimoji="1" lang="ja-JP"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カンファレンス</a:t>
            </a:r>
          </a:p>
        </p:txBody>
      </p:sp>
    </p:spTree>
    <p:extLst>
      <p:ext uri="{BB962C8B-B14F-4D97-AF65-F5344CB8AC3E}">
        <p14:creationId xmlns:p14="http://schemas.microsoft.com/office/powerpoint/2010/main" val="287906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1039813" y="0"/>
            <a:ext cx="8229600" cy="1143000"/>
          </a:xfrm>
        </p:spPr>
        <p:txBody>
          <a:bodyPr/>
          <a:lstStyle/>
          <a:p>
            <a:pPr eaLnBrk="1" hangingPunct="1"/>
            <a:r>
              <a:rPr lang="en-US" altLang="ja-JP" b="1">
                <a:solidFill>
                  <a:schemeClr val="tx1"/>
                </a:solidFill>
                <a:latin typeface="Tw Cen MT" charset="0"/>
                <a:ea typeface="ＭＳ Ｐゴシック" charset="0"/>
              </a:rPr>
              <a:t>DOTS</a:t>
            </a:r>
            <a:r>
              <a:rPr lang="ja-JP" altLang="en-US" b="1">
                <a:solidFill>
                  <a:schemeClr val="tx1"/>
                </a:solidFill>
                <a:latin typeface="Tw Cen MT" charset="0"/>
                <a:ea typeface="ＭＳ Ｐゴシック" charset="0"/>
              </a:rPr>
              <a:t>カンファレンスの実際</a:t>
            </a:r>
          </a:p>
        </p:txBody>
      </p:sp>
      <p:sp>
        <p:nvSpPr>
          <p:cNvPr id="61442" name="Rectangle 3"/>
          <p:cNvSpPr>
            <a:spLocks noGrp="1" noChangeArrowheads="1"/>
          </p:cNvSpPr>
          <p:nvPr>
            <p:ph type="body" sz="half" idx="1"/>
          </p:nvPr>
        </p:nvSpPr>
        <p:spPr>
          <a:xfrm>
            <a:off x="1028700" y="1905000"/>
            <a:ext cx="4013200" cy="4171950"/>
          </a:xfrm>
        </p:spPr>
        <p:txBody>
          <a:bodyPr/>
          <a:lstStyle/>
          <a:p>
            <a:pPr eaLnBrk="1" hangingPunct="1">
              <a:lnSpc>
                <a:spcPct val="90000"/>
              </a:lnSpc>
            </a:pPr>
            <a:r>
              <a:rPr lang="ja-JP" altLang="en-US" sz="2000">
                <a:latin typeface="Tw Cen MT" charset="0"/>
                <a:ea typeface="ＭＳ Ｐゴシック" charset="0"/>
              </a:rPr>
              <a:t>主治医は退院が可能となった患者を申請し患者カードを作成</a:t>
            </a:r>
            <a:endParaRPr lang="en-US" altLang="ja-JP" sz="2000">
              <a:latin typeface="Tw Cen MT" charset="0"/>
              <a:ea typeface="ＭＳ Ｐゴシック" charset="0"/>
            </a:endParaRPr>
          </a:p>
          <a:p>
            <a:pPr eaLnBrk="1" hangingPunct="1">
              <a:lnSpc>
                <a:spcPct val="90000"/>
              </a:lnSpc>
            </a:pPr>
            <a:r>
              <a:rPr lang="ja-JP" altLang="en-US" sz="2000">
                <a:latin typeface="Tw Cen MT" charset="0"/>
                <a:ea typeface="ＭＳ Ｐゴシック" charset="0"/>
              </a:rPr>
              <a:t>患者担当看護士は患者カードに服薬に関する問題点を記入</a:t>
            </a:r>
            <a:endParaRPr lang="en-US" altLang="ja-JP" sz="2000">
              <a:latin typeface="Tw Cen MT" charset="0"/>
              <a:ea typeface="ＭＳ Ｐゴシック" charset="0"/>
            </a:endParaRPr>
          </a:p>
          <a:p>
            <a:pPr eaLnBrk="1" hangingPunct="1">
              <a:lnSpc>
                <a:spcPct val="90000"/>
              </a:lnSpc>
            </a:pPr>
            <a:r>
              <a:rPr lang="ja-JP" altLang="en-US" sz="2000">
                <a:latin typeface="Tw Cen MT" charset="0"/>
                <a:ea typeface="ＭＳ Ｐゴシック" charset="0"/>
              </a:rPr>
              <a:t>カンファレンス対象患者リストを保健所に連絡</a:t>
            </a:r>
            <a:endParaRPr lang="en-US" altLang="ja-JP" sz="2000">
              <a:latin typeface="Tw Cen MT" charset="0"/>
              <a:ea typeface="ＭＳ Ｐゴシック" charset="0"/>
            </a:endParaRPr>
          </a:p>
          <a:p>
            <a:pPr eaLnBrk="1" hangingPunct="1">
              <a:lnSpc>
                <a:spcPct val="90000"/>
              </a:lnSpc>
            </a:pPr>
            <a:r>
              <a:rPr lang="ja-JP" altLang="en-US" sz="2000">
                <a:latin typeface="Tw Cen MT" charset="0"/>
                <a:ea typeface="ＭＳ Ｐゴシック" charset="0"/>
              </a:rPr>
              <a:t>患者カードを元に、医師、看護士、保健師の</a:t>
            </a:r>
            <a:r>
              <a:rPr lang="en-US" altLang="ja-JP" sz="2000">
                <a:latin typeface="Tw Cen MT" charset="0"/>
                <a:ea typeface="ＭＳ Ｐゴシック" charset="0"/>
              </a:rPr>
              <a:t>3</a:t>
            </a:r>
            <a:r>
              <a:rPr lang="ja-JP" altLang="en-US" sz="2000">
                <a:latin typeface="Tw Cen MT" charset="0"/>
                <a:ea typeface="ＭＳ Ｐゴシック" charset="0"/>
              </a:rPr>
              <a:t>者でカンファレンスを施行</a:t>
            </a:r>
            <a:endParaRPr lang="en-US" altLang="ja-JP" sz="2000">
              <a:latin typeface="Tw Cen MT" charset="0"/>
              <a:ea typeface="ＭＳ Ｐゴシック" charset="0"/>
            </a:endParaRPr>
          </a:p>
          <a:p>
            <a:pPr eaLnBrk="1" hangingPunct="1">
              <a:lnSpc>
                <a:spcPct val="90000"/>
              </a:lnSpc>
            </a:pPr>
            <a:r>
              <a:rPr lang="ja-JP" altLang="en-US" sz="2000">
                <a:latin typeface="Tw Cen MT" charset="0"/>
                <a:ea typeface="ＭＳ Ｐゴシック" charset="0"/>
              </a:rPr>
              <a:t>退院前に保健師は患者を訪問し訪問</a:t>
            </a:r>
            <a:r>
              <a:rPr lang="en-US" altLang="ja-JP" sz="2000">
                <a:latin typeface="Tw Cen MT" charset="0"/>
                <a:ea typeface="ＭＳ Ｐゴシック" charset="0"/>
              </a:rPr>
              <a:t>DOTS</a:t>
            </a:r>
            <a:r>
              <a:rPr lang="ja-JP" altLang="en-US" sz="2000">
                <a:latin typeface="Tw Cen MT" charset="0"/>
                <a:ea typeface="ＭＳ Ｐゴシック" charset="0"/>
              </a:rPr>
              <a:t>の説明を患者に行う</a:t>
            </a:r>
          </a:p>
        </p:txBody>
      </p:sp>
      <p:pic>
        <p:nvPicPr>
          <p:cNvPr id="61443"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70500" y="1905000"/>
            <a:ext cx="4260850" cy="3195638"/>
          </a:xfrm>
        </p:spPr>
      </p:pic>
      <p:sp>
        <p:nvSpPr>
          <p:cNvPr id="65541" name="スライド番号プレースホルダ 4"/>
          <p:cNvSpPr>
            <a:spLocks noGrp="1"/>
          </p:cNvSpPr>
          <p:nvPr>
            <p:ph type="sldNum" sz="quarter" idx="12"/>
          </p:nvPr>
        </p:nvSpPr>
        <p:spPr/>
        <p:txBody>
          <a:bodyPr>
            <a:normAutofit fontScale="85000" lnSpcReduction="20000"/>
          </a:bodyPr>
          <a:lstStyle/>
          <a:p>
            <a:pPr>
              <a:defRPr/>
            </a:pPr>
            <a:fld id="{CAD0CC24-4052-7248-8040-1664C2E74459}" type="slidenum">
              <a:rPr lang="en-US" altLang="ja-JP" smtClean="0"/>
              <a:pPr>
                <a:defRPr/>
              </a:pPr>
              <a:t>63</a:t>
            </a:fld>
            <a:endParaRPr lang="en-US" altLang="ja-JP"/>
          </a:p>
        </p:txBody>
      </p:sp>
    </p:spTree>
    <p:extLst>
      <p:ext uri="{BB962C8B-B14F-4D97-AF65-F5344CB8AC3E}">
        <p14:creationId xmlns:p14="http://schemas.microsoft.com/office/powerpoint/2010/main" val="1105224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1398588" y="0"/>
            <a:ext cx="7772400" cy="1143000"/>
          </a:xfrm>
        </p:spPr>
        <p:txBody>
          <a:bodyPr vert="horz" wrap="square" lIns="92075" tIns="46038" rIns="92075" bIns="46038" numCol="1" anchor="b" anchorCtr="0" compatLnSpc="1">
            <a:prstTxWarp prst="textNoShape">
              <a:avLst/>
            </a:prstTxWarp>
          </a:bodyPr>
          <a:lstStyle/>
          <a:p>
            <a:pPr eaLnBrk="1" hangingPunct="1"/>
            <a:r>
              <a:rPr lang="en-US" altLang="ja-JP" b="1">
                <a:solidFill>
                  <a:schemeClr val="tx1"/>
                </a:solidFill>
                <a:latin typeface="平成角ゴシック" charset="0"/>
                <a:ea typeface="平成角ゴシック" charset="0"/>
                <a:cs typeface="平成角ゴシック" charset="0"/>
              </a:rPr>
              <a:t>DOTS</a:t>
            </a:r>
            <a:r>
              <a:rPr lang="ja-JP" altLang="en-US" b="1">
                <a:solidFill>
                  <a:schemeClr val="tx1"/>
                </a:solidFill>
                <a:latin typeface="平成角ゴシック" charset="0"/>
                <a:ea typeface="平成角ゴシック" charset="0"/>
                <a:cs typeface="平成角ゴシック" charset="0"/>
              </a:rPr>
              <a:t>の効果</a:t>
            </a:r>
            <a:endParaRPr lang="ja-JP" b="1">
              <a:solidFill>
                <a:schemeClr val="tx1"/>
              </a:solidFill>
              <a:latin typeface="平成角ゴシック" charset="0"/>
              <a:ea typeface="平成角ゴシック" charset="0"/>
              <a:cs typeface="平成角ゴシック" charset="0"/>
            </a:endParaRPr>
          </a:p>
        </p:txBody>
      </p:sp>
      <p:sp>
        <p:nvSpPr>
          <p:cNvPr id="66565" name="スライド番号プレースホルダ 5"/>
          <p:cNvSpPr>
            <a:spLocks noGrp="1"/>
          </p:cNvSpPr>
          <p:nvPr>
            <p:ph type="sldNum" sz="quarter" idx="12"/>
          </p:nvPr>
        </p:nvSpPr>
        <p:spPr/>
        <p:txBody>
          <a:bodyPr>
            <a:normAutofit fontScale="85000" lnSpcReduction="20000"/>
          </a:bodyPr>
          <a:lstStyle/>
          <a:p>
            <a:pPr>
              <a:defRPr/>
            </a:pPr>
            <a:fld id="{846025FB-7277-6D4D-ABA6-17B30F696748}" type="slidenum">
              <a:rPr lang="en-US" altLang="ja-JP" smtClean="0"/>
              <a:pPr>
                <a:defRPr/>
              </a:pPr>
              <a:t>64</a:t>
            </a:fld>
            <a:endParaRPr lang="en-US" altLang="ja-JP"/>
          </a:p>
        </p:txBody>
      </p:sp>
      <p:sp>
        <p:nvSpPr>
          <p:cNvPr id="65539" name="コンテンツ プレースホルダ 5"/>
          <p:cNvSpPr>
            <a:spLocks noGrp="1"/>
          </p:cNvSpPr>
          <p:nvPr>
            <p:ph sz="quarter" idx="1"/>
          </p:nvPr>
        </p:nvSpPr>
        <p:spPr>
          <a:xfrm>
            <a:off x="1485900" y="1828800"/>
            <a:ext cx="6477000" cy="3352800"/>
          </a:xfrm>
        </p:spPr>
        <p:txBody>
          <a:bodyPr/>
          <a:lstStyle/>
          <a:p>
            <a:pPr eaLnBrk="1" hangingPunct="1">
              <a:spcAft>
                <a:spcPts val="1800"/>
              </a:spcAft>
            </a:pPr>
            <a:r>
              <a:rPr lang="ja-JP" altLang="en-US">
                <a:latin typeface="Tw Cen MT" charset="0"/>
                <a:ea typeface="ＭＳ Ｐゴシック" charset="0"/>
              </a:rPr>
              <a:t>肺結核の罹患率の減少</a:t>
            </a:r>
            <a:endParaRPr lang="en-US" altLang="ja-JP">
              <a:latin typeface="Tw Cen MT" charset="0"/>
              <a:ea typeface="ＭＳ Ｐゴシック" charset="0"/>
            </a:endParaRPr>
          </a:p>
          <a:p>
            <a:pPr eaLnBrk="1" hangingPunct="1">
              <a:spcAft>
                <a:spcPts val="1800"/>
              </a:spcAft>
            </a:pPr>
            <a:r>
              <a:rPr lang="ja-JP" altLang="en-US">
                <a:latin typeface="Tw Cen MT" charset="0"/>
                <a:ea typeface="ＭＳ Ｐゴシック" charset="0"/>
              </a:rPr>
              <a:t>薬剤耐性率の減少</a:t>
            </a:r>
            <a:endParaRPr lang="en-US" altLang="ja-JP">
              <a:latin typeface="Tw Cen MT" charset="0"/>
              <a:ea typeface="ＭＳ Ｐゴシック" charset="0"/>
            </a:endParaRPr>
          </a:p>
          <a:p>
            <a:pPr eaLnBrk="1" hangingPunct="1">
              <a:spcAft>
                <a:spcPts val="1800"/>
              </a:spcAft>
            </a:pPr>
            <a:r>
              <a:rPr lang="ja-JP" altLang="en-US">
                <a:latin typeface="Tw Cen MT" charset="0"/>
                <a:ea typeface="ＭＳ Ｐゴシック" charset="0"/>
              </a:rPr>
              <a:t>治療失敗の減少</a:t>
            </a:r>
            <a:endParaRPr lang="en-US" altLang="ja-JP">
              <a:latin typeface="Tw Cen MT" charset="0"/>
              <a:ea typeface="ＭＳ Ｐゴシック" charset="0"/>
            </a:endParaRPr>
          </a:p>
          <a:p>
            <a:pPr eaLnBrk="1" hangingPunct="1">
              <a:spcAft>
                <a:spcPts val="1800"/>
              </a:spcAft>
            </a:pPr>
            <a:r>
              <a:rPr lang="ja-JP" altLang="en-US">
                <a:latin typeface="Tw Cen MT" charset="0"/>
                <a:ea typeface="ＭＳ Ｐゴシック" charset="0"/>
              </a:rPr>
              <a:t>多剤耐性結核の減少</a:t>
            </a:r>
            <a:endParaRPr lang="en-US" altLang="ja-JP">
              <a:latin typeface="Tw Cen MT" charset="0"/>
              <a:ea typeface="ＭＳ Ｐゴシック" charset="0"/>
            </a:endParaRPr>
          </a:p>
        </p:txBody>
      </p:sp>
      <p:sp>
        <p:nvSpPr>
          <p:cNvPr id="65540" name="正方形/長方形 6"/>
          <p:cNvSpPr>
            <a:spLocks noChangeArrowheads="1"/>
          </p:cNvSpPr>
          <p:nvPr/>
        </p:nvSpPr>
        <p:spPr bwMode="auto">
          <a:xfrm>
            <a:off x="876300" y="5410200"/>
            <a:ext cx="8610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ja-JP" sz="2000">
                <a:solidFill>
                  <a:prstClr val="black"/>
                </a:solidFill>
              </a:rPr>
              <a:t>Antituberculosis drug resistance in the South of Vietnam: prevalence and trends.</a:t>
            </a:r>
            <a:r>
              <a:rPr lang="ja-JP" altLang="en-US" sz="2000">
                <a:solidFill>
                  <a:prstClr val="black"/>
                </a:solidFill>
              </a:rPr>
              <a:t>　</a:t>
            </a:r>
            <a:r>
              <a:rPr lang="en-US" altLang="ja-JP" sz="2000">
                <a:solidFill>
                  <a:prstClr val="black"/>
                </a:solidFill>
              </a:rPr>
              <a:t>Huong NT. J Infect Dis. 2006 Nov 1;194(9):1226-32. Epub 2006 Sep 18.	</a:t>
            </a:r>
          </a:p>
        </p:txBody>
      </p:sp>
      <p:sp>
        <p:nvSpPr>
          <p:cNvPr id="6" name="円/楕円 5"/>
          <p:cNvSpPr/>
          <p:nvPr/>
        </p:nvSpPr>
        <p:spPr>
          <a:xfrm>
            <a:off x="1143001" y="3894139"/>
            <a:ext cx="5000625" cy="90963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2000">
              <a:solidFill>
                <a:prstClr val="white"/>
              </a:solidFill>
              <a:latin typeface="Tw Cen MT"/>
              <a:ea typeface="ＭＳ Ｐゴシック"/>
            </a:endParaRPr>
          </a:p>
        </p:txBody>
      </p:sp>
    </p:spTree>
    <p:extLst>
      <p:ext uri="{BB962C8B-B14F-4D97-AF65-F5344CB8AC3E}">
        <p14:creationId xmlns:p14="http://schemas.microsoft.com/office/powerpoint/2010/main" val="578770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4089" y="233428"/>
            <a:ext cx="9172575" cy="1367381"/>
          </a:xfrm>
        </p:spPr>
        <p:txBody>
          <a:bodyPr>
            <a:normAutofit fontScale="90000"/>
          </a:bodyPr>
          <a:lstStyle/>
          <a:p>
            <a:pPr algn="ctr"/>
            <a:r>
              <a:rPr kumimoji="1" lang="ja-JP" altLang="en-US" dirty="0"/>
              <a:t>結核</a:t>
            </a:r>
            <a:r>
              <a:rPr lang="ja-JP" altLang="en-US" dirty="0"/>
              <a:t>に対する行政の役割</a:t>
            </a:r>
            <a:br>
              <a:rPr kumimoji="1" lang="en-US" altLang="ja-JP" dirty="0"/>
            </a:br>
            <a:r>
              <a:rPr lang="ja-JP" altLang="en-US" sz="2700" dirty="0"/>
              <a:t>結核対策は行政と医療が一体にならないと成功しない</a:t>
            </a:r>
            <a:br>
              <a:rPr lang="en-US" altLang="ja-JP" dirty="0"/>
            </a:br>
            <a:endParaRPr kumimoji="1" lang="ja-JP" altLang="en-US" dirty="0"/>
          </a:p>
        </p:txBody>
      </p:sp>
      <p:sp>
        <p:nvSpPr>
          <p:cNvPr id="4" name="正方形/長方形 3"/>
          <p:cNvSpPr/>
          <p:nvPr/>
        </p:nvSpPr>
        <p:spPr>
          <a:xfrm>
            <a:off x="685800" y="1600813"/>
            <a:ext cx="9317916" cy="4770537"/>
          </a:xfrm>
          <a:prstGeom prst="rect">
            <a:avLst/>
          </a:prstGeom>
        </p:spPr>
        <p:txBody>
          <a:bodyPr wrap="square">
            <a:spAutoFit/>
          </a:bodyPr>
          <a:lstStyle/>
          <a:p>
            <a:r>
              <a:rPr lang="ja-JP" altLang="en-US" sz="1600" dirty="0">
                <a:solidFill>
                  <a:srgbClr val="FF0000"/>
                </a:solidFill>
                <a:latin typeface="+mn-ea"/>
              </a:rPr>
              <a:t>健康診断</a:t>
            </a:r>
            <a:endParaRPr lang="en-US" altLang="ja-JP" sz="1600" dirty="0">
              <a:solidFill>
                <a:srgbClr val="FF0000"/>
              </a:solidFill>
              <a:latin typeface="+mn-ea"/>
            </a:endParaRPr>
          </a:p>
          <a:p>
            <a:r>
              <a:rPr lang="ja-JP" altLang="en-US" sz="1600" dirty="0">
                <a:latin typeface="+mn-ea"/>
              </a:rPr>
              <a:t>ア）定期健康診断</a:t>
            </a:r>
            <a:r>
              <a:rPr lang="en-US" altLang="ja-JP" sz="1600" dirty="0">
                <a:latin typeface="+mn-ea"/>
              </a:rPr>
              <a:t> </a:t>
            </a:r>
            <a:r>
              <a:rPr lang="ja-JP" altLang="en-US" sz="1600" dirty="0">
                <a:latin typeface="+mn-ea"/>
              </a:rPr>
              <a:t>　</a:t>
            </a:r>
            <a:r>
              <a:rPr lang="en-US" altLang="en-US" sz="1600" dirty="0">
                <a:latin typeface="+mn-ea"/>
              </a:rPr>
              <a:t>職</a:t>
            </a:r>
            <a:r>
              <a:rPr lang="ja-JP" altLang="en-US" sz="1600" dirty="0">
                <a:latin typeface="+mn-ea"/>
              </a:rPr>
              <a:t>場検診・学校検診・施設検診・住民検診など </a:t>
            </a:r>
            <a:r>
              <a:rPr lang="en-US" altLang="ja-JP" sz="1600" dirty="0">
                <a:latin typeface="+mn-ea"/>
              </a:rPr>
              <a:t> </a:t>
            </a:r>
            <a:r>
              <a:rPr lang="ja-JP" altLang="en-US" sz="1600" dirty="0">
                <a:latin typeface="+mn-ea"/>
              </a:rPr>
              <a:t>イ）定期外健康診断</a:t>
            </a:r>
            <a:r>
              <a:rPr lang="ja-JP" altLang="ja-JP" sz="1600" dirty="0">
                <a:latin typeface="+mn-ea"/>
              </a:rPr>
              <a:t>　</a:t>
            </a:r>
            <a:r>
              <a:rPr lang="ja-JP" altLang="en-US" sz="1600" dirty="0">
                <a:latin typeface="+mn-ea"/>
              </a:rPr>
              <a:t>いわゆる接触者検診　例）患者家族、定期外集団検診等 </a:t>
            </a:r>
            <a:r>
              <a:rPr lang="en-US" altLang="ja-JP" sz="1600" dirty="0">
                <a:latin typeface="+mn-ea"/>
              </a:rPr>
              <a:t> </a:t>
            </a:r>
            <a:r>
              <a:rPr lang="ja-JP" altLang="en-US" sz="1600" dirty="0">
                <a:solidFill>
                  <a:srgbClr val="FF0000"/>
                </a:solidFill>
                <a:latin typeface="+mn-ea"/>
              </a:rPr>
              <a:t>予防接種（ＢＣＧ接種）および予防内服</a:t>
            </a:r>
            <a:endParaRPr lang="en-US" altLang="ja-JP" sz="1600" dirty="0">
              <a:solidFill>
                <a:srgbClr val="FF0000"/>
              </a:solidFill>
              <a:latin typeface="+mn-ea"/>
            </a:endParaRPr>
          </a:p>
          <a:p>
            <a:r>
              <a:rPr lang="ja-JP" altLang="en-US" sz="1600" dirty="0">
                <a:latin typeface="+mn-ea"/>
              </a:rPr>
              <a:t>ア）定期健康診断</a:t>
            </a:r>
            <a:r>
              <a:rPr lang="en-US" altLang="ja-JP" sz="1600" dirty="0">
                <a:latin typeface="+mn-ea"/>
              </a:rPr>
              <a:t>→BCG</a:t>
            </a:r>
            <a:r>
              <a:rPr lang="ja-JP" altLang="en-US" sz="1600" dirty="0">
                <a:latin typeface="+mn-ea"/>
              </a:rPr>
              <a:t>予防接種、結果必要な方に予防内服 </a:t>
            </a:r>
            <a:r>
              <a:rPr lang="ja-JP" altLang="ja-JP" sz="1600" dirty="0">
                <a:latin typeface="+mn-ea"/>
              </a:rPr>
              <a:t>　</a:t>
            </a:r>
            <a:r>
              <a:rPr lang="ja-JP" altLang="en-US" sz="1600" dirty="0">
                <a:latin typeface="+mn-ea"/>
              </a:rPr>
              <a:t>例）乳幼児検診</a:t>
            </a:r>
            <a:r>
              <a:rPr lang="en-US" altLang="ja-JP" sz="1600" dirty="0">
                <a:latin typeface="+mn-ea"/>
              </a:rPr>
              <a:t> </a:t>
            </a:r>
            <a:r>
              <a:rPr lang="ja-JP" altLang="en-US" sz="1600" dirty="0">
                <a:latin typeface="+mn-ea"/>
              </a:rPr>
              <a:t>イ）定期外健康診断</a:t>
            </a:r>
            <a:r>
              <a:rPr lang="en-US" altLang="ja-JP" sz="1600" dirty="0">
                <a:latin typeface="+mn-ea"/>
              </a:rPr>
              <a:t>→</a:t>
            </a:r>
            <a:r>
              <a:rPr lang="ja-JP" altLang="en-US" sz="1600" dirty="0">
                <a:latin typeface="+mn-ea"/>
              </a:rPr>
              <a:t>ツ反又は血液検査の結果必要な方に予防内服 </a:t>
            </a:r>
            <a:r>
              <a:rPr lang="en-US" altLang="ja-JP" sz="1600" dirty="0">
                <a:latin typeface="+mn-ea"/>
              </a:rPr>
              <a:t> </a:t>
            </a:r>
            <a:r>
              <a:rPr lang="ja-JP" altLang="en-US" sz="1600" dirty="0">
                <a:solidFill>
                  <a:srgbClr val="FF0000"/>
                </a:solidFill>
                <a:latin typeface="+mn-ea"/>
              </a:rPr>
              <a:t>患者管理</a:t>
            </a:r>
            <a:r>
              <a:rPr lang="en-US" altLang="ja-JP" sz="1600" dirty="0">
                <a:latin typeface="+mn-ea"/>
              </a:rPr>
              <a:t> </a:t>
            </a:r>
            <a:r>
              <a:rPr lang="ja-JP" altLang="en-US" sz="1600" dirty="0">
                <a:latin typeface="+mn-ea"/>
              </a:rPr>
              <a:t>ア）届出</a:t>
            </a:r>
            <a:r>
              <a:rPr lang="en-US" altLang="ja-JP" sz="1600" dirty="0">
                <a:latin typeface="+mn-ea"/>
              </a:rPr>
              <a:t>→</a:t>
            </a:r>
            <a:r>
              <a:rPr lang="ja-JP" altLang="en-US" sz="1600" dirty="0">
                <a:latin typeface="+mn-ea"/>
              </a:rPr>
              <a:t>結核と診断された場合など医師や病院から届けがあります </a:t>
            </a:r>
            <a:r>
              <a:rPr lang="en-US" altLang="ja-JP" sz="1600" dirty="0">
                <a:latin typeface="+mn-ea"/>
              </a:rPr>
              <a:t> </a:t>
            </a:r>
            <a:r>
              <a:rPr lang="ja-JP" altLang="en-US" sz="1600" dirty="0">
                <a:latin typeface="+mn-ea"/>
              </a:rPr>
              <a:t>イ）登録</a:t>
            </a:r>
            <a:r>
              <a:rPr lang="en-US" altLang="ja-JP" sz="1600" dirty="0">
                <a:latin typeface="+mn-ea"/>
              </a:rPr>
              <a:t>→</a:t>
            </a:r>
            <a:r>
              <a:rPr lang="ja-JP" altLang="en-US" sz="1600" dirty="0">
                <a:latin typeface="+mn-ea"/>
              </a:rPr>
              <a:t>届出に基づき、患者さんの病状や現状を把握します </a:t>
            </a:r>
            <a:r>
              <a:rPr lang="en-US" altLang="ja-JP" sz="1600" dirty="0">
                <a:latin typeface="+mn-ea"/>
              </a:rPr>
              <a:t> </a:t>
            </a:r>
            <a:r>
              <a:rPr lang="ja-JP" altLang="en-US" sz="1600" dirty="0">
                <a:latin typeface="+mn-ea"/>
              </a:rPr>
              <a:t>ウ）保健指導</a:t>
            </a:r>
            <a:r>
              <a:rPr lang="en-US" altLang="ja-JP" sz="1600" dirty="0">
                <a:latin typeface="+mn-ea"/>
              </a:rPr>
              <a:t>→</a:t>
            </a:r>
            <a:r>
              <a:rPr lang="ja-JP" altLang="en-US" sz="1600" dirty="0">
                <a:latin typeface="+mn-ea"/>
              </a:rPr>
              <a:t>保健師が訪問し、結核についての説明、服薬確認、相談</a:t>
            </a:r>
            <a:r>
              <a:rPr lang="en-US" altLang="ja-JP" sz="1600" dirty="0">
                <a:latin typeface="+mn-ea"/>
              </a:rPr>
              <a:t> </a:t>
            </a:r>
            <a:r>
              <a:rPr lang="ja-JP" altLang="en-US" sz="1600" dirty="0">
                <a:latin typeface="+mn-ea"/>
              </a:rPr>
              <a:t>エ）管理検診</a:t>
            </a:r>
            <a:r>
              <a:rPr lang="en-US" altLang="ja-JP" sz="1600" dirty="0">
                <a:latin typeface="+mn-ea"/>
              </a:rPr>
              <a:t>→</a:t>
            </a:r>
            <a:r>
              <a:rPr lang="ja-JP" altLang="en-US" sz="1600" dirty="0">
                <a:latin typeface="+mn-ea"/>
              </a:rPr>
              <a:t>再発防止のため、治療終了後、約２年間の患者さんの病状を把握</a:t>
            </a:r>
            <a:endParaRPr lang="en-US" altLang="ja-JP" sz="1600" dirty="0">
              <a:latin typeface="+mn-ea"/>
            </a:endParaRPr>
          </a:p>
          <a:p>
            <a:r>
              <a:rPr lang="ja-JP" altLang="en-US" sz="1600" dirty="0">
                <a:latin typeface="+mn-ea"/>
              </a:rPr>
              <a:t>オ）削除</a:t>
            </a:r>
            <a:endParaRPr lang="en-US" altLang="ja-JP" sz="1600" dirty="0">
              <a:latin typeface="+mn-ea"/>
            </a:endParaRPr>
          </a:p>
          <a:p>
            <a:r>
              <a:rPr lang="ja-JP" altLang="en-US" sz="1600" dirty="0">
                <a:latin typeface="+mn-ea"/>
              </a:rPr>
              <a:t>カ）発生動向調査</a:t>
            </a:r>
            <a:endParaRPr lang="en-US" altLang="ja-JP" sz="1600" dirty="0">
              <a:latin typeface="+mn-ea"/>
            </a:endParaRPr>
          </a:p>
          <a:p>
            <a:r>
              <a:rPr lang="ja-JP" altLang="en-US" sz="1600" dirty="0">
                <a:solidFill>
                  <a:srgbClr val="FF0000"/>
                </a:solidFill>
                <a:latin typeface="+mn-ea"/>
              </a:rPr>
              <a:t>医療</a:t>
            </a:r>
            <a:r>
              <a:rPr lang="en-US" altLang="ja-JP" sz="1600" dirty="0">
                <a:latin typeface="+mn-ea"/>
              </a:rPr>
              <a:t>→</a:t>
            </a:r>
            <a:r>
              <a:rPr lang="ja-JP" altLang="en-US" sz="1600" dirty="0">
                <a:latin typeface="+mn-ea"/>
              </a:rPr>
              <a:t>結核医療費の公費負担する制度</a:t>
            </a:r>
            <a:endParaRPr lang="en-US" altLang="ja-JP" sz="1600" dirty="0">
              <a:latin typeface="+mn-ea"/>
            </a:endParaRPr>
          </a:p>
          <a:p>
            <a:r>
              <a:rPr lang="ja-JP" altLang="en-US" sz="1600" dirty="0">
                <a:latin typeface="+mn-ea"/>
              </a:rPr>
              <a:t>ア）結核予防法３７条</a:t>
            </a:r>
            <a:r>
              <a:rPr lang="en-US" altLang="ja-JP" sz="1600" dirty="0">
                <a:latin typeface="+mn-ea"/>
              </a:rPr>
              <a:t>→</a:t>
            </a:r>
            <a:r>
              <a:rPr lang="ja-JP" altLang="en-US" sz="1600" dirty="0">
                <a:latin typeface="+mn-ea"/>
              </a:rPr>
              <a:t>感染の恐れがあるために入院している場合 </a:t>
            </a:r>
            <a:r>
              <a:rPr lang="en-US" altLang="ja-JP" sz="1600" dirty="0">
                <a:latin typeface="+mn-ea"/>
              </a:rPr>
              <a:t> </a:t>
            </a:r>
            <a:r>
              <a:rPr lang="ja-JP" altLang="en-US" sz="1600" dirty="0">
                <a:latin typeface="+mn-ea"/>
              </a:rPr>
              <a:t>世帯の所得税額に応じて無料か一部負担（月額２万円） </a:t>
            </a:r>
            <a:r>
              <a:rPr lang="en-US" altLang="ja-JP" sz="1600" dirty="0">
                <a:latin typeface="+mn-ea"/>
              </a:rPr>
              <a:t> </a:t>
            </a:r>
            <a:r>
              <a:rPr lang="ja-JP" altLang="en-US" sz="1600" dirty="0">
                <a:latin typeface="+mn-ea"/>
              </a:rPr>
              <a:t>イ）結核予防法３７条の２</a:t>
            </a:r>
            <a:r>
              <a:rPr lang="en-US" altLang="ja-JP" sz="1600" dirty="0">
                <a:latin typeface="+mn-ea"/>
              </a:rPr>
              <a:t>→</a:t>
            </a:r>
            <a:r>
              <a:rPr lang="ja-JP" altLang="en-US" sz="1600" dirty="0">
                <a:latin typeface="+mn-ea"/>
              </a:rPr>
              <a:t>通院や感染の恐れは少ないが合併症等の理由により入院している場合 </a:t>
            </a:r>
            <a:r>
              <a:rPr lang="en-US" altLang="ja-JP" sz="1600" dirty="0">
                <a:latin typeface="+mn-ea"/>
              </a:rPr>
              <a:t> </a:t>
            </a:r>
            <a:r>
              <a:rPr lang="ja-JP" altLang="en-US" sz="1600" dirty="0">
                <a:latin typeface="+mn-ea"/>
              </a:rPr>
              <a:t>医療費の５％が自己負担になり、他は保険や公費 </a:t>
            </a:r>
            <a:r>
              <a:rPr lang="en-US" altLang="ja-JP" sz="1600" dirty="0">
                <a:latin typeface="+mn-ea"/>
              </a:rPr>
              <a:t> </a:t>
            </a:r>
            <a:r>
              <a:rPr lang="ja-JP" altLang="en-US" sz="1600" dirty="0">
                <a:solidFill>
                  <a:srgbClr val="FF0000"/>
                </a:solidFill>
                <a:latin typeface="+mn-ea"/>
              </a:rPr>
              <a:t>対策</a:t>
            </a:r>
            <a:r>
              <a:rPr lang="en-US" altLang="ja-JP" sz="1600" dirty="0">
                <a:latin typeface="+mn-ea"/>
              </a:rPr>
              <a:t>→</a:t>
            </a:r>
            <a:r>
              <a:rPr lang="ja-JP" altLang="en-US" sz="1600" dirty="0">
                <a:latin typeface="+mn-ea"/>
              </a:rPr>
              <a:t>結核に対する正しい知識の普及や啓発、関係機関への研修や地域における結核統計</a:t>
            </a:r>
          </a:p>
        </p:txBody>
      </p:sp>
    </p:spTree>
    <p:extLst>
      <p:ext uri="{BB962C8B-B14F-4D97-AF65-F5344CB8AC3E}">
        <p14:creationId xmlns:p14="http://schemas.microsoft.com/office/powerpoint/2010/main" val="1278525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690" y="321718"/>
            <a:ext cx="4068709" cy="566157"/>
          </a:xfrm>
          <a:ln>
            <a:solidFill>
              <a:srgbClr val="FF0000"/>
            </a:solidFill>
          </a:ln>
        </p:spPr>
        <p:txBody>
          <a:bodyPr>
            <a:noAutofit/>
          </a:bodyPr>
          <a:lstStyle/>
          <a:p>
            <a:r>
              <a:rPr kumimoji="1" lang="ja-JP" altLang="en-US" sz="3200" dirty="0">
                <a:latin typeface="HG丸ｺﾞｼｯｸM-PRO" panose="020F0600000000000000" pitchFamily="50" charset="-128"/>
                <a:ea typeface="HG丸ｺﾞｼｯｸM-PRO" panose="020F0600000000000000" pitchFamily="50" charset="-128"/>
              </a:rPr>
              <a:t>結核患者支援</a:t>
            </a:r>
          </a:p>
        </p:txBody>
      </p:sp>
      <p:sp>
        <p:nvSpPr>
          <p:cNvPr id="6" name="正方形/長方形 5"/>
          <p:cNvSpPr/>
          <p:nvPr/>
        </p:nvSpPr>
        <p:spPr>
          <a:xfrm>
            <a:off x="2146175" y="1660288"/>
            <a:ext cx="7910022" cy="5009072"/>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r>
              <a:rPr kumimoji="1" lang="ja-JP" altLang="en-US" sz="2000" b="1" u="sng" dirty="0">
                <a:solidFill>
                  <a:schemeClr val="tx1"/>
                </a:solidFill>
                <a:effectLst>
                  <a:outerShdw blurRad="38100" dist="38100" dir="2700000" algn="tl">
                    <a:srgbClr val="000000">
                      <a:alpha val="43137"/>
                    </a:srgbClr>
                  </a:outerShdw>
                </a:effectLst>
              </a:rPr>
              <a:t>積極的疫学調査</a:t>
            </a:r>
            <a:endParaRPr kumimoji="1" lang="en-US" altLang="ja-JP" sz="2000" b="1" u="sng" dirty="0">
              <a:solidFill>
                <a:schemeClr val="tx1"/>
              </a:solidFill>
              <a:effectLst>
                <a:outerShdw blurRad="38100" dist="38100" dir="2700000" algn="tl">
                  <a:srgbClr val="000000">
                    <a:alpha val="43137"/>
                  </a:srgbClr>
                </a:outerShdw>
              </a:effectLst>
            </a:endParaRPr>
          </a:p>
          <a:p>
            <a:r>
              <a:rPr lang="ja-JP" altLang="en-US" sz="1800" dirty="0">
                <a:solidFill>
                  <a:schemeClr val="tx1"/>
                </a:solidFill>
              </a:rPr>
              <a:t>・ききとり調査</a:t>
            </a:r>
            <a:endParaRPr lang="en-US" altLang="ja-JP" sz="1800" dirty="0">
              <a:solidFill>
                <a:schemeClr val="tx1"/>
              </a:solidFill>
            </a:endParaRPr>
          </a:p>
          <a:p>
            <a:r>
              <a:rPr lang="ja-JP" altLang="en-US" sz="1800" dirty="0">
                <a:solidFill>
                  <a:schemeClr val="tx1"/>
                </a:solidFill>
              </a:rPr>
              <a:t>　　患者の発病経過、既往歴</a:t>
            </a:r>
            <a:endParaRPr lang="en-US" altLang="ja-JP" sz="1800" dirty="0">
              <a:solidFill>
                <a:schemeClr val="tx1"/>
              </a:solidFill>
            </a:endParaRPr>
          </a:p>
          <a:p>
            <a:r>
              <a:rPr lang="ja-JP" altLang="en-US" sz="1800" dirty="0">
                <a:solidFill>
                  <a:schemeClr val="tx1"/>
                </a:solidFill>
              </a:rPr>
              <a:t>　　接触者の状況</a:t>
            </a:r>
            <a:endParaRPr lang="en-US" altLang="ja-JP" sz="1800" dirty="0">
              <a:solidFill>
                <a:schemeClr val="tx1"/>
              </a:solidFill>
            </a:endParaRPr>
          </a:p>
          <a:p>
            <a:r>
              <a:rPr lang="ja-JP" altLang="en-US" sz="1800" dirty="0">
                <a:solidFill>
                  <a:schemeClr val="tx1"/>
                </a:solidFill>
              </a:rPr>
              <a:t>・菌株の確保（分子疫学調査）</a:t>
            </a:r>
            <a:endParaRPr lang="en-US" altLang="ja-JP" sz="2000" b="1" dirty="0">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endParaRPr>
          </a:p>
          <a:p>
            <a:r>
              <a:rPr lang="ja-JP" altLang="en-US" sz="2000" b="1" dirty="0">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就業制限・入院勧告</a:t>
            </a:r>
            <a:r>
              <a:rPr lang="en-US" altLang="ja-JP" sz="2000" b="1" dirty="0">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a:t>
            </a:r>
            <a:r>
              <a:rPr lang="ja-JP" altLang="en-US" sz="2000" b="1" u="sng" dirty="0">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接触者健診</a:t>
            </a:r>
            <a:r>
              <a:rPr lang="en-US" altLang="ja-JP" sz="2000" b="1" dirty="0">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a:t>
            </a:r>
            <a:r>
              <a:rPr lang="ja-JP" altLang="en-US" sz="2000" b="1" dirty="0">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医療費公費負担</a:t>
            </a:r>
            <a:endParaRPr lang="ja-JP" altLang="en-US" sz="1800" dirty="0">
              <a:solidFill>
                <a:srgbClr val="000000"/>
              </a:solidFill>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endParaRPr>
          </a:p>
          <a:p>
            <a:endParaRPr lang="en-US" altLang="ja-JP" sz="2000" b="1" dirty="0">
              <a:effectLst>
                <a:outerShdw blurRad="38100" dist="38100" dir="2700000" algn="tl">
                  <a:srgbClr val="000000">
                    <a:alpha val="43137"/>
                  </a:srgbClr>
                </a:outerShdw>
              </a:effectLst>
            </a:endParaRPr>
          </a:p>
          <a:p>
            <a:endParaRPr lang="en-US" altLang="ja-JP" sz="2000" b="1" dirty="0">
              <a:effectLst>
                <a:outerShdw blurRad="38100" dist="38100" dir="2700000" algn="tl">
                  <a:srgbClr val="000000">
                    <a:alpha val="43137"/>
                  </a:srgbClr>
                </a:outerShdw>
              </a:effectLst>
            </a:endParaRPr>
          </a:p>
          <a:p>
            <a:endParaRPr lang="en-US" altLang="ja-JP" sz="2000" b="1" dirty="0">
              <a:effectLst>
                <a:outerShdw blurRad="38100" dist="38100" dir="2700000" algn="tl">
                  <a:srgbClr val="000000">
                    <a:alpha val="43137"/>
                  </a:srgbClr>
                </a:outerShdw>
              </a:effectLst>
            </a:endParaRPr>
          </a:p>
          <a:p>
            <a:endParaRPr lang="en-US" altLang="ja-JP" sz="2000" b="1" dirty="0">
              <a:effectLst>
                <a:outerShdw blurRad="38100" dist="38100" dir="2700000" algn="tl">
                  <a:srgbClr val="000000">
                    <a:alpha val="43137"/>
                  </a:srgbClr>
                </a:outerShdw>
              </a:effectLst>
            </a:endParaRPr>
          </a:p>
          <a:p>
            <a:endParaRPr lang="en-US" altLang="ja-JP" sz="2000" b="1" dirty="0">
              <a:ln w="18000">
                <a:noFill/>
                <a:prstDash val="solid"/>
                <a:miter lim="800000"/>
              </a:ln>
              <a:solidFill>
                <a:schemeClr val="tx1"/>
              </a:solidFill>
              <a:effectLst>
                <a:outerShdw blurRad="38100" dist="38100" dir="2700000" algn="tl">
                  <a:srgbClr val="000000">
                    <a:alpha val="43137"/>
                  </a:srgbClr>
                </a:outerShdw>
              </a:effectLst>
              <a:ea typeface="AR P丸ゴシック体M" panose="020B0600010101010101" pitchFamily="50" charset="-128"/>
            </a:endParaRPr>
          </a:p>
          <a:p>
            <a:endParaRPr lang="en-US" altLang="ja-JP" sz="2000" b="1" dirty="0">
              <a:effectLst>
                <a:outerShdw blurRad="38100" dist="38100" dir="2700000" algn="tl">
                  <a:srgbClr val="000000">
                    <a:alpha val="43137"/>
                  </a:srgbClr>
                </a:outerShdw>
              </a:effectLst>
            </a:endParaRPr>
          </a:p>
          <a:p>
            <a:endParaRPr lang="en-US" altLang="ja-JP" sz="2000" b="1" dirty="0">
              <a:effectLst>
                <a:outerShdw blurRad="38100" dist="38100" dir="2700000" algn="tl">
                  <a:srgbClr val="000000">
                    <a:alpha val="43137"/>
                  </a:srgbClr>
                </a:outerShdw>
              </a:effectLst>
            </a:endParaRPr>
          </a:p>
          <a:p>
            <a:r>
              <a:rPr lang="ja-JP" altLang="en-US" sz="2000" b="1" dirty="0">
                <a:effectLst>
                  <a:outerShdw blurRad="38100" dist="38100" dir="2700000" algn="tl">
                    <a:srgbClr val="000000">
                      <a:alpha val="43137"/>
                    </a:srgbClr>
                  </a:outerShdw>
                </a:effectLst>
              </a:rPr>
              <a:t>患者・家族の不安への対応</a:t>
            </a:r>
            <a:endParaRPr lang="en-US" altLang="ja-JP" sz="2000" b="1" dirty="0">
              <a:effectLst>
                <a:outerShdw blurRad="38100" dist="38100" dir="2700000" algn="tl">
                  <a:srgbClr val="000000">
                    <a:alpha val="43137"/>
                  </a:srgbClr>
                </a:outerShdw>
              </a:effectLst>
            </a:endParaRPr>
          </a:p>
          <a:p>
            <a:r>
              <a:rPr lang="ja-JP" altLang="en-US" sz="2000" b="1" u="sng" dirty="0">
                <a:ln w="18000">
                  <a:noFill/>
                  <a:prstDash val="solid"/>
                  <a:miter lim="800000"/>
                </a:ln>
                <a:solidFill>
                  <a:schemeClr val="tx1"/>
                </a:solidFill>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服薬支援</a:t>
            </a:r>
            <a:r>
              <a:rPr lang="en-US" altLang="ja-JP" sz="2000" b="1" u="sng" dirty="0">
                <a:ln w="18000">
                  <a:noFill/>
                  <a:prstDash val="solid"/>
                  <a:miter lim="800000"/>
                </a:ln>
                <a:solidFill>
                  <a:schemeClr val="tx1"/>
                </a:solidFill>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(DOTS)</a:t>
            </a:r>
          </a:p>
          <a:p>
            <a:endParaRPr lang="ja-JP" altLang="en-US" sz="2000" b="1" dirty="0">
              <a:effectLst>
                <a:outerShdw blurRad="38100" dist="38100" dir="2700000" algn="tl">
                  <a:srgbClr val="000000">
                    <a:alpha val="43137"/>
                  </a:srgbClr>
                </a:outerShdw>
              </a:effectLst>
            </a:endParaRPr>
          </a:p>
        </p:txBody>
      </p:sp>
      <p:sp>
        <p:nvSpPr>
          <p:cNvPr id="14" name="下矢印吹き出し 13"/>
          <p:cNvSpPr/>
          <p:nvPr/>
        </p:nvSpPr>
        <p:spPr>
          <a:xfrm>
            <a:off x="174948" y="1700838"/>
            <a:ext cx="1737134" cy="1296145"/>
          </a:xfrm>
          <a:prstGeom prst="downArrowCallout">
            <a:avLst>
              <a:gd name="adj1" fmla="val 26289"/>
              <a:gd name="adj2" fmla="val 19846"/>
              <a:gd name="adj3" fmla="val 0"/>
              <a:gd name="adj4" fmla="val 10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000" dirty="0"/>
              <a:t>胸部</a:t>
            </a:r>
            <a:r>
              <a:rPr kumimoji="1" lang="en-US" altLang="ja-JP" sz="2000" dirty="0"/>
              <a:t>X</a:t>
            </a:r>
            <a:r>
              <a:rPr kumimoji="1" lang="ja-JP" altLang="en-US" sz="2000" dirty="0"/>
              <a:t>線検査喀痰検査</a:t>
            </a:r>
            <a:endParaRPr kumimoji="1" lang="en-US" altLang="ja-JP" sz="2000" dirty="0"/>
          </a:p>
          <a:p>
            <a:pPr algn="ctr"/>
            <a:r>
              <a:rPr kumimoji="1" lang="ja-JP" altLang="en-US" sz="2000" dirty="0"/>
              <a:t>その他必要な検査</a:t>
            </a:r>
          </a:p>
        </p:txBody>
      </p:sp>
      <p:sp>
        <p:nvSpPr>
          <p:cNvPr id="13" name="四角形吹き出し 12"/>
          <p:cNvSpPr/>
          <p:nvPr/>
        </p:nvSpPr>
        <p:spPr>
          <a:xfrm>
            <a:off x="5647556" y="2204864"/>
            <a:ext cx="3778564" cy="792088"/>
          </a:xfrm>
          <a:prstGeom prst="wedgeRectCallout">
            <a:avLst>
              <a:gd name="adj1" fmla="val -87428"/>
              <a:gd name="adj2" fmla="val 8697"/>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t>患者の同意をもとに、</a:t>
            </a:r>
            <a:r>
              <a:rPr kumimoji="1" lang="ja-JP" altLang="en-US" sz="1600" dirty="0"/>
              <a:t>患者、家族、必要時は勤務先やサービス従事者等にも調査</a:t>
            </a:r>
            <a:endParaRPr lang="en-US" altLang="ja-JP" sz="1600" dirty="0"/>
          </a:p>
        </p:txBody>
      </p:sp>
      <p:sp>
        <p:nvSpPr>
          <p:cNvPr id="4" name="円/楕円 3"/>
          <p:cNvSpPr/>
          <p:nvPr/>
        </p:nvSpPr>
        <p:spPr>
          <a:xfrm>
            <a:off x="102940" y="3356992"/>
            <a:ext cx="1805866" cy="876707"/>
          </a:xfrm>
          <a:prstGeom prst="ellipse">
            <a:avLst/>
          </a:prstGeom>
        </p:spPr>
        <p:style>
          <a:lnRef idx="3">
            <a:schemeClr val="lt1"/>
          </a:lnRef>
          <a:fillRef idx="1">
            <a:schemeClr val="accent1"/>
          </a:fillRef>
          <a:effectRef idx="1">
            <a:schemeClr val="accent1"/>
          </a:effectRef>
          <a:fontRef idx="minor">
            <a:schemeClr val="lt1"/>
          </a:fontRef>
        </p:style>
        <p:txBody>
          <a:bodyPr vert="horz" rtlCol="0" anchor="ctr"/>
          <a:lstStyle/>
          <a:p>
            <a:pPr algn="ctr"/>
            <a:r>
              <a:rPr kumimoji="1" lang="ja-JP" altLang="en-US" sz="2000" dirty="0"/>
              <a:t>診断</a:t>
            </a:r>
            <a:endParaRPr kumimoji="1" lang="en-US" altLang="ja-JP" sz="2000" dirty="0"/>
          </a:p>
          <a:p>
            <a:pPr algn="ctr"/>
            <a:r>
              <a:rPr kumimoji="1" lang="ja-JP" altLang="en-US" sz="2000" dirty="0"/>
              <a:t>↓</a:t>
            </a:r>
            <a:endParaRPr kumimoji="1" lang="en-US" altLang="ja-JP" sz="2000" dirty="0"/>
          </a:p>
          <a:p>
            <a:pPr algn="ctr"/>
            <a:r>
              <a:rPr kumimoji="1" lang="ja-JP" altLang="en-US" sz="2000" dirty="0"/>
              <a:t>発生届</a:t>
            </a:r>
          </a:p>
        </p:txBody>
      </p:sp>
      <p:sp>
        <p:nvSpPr>
          <p:cNvPr id="27" name="右矢印 26"/>
          <p:cNvSpPr/>
          <p:nvPr/>
        </p:nvSpPr>
        <p:spPr>
          <a:xfrm>
            <a:off x="189048" y="945207"/>
            <a:ext cx="9705124" cy="82809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t>発症　　受診　　　　（入院）　　　　（退院）　　　　　　通院　　　　　　　　　　　治療終了</a:t>
            </a:r>
          </a:p>
        </p:txBody>
      </p:sp>
      <p:graphicFrame>
        <p:nvGraphicFramePr>
          <p:cNvPr id="30" name="表 29"/>
          <p:cNvGraphicFramePr>
            <a:graphicFrameLocks noGrp="1"/>
          </p:cNvGraphicFramePr>
          <p:nvPr>
            <p:extLst>
              <p:ext uri="{D42A27DB-BD31-4B8C-83A1-F6EECF244321}">
                <p14:modId xmlns:p14="http://schemas.microsoft.com/office/powerpoint/2010/main" val="2144668016"/>
              </p:ext>
            </p:extLst>
          </p:nvPr>
        </p:nvGraphicFramePr>
        <p:xfrm>
          <a:off x="2335193" y="3645024"/>
          <a:ext cx="7169295" cy="1547588"/>
        </p:xfrm>
        <a:graphic>
          <a:graphicData uri="http://schemas.openxmlformats.org/drawingml/2006/table">
            <a:tbl>
              <a:tblPr>
                <a:tableStyleId>{21E4AEA4-8DFA-4A89-87EB-49C32662AFE0}</a:tableStyleId>
              </a:tblPr>
              <a:tblGrid>
                <a:gridCol w="1701189">
                  <a:extLst>
                    <a:ext uri="{9D8B030D-6E8A-4147-A177-3AD203B41FA5}">
                      <a16:colId xmlns:a16="http://schemas.microsoft.com/office/drawing/2014/main" val="20000"/>
                    </a:ext>
                  </a:extLst>
                </a:gridCol>
                <a:gridCol w="1134126">
                  <a:extLst>
                    <a:ext uri="{9D8B030D-6E8A-4147-A177-3AD203B41FA5}">
                      <a16:colId xmlns:a16="http://schemas.microsoft.com/office/drawing/2014/main" val="20001"/>
                    </a:ext>
                  </a:extLst>
                </a:gridCol>
                <a:gridCol w="2268252">
                  <a:extLst>
                    <a:ext uri="{9D8B030D-6E8A-4147-A177-3AD203B41FA5}">
                      <a16:colId xmlns:a16="http://schemas.microsoft.com/office/drawing/2014/main" val="20002"/>
                    </a:ext>
                  </a:extLst>
                </a:gridCol>
                <a:gridCol w="2065728">
                  <a:extLst>
                    <a:ext uri="{9D8B030D-6E8A-4147-A177-3AD203B41FA5}">
                      <a16:colId xmlns:a16="http://schemas.microsoft.com/office/drawing/2014/main" val="20003"/>
                    </a:ext>
                  </a:extLst>
                </a:gridCol>
              </a:tblGrid>
              <a:tr h="384149">
                <a:tc>
                  <a:txBody>
                    <a:bodyPr/>
                    <a:lstStyle/>
                    <a:p>
                      <a:pPr algn="l" fontAlgn="b"/>
                      <a:r>
                        <a:rPr lang="ja-JP" altLang="en-US" sz="1800" u="none" strike="noStrike" dirty="0">
                          <a:effectLst/>
                        </a:rPr>
                        <a:t>　</a:t>
                      </a:r>
                      <a:endParaRPr lang="ja-JP" altLang="en-US" sz="1800" b="0" i="0" u="none" strike="noStrike" dirty="0">
                        <a:effectLst/>
                        <a:latin typeface="ＭＳ Ｐゴシック"/>
                      </a:endParaRPr>
                    </a:p>
                  </a:txBody>
                  <a:tcPr marL="10716" marR="10716" marT="9525" marB="0" anchor="ctr"/>
                </a:tc>
                <a:tc>
                  <a:txBody>
                    <a:bodyPr/>
                    <a:lstStyle/>
                    <a:p>
                      <a:pPr algn="ctr" fontAlgn="b"/>
                      <a:r>
                        <a:rPr lang="ja-JP" altLang="en-US" sz="1800" b="0" i="0" u="none" strike="noStrike" dirty="0">
                          <a:effectLst/>
                          <a:latin typeface="ＭＳ Ｐゴシック"/>
                        </a:rPr>
                        <a:t>入院勧告</a:t>
                      </a:r>
                    </a:p>
                  </a:txBody>
                  <a:tcPr marL="10716" marR="10716" marT="9525" marB="0" anchor="ctr"/>
                </a:tc>
                <a:tc>
                  <a:txBody>
                    <a:bodyPr/>
                    <a:lstStyle/>
                    <a:p>
                      <a:pPr algn="ctr" fontAlgn="b"/>
                      <a:r>
                        <a:rPr lang="ja-JP" altLang="en-US" sz="1800" u="none" strike="noStrike" dirty="0">
                          <a:effectLst/>
                        </a:rPr>
                        <a:t>接触者健診</a:t>
                      </a:r>
                      <a:endParaRPr lang="ja-JP" altLang="en-US" sz="1800" b="0" i="0" u="none" strike="noStrike" dirty="0">
                        <a:effectLst/>
                        <a:latin typeface="ＭＳ Ｐゴシック"/>
                      </a:endParaRPr>
                    </a:p>
                  </a:txBody>
                  <a:tcPr marL="10716" marR="10716" marT="9525" marB="0" anchor="ctr"/>
                </a:tc>
                <a:tc>
                  <a:txBody>
                    <a:bodyPr/>
                    <a:lstStyle/>
                    <a:p>
                      <a:pPr algn="ctr" fontAlgn="b"/>
                      <a:r>
                        <a:rPr lang="ja-JP" altLang="en-US" sz="1800" u="none" strike="noStrike" dirty="0">
                          <a:effectLst/>
                        </a:rPr>
                        <a:t>医療費</a:t>
                      </a:r>
                      <a:endParaRPr lang="ja-JP" altLang="en-US" sz="1800" b="0" i="0" u="none" strike="noStrike" dirty="0">
                        <a:effectLst/>
                        <a:latin typeface="ＭＳ Ｐゴシック"/>
                      </a:endParaRPr>
                    </a:p>
                  </a:txBody>
                  <a:tcPr marL="10716" marR="10716" marT="9525" marB="0" anchor="ctr"/>
                </a:tc>
                <a:extLst>
                  <a:ext uri="{0D108BD9-81ED-4DB2-BD59-A6C34878D82A}">
                    <a16:rowId xmlns:a16="http://schemas.microsoft.com/office/drawing/2014/main" val="10000"/>
                  </a:ext>
                </a:extLst>
              </a:tr>
              <a:tr h="500207">
                <a:tc>
                  <a:txBody>
                    <a:bodyPr/>
                    <a:lstStyle/>
                    <a:p>
                      <a:pPr algn="ctr" fontAlgn="b"/>
                      <a:r>
                        <a:rPr lang="ja-JP" altLang="en-US" sz="1800" u="none" strike="noStrike" dirty="0">
                          <a:effectLst/>
                        </a:rPr>
                        <a:t>喀痰塗抹陽性</a:t>
                      </a:r>
                      <a:endParaRPr lang="ja-JP" altLang="en-US" sz="1800" b="0" i="0" u="none" strike="noStrike" dirty="0">
                        <a:effectLst/>
                        <a:latin typeface="ＭＳ Ｐゴシック"/>
                      </a:endParaRPr>
                    </a:p>
                  </a:txBody>
                  <a:tcPr marL="10716" marR="10716" marT="9525" marB="0" anchor="ctr">
                    <a:solidFill>
                      <a:schemeClr val="accent6">
                        <a:lumMod val="40000"/>
                        <a:lumOff val="60000"/>
                      </a:schemeClr>
                    </a:solidFill>
                  </a:tcPr>
                </a:tc>
                <a:tc>
                  <a:txBody>
                    <a:bodyPr/>
                    <a:lstStyle/>
                    <a:p>
                      <a:pPr algn="ctr" fontAlgn="b"/>
                      <a:r>
                        <a:rPr lang="ja-JP" altLang="en-US" sz="1800" b="0" i="0" u="none" strike="noStrike" dirty="0">
                          <a:effectLst/>
                          <a:latin typeface="ＭＳ Ｐゴシック"/>
                        </a:rPr>
                        <a:t>あり</a:t>
                      </a:r>
                      <a:endParaRPr lang="en-US" altLang="ja-JP" sz="1800" b="0" i="0" u="none" strike="noStrike" dirty="0">
                        <a:effectLst/>
                        <a:latin typeface="ＭＳ Ｐゴシック"/>
                      </a:endParaRPr>
                    </a:p>
                  </a:txBody>
                  <a:tcPr marL="10716" marR="10716" marT="9525" marB="0" anchor="ctr">
                    <a:solidFill>
                      <a:schemeClr val="accent6">
                        <a:lumMod val="40000"/>
                        <a:lumOff val="60000"/>
                      </a:schemeClr>
                    </a:solidFill>
                  </a:tcPr>
                </a:tc>
                <a:tc>
                  <a:txBody>
                    <a:bodyPr/>
                    <a:lstStyle/>
                    <a:p>
                      <a:pPr algn="l" fontAlgn="b"/>
                      <a:r>
                        <a:rPr lang="ja-JP" altLang="en-US" sz="1800" u="none" strike="noStrike" dirty="0">
                          <a:effectLst/>
                        </a:rPr>
                        <a:t>接触者の感染や発病の早期発見</a:t>
                      </a:r>
                      <a:endParaRPr lang="ja-JP" altLang="en-US" sz="1800" b="0" i="0" u="none" strike="noStrike" dirty="0">
                        <a:effectLst/>
                        <a:latin typeface="ＭＳ Ｐゴシック"/>
                      </a:endParaRPr>
                    </a:p>
                  </a:txBody>
                  <a:tcPr marL="10716" marR="10716" marT="9525" marB="0" anchor="ctr">
                    <a:solidFill>
                      <a:schemeClr val="accent6">
                        <a:lumMod val="40000"/>
                        <a:lumOff val="60000"/>
                      </a:schemeClr>
                    </a:solidFill>
                  </a:tcPr>
                </a:tc>
                <a:tc>
                  <a:txBody>
                    <a:bodyPr/>
                    <a:lstStyle/>
                    <a:p>
                      <a:pPr algn="l" fontAlgn="b"/>
                      <a:r>
                        <a:rPr lang="ja-JP" altLang="en-US" sz="1800" u="none" strike="noStrike" dirty="0">
                          <a:effectLst/>
                        </a:rPr>
                        <a:t>原則自己負担なし</a:t>
                      </a:r>
                      <a:endParaRPr lang="ja-JP" altLang="en-US" sz="1800" b="0" i="0" u="none" strike="noStrike" dirty="0">
                        <a:effectLst/>
                        <a:latin typeface="ＭＳ Ｐゴシック"/>
                      </a:endParaRPr>
                    </a:p>
                  </a:txBody>
                  <a:tcPr marL="10716" marR="10716" marT="9525" marB="0" anchor="ctr">
                    <a:solidFill>
                      <a:schemeClr val="accent6">
                        <a:lumMod val="40000"/>
                        <a:lumOff val="60000"/>
                      </a:schemeClr>
                    </a:solidFill>
                  </a:tcPr>
                </a:tc>
                <a:extLst>
                  <a:ext uri="{0D108BD9-81ED-4DB2-BD59-A6C34878D82A}">
                    <a16:rowId xmlns:a16="http://schemas.microsoft.com/office/drawing/2014/main" val="10001"/>
                  </a:ext>
                </a:extLst>
              </a:tr>
              <a:tr h="605274">
                <a:tc>
                  <a:txBody>
                    <a:bodyPr/>
                    <a:lstStyle/>
                    <a:p>
                      <a:pPr algn="ctr" fontAlgn="b"/>
                      <a:r>
                        <a:rPr lang="ja-JP" altLang="en-US" sz="1800" u="none" strike="noStrike" dirty="0">
                          <a:effectLst/>
                        </a:rPr>
                        <a:t>喀痰塗抹陰性</a:t>
                      </a:r>
                      <a:endParaRPr lang="ja-JP" altLang="en-US" sz="1800" b="0" i="0" u="none" strike="noStrike" dirty="0">
                        <a:effectLst/>
                        <a:latin typeface="ＭＳ Ｐゴシック"/>
                      </a:endParaRPr>
                    </a:p>
                  </a:txBody>
                  <a:tcPr marL="10716" marR="10716" marT="9525" marB="0" anchor="ctr">
                    <a:solidFill>
                      <a:schemeClr val="accent5">
                        <a:lumMod val="40000"/>
                        <a:lumOff val="60000"/>
                      </a:schemeClr>
                    </a:solidFill>
                  </a:tcPr>
                </a:tc>
                <a:tc>
                  <a:txBody>
                    <a:bodyPr/>
                    <a:lstStyle/>
                    <a:p>
                      <a:pPr algn="ctr" fontAlgn="b"/>
                      <a:r>
                        <a:rPr lang="ja-JP" altLang="en-US" sz="1800" b="0" i="0" u="none" strike="noStrike" dirty="0">
                          <a:effectLst/>
                          <a:latin typeface="ＭＳ Ｐゴシック"/>
                        </a:rPr>
                        <a:t>なし</a:t>
                      </a:r>
                    </a:p>
                  </a:txBody>
                  <a:tcPr marL="10716" marR="10716" marT="9525" marB="0" anchor="ctr">
                    <a:solidFill>
                      <a:schemeClr val="accent5">
                        <a:lumMod val="40000"/>
                        <a:lumOff val="60000"/>
                      </a:schemeClr>
                    </a:solidFill>
                  </a:tcPr>
                </a:tc>
                <a:tc>
                  <a:txBody>
                    <a:bodyPr/>
                    <a:lstStyle/>
                    <a:p>
                      <a:pPr algn="l" fontAlgn="b"/>
                      <a:r>
                        <a:rPr lang="ja-JP" altLang="en-US" sz="1800" u="none" strike="noStrike" dirty="0">
                          <a:effectLst/>
                        </a:rPr>
                        <a:t>感染源の探索</a:t>
                      </a:r>
                      <a:endParaRPr lang="ja-JP" altLang="en-US" sz="1800" b="0" i="0" u="none" strike="noStrike" dirty="0">
                        <a:effectLst/>
                        <a:latin typeface="ＭＳ Ｐゴシック"/>
                      </a:endParaRPr>
                    </a:p>
                  </a:txBody>
                  <a:tcPr marL="10716" marR="10716" marT="9525" marB="0" anchor="ctr">
                    <a:solidFill>
                      <a:schemeClr val="accent5">
                        <a:lumMod val="40000"/>
                        <a:lumOff val="60000"/>
                      </a:schemeClr>
                    </a:solidFill>
                  </a:tcPr>
                </a:tc>
                <a:tc>
                  <a:txBody>
                    <a:bodyPr/>
                    <a:lstStyle/>
                    <a:p>
                      <a:pPr algn="l" fontAlgn="b"/>
                      <a:r>
                        <a:rPr lang="ja-JP" altLang="en-US" sz="1800" u="none" strike="noStrike" dirty="0">
                          <a:effectLst/>
                        </a:rPr>
                        <a:t>自己負担５％</a:t>
                      </a:r>
                      <a:endParaRPr lang="ja-JP" altLang="en-US" sz="1800" b="0" i="0" u="none" strike="noStrike" dirty="0">
                        <a:effectLst/>
                        <a:latin typeface="ＭＳ Ｐゴシック"/>
                      </a:endParaRPr>
                    </a:p>
                  </a:txBody>
                  <a:tcPr marL="10716" marR="10716" marT="9525" marB="0" anchor="ctr">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31" name="角丸四角形吹き出し 30"/>
          <p:cNvSpPr/>
          <p:nvPr/>
        </p:nvSpPr>
        <p:spPr>
          <a:xfrm>
            <a:off x="5863594" y="5301208"/>
            <a:ext cx="3051217" cy="1296144"/>
          </a:xfrm>
          <a:prstGeom prst="wedgeRoundRectCallout">
            <a:avLst>
              <a:gd name="adj1" fmla="val -68461"/>
              <a:gd name="adj2" fmla="val -1692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800" dirty="0"/>
              <a:t>結核に対する</a:t>
            </a:r>
            <a:r>
              <a:rPr lang="ja-JP" altLang="en-US" sz="1800" dirty="0"/>
              <a:t>偏見</a:t>
            </a:r>
            <a:endParaRPr lang="en-US" altLang="ja-JP" sz="1800" dirty="0"/>
          </a:p>
          <a:p>
            <a:r>
              <a:rPr lang="ja-JP" altLang="en-US" sz="1800" dirty="0"/>
              <a:t>感染に関する不安</a:t>
            </a:r>
            <a:endParaRPr lang="en-US" altLang="ja-JP" sz="1800" dirty="0"/>
          </a:p>
          <a:p>
            <a:r>
              <a:rPr lang="ja-JP" altLang="en-US" sz="1800" dirty="0"/>
              <a:t>経済的不安</a:t>
            </a:r>
            <a:endParaRPr lang="en-US" altLang="ja-JP" sz="1800" dirty="0"/>
          </a:p>
          <a:p>
            <a:r>
              <a:rPr kumimoji="1" lang="ja-JP" altLang="en-US" sz="1800" dirty="0"/>
              <a:t>治療や副作用に関する不安</a:t>
            </a:r>
          </a:p>
        </p:txBody>
      </p:sp>
    </p:spTree>
    <p:extLst>
      <p:ext uri="{BB962C8B-B14F-4D97-AF65-F5344CB8AC3E}">
        <p14:creationId xmlns:p14="http://schemas.microsoft.com/office/powerpoint/2010/main" val="3238537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56042" y="782619"/>
            <a:ext cx="265192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ja-JP" altLang="en-US" sz="2400" b="1" dirty="0">
                <a:ln w="18415" cmpd="sng">
                  <a:noFill/>
                  <a:prstDash val="solid"/>
                </a:ln>
                <a:solidFill>
                  <a:srgbClr val="FFFFFF"/>
                </a:solidFill>
                <a:effectLst>
                  <a:outerShdw blurRad="63500" dir="3600000" algn="tl" rotWithShape="0">
                    <a:srgbClr val="000000">
                      <a:alpha val="70000"/>
                    </a:srgbClr>
                  </a:outerShdw>
                </a:effectLst>
                <a:latin typeface="+mn-ea"/>
              </a:rPr>
              <a:t>結核専門</a:t>
            </a:r>
            <a:endParaRPr lang="en-US" altLang="ja-JP" sz="2400" b="1" dirty="0">
              <a:ln w="18415" cmpd="sng">
                <a:noFill/>
                <a:prstDash val="solid"/>
              </a:ln>
              <a:solidFill>
                <a:srgbClr val="FFFFFF"/>
              </a:solidFill>
              <a:effectLst>
                <a:outerShdw blurRad="63500" dir="3600000" algn="tl" rotWithShape="0">
                  <a:srgbClr val="000000">
                    <a:alpha val="70000"/>
                  </a:srgbClr>
                </a:outerShdw>
              </a:effectLst>
              <a:latin typeface="+mn-ea"/>
            </a:endParaRPr>
          </a:p>
          <a:p>
            <a:pPr algn="ctr"/>
            <a:r>
              <a:rPr lang="ja-JP" altLang="en-US" sz="2400" b="1" dirty="0">
                <a:ln w="18415" cmpd="sng">
                  <a:noFill/>
                  <a:prstDash val="solid"/>
                </a:ln>
                <a:solidFill>
                  <a:srgbClr val="FFFFFF"/>
                </a:solidFill>
                <a:effectLst>
                  <a:outerShdw blurRad="63500" dir="3600000" algn="tl" rotWithShape="0">
                    <a:srgbClr val="000000">
                      <a:alpha val="70000"/>
                    </a:srgbClr>
                  </a:outerShdw>
                </a:effectLst>
                <a:latin typeface="+mn-ea"/>
              </a:rPr>
              <a:t>医療機関</a:t>
            </a:r>
            <a:endParaRPr lang="ja-JP" altLang="en-US" sz="2400" b="1" dirty="0">
              <a:ln w="18415" cmpd="sng">
                <a:noFill/>
                <a:prstDash val="solid"/>
              </a:ln>
              <a:solidFill>
                <a:srgbClr val="FFFFFF"/>
              </a:solidFill>
              <a:effectLst>
                <a:outerShdw blurRad="63500" dir="3600000" algn="tl" rotWithShape="0">
                  <a:srgbClr val="000000">
                    <a:alpha val="70000"/>
                  </a:srgbClr>
                </a:outerShdw>
              </a:effectLst>
            </a:endParaRPr>
          </a:p>
        </p:txBody>
      </p:sp>
      <p:sp>
        <p:nvSpPr>
          <p:cNvPr id="3" name="正方形/長方形 2"/>
          <p:cNvSpPr/>
          <p:nvPr/>
        </p:nvSpPr>
        <p:spPr>
          <a:xfrm>
            <a:off x="3956057" y="1711491"/>
            <a:ext cx="2921415" cy="1569660"/>
          </a:xfrm>
          <a:prstGeom prst="rect">
            <a:avLst/>
          </a:prstGeom>
        </p:spPr>
        <p:txBody>
          <a:bodyPr wrap="square">
            <a:spAutoFit/>
          </a:bodyPr>
          <a:lstStyle/>
          <a:p>
            <a:r>
              <a:rPr lang="ja-JP" altLang="en-US" dirty="0">
                <a:latin typeface="+mn-ea"/>
              </a:rPr>
              <a:t>喀痰塗抹陽性等の感染性患者と標準治療が困難である患者を対象</a:t>
            </a:r>
            <a:endParaRPr lang="ja-JP" altLang="en-US" dirty="0"/>
          </a:p>
        </p:txBody>
      </p:sp>
      <p:sp>
        <p:nvSpPr>
          <p:cNvPr id="4" name="正方形/長方形 3"/>
          <p:cNvSpPr/>
          <p:nvPr/>
        </p:nvSpPr>
        <p:spPr>
          <a:xfrm>
            <a:off x="6877456" y="4555022"/>
            <a:ext cx="2284404"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ja-JP" altLang="en-US" sz="2400" b="1" dirty="0">
                <a:ln w="18415" cmpd="sng">
                  <a:noFill/>
                  <a:prstDash val="solid"/>
                </a:ln>
                <a:solidFill>
                  <a:srgbClr val="FFFFFF"/>
                </a:solidFill>
                <a:effectLst>
                  <a:outerShdw blurRad="63500" dir="3600000" algn="tl" rotWithShape="0">
                    <a:srgbClr val="000000">
                      <a:alpha val="70000"/>
                    </a:srgbClr>
                  </a:outerShdw>
                </a:effectLst>
                <a:latin typeface="+mn-ea"/>
              </a:rPr>
              <a:t>保健所</a:t>
            </a:r>
            <a:endParaRPr lang="en-US" altLang="ja-JP" sz="2400" b="1" dirty="0">
              <a:ln w="18415" cmpd="sng">
                <a:noFill/>
                <a:prstDash val="solid"/>
              </a:ln>
              <a:solidFill>
                <a:srgbClr val="FFFFFF"/>
              </a:solidFill>
              <a:effectLst>
                <a:outerShdw blurRad="63500" dir="3600000" algn="tl" rotWithShape="0">
                  <a:srgbClr val="000000">
                    <a:alpha val="70000"/>
                  </a:srgbClr>
                </a:outerShdw>
              </a:effectLst>
              <a:latin typeface="+mn-ea"/>
            </a:endParaRPr>
          </a:p>
          <a:p>
            <a:pPr algn="ctr"/>
            <a:endParaRPr lang="ja-JP" altLang="en-US" sz="2400" b="1" dirty="0">
              <a:ln w="18415" cmpd="sng">
                <a:noFill/>
                <a:prstDash val="solid"/>
              </a:ln>
              <a:solidFill>
                <a:srgbClr val="FFFFFF"/>
              </a:solidFill>
              <a:effectLst>
                <a:outerShdw blurRad="63500" dir="3600000" algn="tl" rotWithShape="0">
                  <a:srgbClr val="000000">
                    <a:alpha val="70000"/>
                  </a:srgbClr>
                </a:outerShdw>
              </a:effectLst>
            </a:endParaRPr>
          </a:p>
        </p:txBody>
      </p:sp>
      <p:cxnSp>
        <p:nvCxnSpPr>
          <p:cNvPr id="6" name="直線矢印コネクタ 5"/>
          <p:cNvCxnSpPr/>
          <p:nvPr/>
        </p:nvCxnSpPr>
        <p:spPr>
          <a:xfrm>
            <a:off x="6877456" y="2545114"/>
            <a:ext cx="1205510" cy="1741136"/>
          </a:xfrm>
          <a:prstGeom prst="straightConnector1">
            <a:avLst/>
          </a:prstGeom>
          <a:ln w="762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715363" y="4560184"/>
            <a:ext cx="3713762"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ja-JP" altLang="en-US" sz="2400" b="1" dirty="0">
                <a:ln w="18415" cmpd="sng">
                  <a:noFill/>
                  <a:prstDash val="solid"/>
                </a:ln>
                <a:solidFill>
                  <a:srgbClr val="FFFFFF"/>
                </a:solidFill>
                <a:effectLst>
                  <a:outerShdw blurRad="63500" dir="3600000" algn="tl" rotWithShape="0">
                    <a:srgbClr val="000000">
                      <a:alpha val="70000"/>
                    </a:srgbClr>
                  </a:outerShdw>
                </a:effectLst>
              </a:rPr>
              <a:t>一般診療機関</a:t>
            </a:r>
            <a:endParaRPr lang="en-US" altLang="ja-JP" sz="2400" b="1" dirty="0">
              <a:ln w="18415" cmpd="sng">
                <a:noFill/>
                <a:prstDash val="solid"/>
              </a:ln>
              <a:solidFill>
                <a:srgbClr val="FFFFFF"/>
              </a:solidFill>
              <a:effectLst>
                <a:outerShdw blurRad="63500" dir="3600000" algn="tl" rotWithShape="0">
                  <a:srgbClr val="000000">
                    <a:alpha val="70000"/>
                  </a:srgbClr>
                </a:outerShdw>
              </a:effectLst>
            </a:endParaRPr>
          </a:p>
          <a:p>
            <a:pPr algn="ctr"/>
            <a:r>
              <a:rPr lang="ja-JP" altLang="en-US" sz="2400" b="1" dirty="0">
                <a:ln w="18415" cmpd="sng">
                  <a:noFill/>
                  <a:prstDash val="solid"/>
                </a:ln>
                <a:solidFill>
                  <a:srgbClr val="FFFFFF"/>
                </a:solidFill>
                <a:effectLst>
                  <a:outerShdw blurRad="63500" dir="3600000" algn="tl" rotWithShape="0">
                    <a:srgbClr val="000000">
                      <a:alpha val="70000"/>
                    </a:srgbClr>
                  </a:outerShdw>
                </a:effectLst>
              </a:rPr>
              <a:t>（結核指定医療機関）</a:t>
            </a:r>
          </a:p>
        </p:txBody>
      </p:sp>
      <p:cxnSp>
        <p:nvCxnSpPr>
          <p:cNvPr id="13" name="直線矢印コネクタ 12"/>
          <p:cNvCxnSpPr/>
          <p:nvPr/>
        </p:nvCxnSpPr>
        <p:spPr>
          <a:xfrm flipH="1">
            <a:off x="2018124" y="2084889"/>
            <a:ext cx="1714689" cy="203766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327075" y="1844854"/>
            <a:ext cx="1549865" cy="1323439"/>
          </a:xfrm>
          <a:prstGeom prst="rect">
            <a:avLst/>
          </a:prstGeom>
          <a:noFill/>
        </p:spPr>
        <p:txBody>
          <a:bodyPr wrap="square" rtlCol="0">
            <a:spAutoFit/>
          </a:bodyPr>
          <a:lstStyle/>
          <a:p>
            <a:r>
              <a:rPr kumimoji="1" lang="ja-JP" altLang="en-US" sz="2000" dirty="0">
                <a:solidFill>
                  <a:srgbClr val="0000FF"/>
                </a:solidFill>
              </a:rPr>
              <a:t>治療計画書</a:t>
            </a:r>
            <a:endParaRPr kumimoji="1" lang="en-US" altLang="ja-JP" sz="2000" dirty="0">
              <a:solidFill>
                <a:srgbClr val="0000FF"/>
              </a:solidFill>
            </a:endParaRPr>
          </a:p>
          <a:p>
            <a:r>
              <a:rPr lang="ja-JP" altLang="en-US" sz="2000" dirty="0">
                <a:solidFill>
                  <a:srgbClr val="0000FF"/>
                </a:solidFill>
              </a:rPr>
              <a:t>情報</a:t>
            </a:r>
            <a:endParaRPr lang="en-US" altLang="ja-JP" sz="2000" dirty="0">
              <a:solidFill>
                <a:srgbClr val="0000FF"/>
              </a:solidFill>
            </a:endParaRPr>
          </a:p>
          <a:p>
            <a:r>
              <a:rPr kumimoji="1" lang="ja-JP" altLang="en-US" sz="2000" dirty="0">
                <a:solidFill>
                  <a:srgbClr val="0000FF"/>
                </a:solidFill>
              </a:rPr>
              <a:t>連携パス</a:t>
            </a:r>
            <a:endParaRPr kumimoji="1" lang="en-US" altLang="ja-JP" sz="2000" dirty="0">
              <a:solidFill>
                <a:srgbClr val="0000FF"/>
              </a:solidFill>
            </a:endParaRPr>
          </a:p>
          <a:p>
            <a:r>
              <a:rPr lang="ja-JP" altLang="en-US" sz="2000" dirty="0">
                <a:solidFill>
                  <a:srgbClr val="0000FF"/>
                </a:solidFill>
              </a:rPr>
              <a:t>の提供</a:t>
            </a:r>
            <a:endParaRPr kumimoji="1" lang="ja-JP" altLang="en-US" sz="2000" dirty="0">
              <a:solidFill>
                <a:srgbClr val="0000FF"/>
              </a:solidFill>
            </a:endParaRPr>
          </a:p>
        </p:txBody>
      </p:sp>
      <p:sp>
        <p:nvSpPr>
          <p:cNvPr id="16" name="正方形/長方形 15"/>
          <p:cNvSpPr/>
          <p:nvPr/>
        </p:nvSpPr>
        <p:spPr>
          <a:xfrm>
            <a:off x="7631325" y="2823552"/>
            <a:ext cx="2863999" cy="1015663"/>
          </a:xfrm>
          <a:prstGeom prst="rect">
            <a:avLst/>
          </a:prstGeom>
        </p:spPr>
        <p:txBody>
          <a:bodyPr wrap="square">
            <a:spAutoFit/>
          </a:bodyPr>
          <a:lstStyle/>
          <a:p>
            <a:r>
              <a:rPr lang="ja-JP" altLang="en-US" sz="2000" dirty="0">
                <a:solidFill>
                  <a:srgbClr val="0000FF"/>
                </a:solidFill>
                <a:latin typeface="+mn-ea"/>
              </a:rPr>
              <a:t>情報提供</a:t>
            </a:r>
            <a:endParaRPr lang="en-US" altLang="ja-JP" sz="2000" dirty="0">
              <a:solidFill>
                <a:srgbClr val="0000FF"/>
              </a:solidFill>
              <a:latin typeface="+mn-ea"/>
            </a:endParaRPr>
          </a:p>
          <a:p>
            <a:r>
              <a:rPr lang="en-US" altLang="ja-JP" sz="2000" dirty="0">
                <a:solidFill>
                  <a:srgbClr val="0000FF"/>
                </a:solidFill>
                <a:latin typeface="+mn-ea"/>
              </a:rPr>
              <a:t>DOTS</a:t>
            </a:r>
            <a:r>
              <a:rPr lang="ja-JP" altLang="en-US" sz="2000" dirty="0">
                <a:solidFill>
                  <a:srgbClr val="0000FF"/>
                </a:solidFill>
                <a:latin typeface="+mn-ea"/>
              </a:rPr>
              <a:t>の導入</a:t>
            </a:r>
            <a:endParaRPr lang="en-US" altLang="ja-JP" sz="2000" dirty="0">
              <a:solidFill>
                <a:srgbClr val="0000FF"/>
              </a:solidFill>
              <a:latin typeface="+mn-ea"/>
            </a:endParaRPr>
          </a:p>
          <a:p>
            <a:r>
              <a:rPr lang="ja-JP" altLang="en-US" sz="2000" dirty="0">
                <a:solidFill>
                  <a:srgbClr val="0000FF"/>
                </a:solidFill>
                <a:latin typeface="+mn-ea"/>
              </a:rPr>
              <a:t>患者の支援計画を作成</a:t>
            </a:r>
            <a:endParaRPr lang="ja-JP" altLang="en-US" sz="2000" dirty="0">
              <a:solidFill>
                <a:srgbClr val="0000FF"/>
              </a:solidFill>
            </a:endParaRPr>
          </a:p>
        </p:txBody>
      </p:sp>
      <p:sp>
        <p:nvSpPr>
          <p:cNvPr id="17" name="正方形/長方形 16"/>
          <p:cNvSpPr/>
          <p:nvPr/>
        </p:nvSpPr>
        <p:spPr>
          <a:xfrm>
            <a:off x="1005341" y="5439718"/>
            <a:ext cx="3120184" cy="1569660"/>
          </a:xfrm>
          <a:prstGeom prst="rect">
            <a:avLst/>
          </a:prstGeom>
        </p:spPr>
        <p:txBody>
          <a:bodyPr wrap="square">
            <a:spAutoFit/>
          </a:bodyPr>
          <a:lstStyle/>
          <a:p>
            <a:r>
              <a:rPr lang="ja-JP" altLang="en-US" dirty="0">
                <a:latin typeface="+mj-ea"/>
              </a:rPr>
              <a:t>治療継続紹介患者</a:t>
            </a:r>
            <a:endParaRPr lang="en-US" altLang="ja-JP" dirty="0">
              <a:latin typeface="+mj-ea"/>
            </a:endParaRPr>
          </a:p>
          <a:p>
            <a:r>
              <a:rPr lang="ja-JP" altLang="en-US" dirty="0">
                <a:latin typeface="+mj-ea"/>
              </a:rPr>
              <a:t>非感染性で標準治療が可能な患者を対象</a:t>
            </a:r>
            <a:endParaRPr lang="en-US" altLang="ja-JP" dirty="0">
              <a:latin typeface="+mj-ea"/>
            </a:endParaRPr>
          </a:p>
          <a:p>
            <a:endParaRPr lang="ja-JP" altLang="en-US" dirty="0"/>
          </a:p>
        </p:txBody>
      </p:sp>
      <p:sp>
        <p:nvSpPr>
          <p:cNvPr id="18" name="正方形/長方形 17"/>
          <p:cNvSpPr/>
          <p:nvPr/>
        </p:nvSpPr>
        <p:spPr>
          <a:xfrm>
            <a:off x="3455795" y="3200897"/>
            <a:ext cx="2695823" cy="1015663"/>
          </a:xfrm>
          <a:prstGeom prst="rect">
            <a:avLst/>
          </a:prstGeom>
        </p:spPr>
        <p:txBody>
          <a:bodyPr wrap="square">
            <a:spAutoFit/>
          </a:bodyPr>
          <a:lstStyle/>
          <a:p>
            <a:r>
              <a:rPr lang="ja-JP" altLang="en-US" sz="2000" dirty="0">
                <a:solidFill>
                  <a:srgbClr val="0000FF"/>
                </a:solidFill>
                <a:latin typeface="+mj-ea"/>
              </a:rPr>
              <a:t>副作用出現，病状の悪化， 薬剤耐性の判明などの問題発生時紹介</a:t>
            </a:r>
            <a:endParaRPr lang="ja-JP" altLang="en-US" sz="2000" dirty="0">
              <a:solidFill>
                <a:srgbClr val="0000FF"/>
              </a:solidFill>
            </a:endParaRPr>
          </a:p>
        </p:txBody>
      </p:sp>
      <p:cxnSp>
        <p:nvCxnSpPr>
          <p:cNvPr id="19" name="直線矢印コネクタ 18"/>
          <p:cNvCxnSpPr/>
          <p:nvPr/>
        </p:nvCxnSpPr>
        <p:spPr>
          <a:xfrm flipV="1">
            <a:off x="2696776" y="2634821"/>
            <a:ext cx="1259276" cy="148770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a:off x="4925615" y="5043088"/>
            <a:ext cx="1668066" cy="0"/>
          </a:xfrm>
          <a:prstGeom prst="straightConnector1">
            <a:avLst/>
          </a:prstGeom>
          <a:ln w="762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26" name="正方形/長方形 25"/>
          <p:cNvSpPr/>
          <p:nvPr/>
        </p:nvSpPr>
        <p:spPr>
          <a:xfrm>
            <a:off x="4925630" y="5439747"/>
            <a:ext cx="2863999" cy="1015663"/>
          </a:xfrm>
          <a:prstGeom prst="rect">
            <a:avLst/>
          </a:prstGeom>
        </p:spPr>
        <p:txBody>
          <a:bodyPr wrap="square">
            <a:spAutoFit/>
          </a:bodyPr>
          <a:lstStyle/>
          <a:p>
            <a:r>
              <a:rPr lang="ja-JP" altLang="en-US" sz="2000" dirty="0">
                <a:solidFill>
                  <a:srgbClr val="0000FF"/>
                </a:solidFill>
                <a:latin typeface="+mn-ea"/>
              </a:rPr>
              <a:t>情報提供</a:t>
            </a:r>
            <a:endParaRPr lang="en-US" altLang="ja-JP" sz="2000" dirty="0">
              <a:solidFill>
                <a:srgbClr val="0000FF"/>
              </a:solidFill>
              <a:latin typeface="+mn-ea"/>
            </a:endParaRPr>
          </a:p>
          <a:p>
            <a:r>
              <a:rPr lang="en-US" altLang="ja-JP" sz="2000" dirty="0">
                <a:solidFill>
                  <a:srgbClr val="0000FF"/>
                </a:solidFill>
                <a:latin typeface="+mn-ea"/>
              </a:rPr>
              <a:t>DOTS</a:t>
            </a:r>
            <a:r>
              <a:rPr lang="ja-JP" altLang="en-US" sz="2000" dirty="0">
                <a:solidFill>
                  <a:srgbClr val="0000FF"/>
                </a:solidFill>
                <a:latin typeface="+mn-ea"/>
              </a:rPr>
              <a:t>の導入</a:t>
            </a:r>
            <a:endParaRPr lang="en-US" altLang="ja-JP" sz="2000" dirty="0">
              <a:solidFill>
                <a:srgbClr val="0000FF"/>
              </a:solidFill>
              <a:latin typeface="+mn-ea"/>
            </a:endParaRPr>
          </a:p>
          <a:p>
            <a:r>
              <a:rPr lang="ja-JP" altLang="en-US" sz="2000" dirty="0">
                <a:solidFill>
                  <a:srgbClr val="0000FF"/>
                </a:solidFill>
                <a:latin typeface="+mn-ea"/>
              </a:rPr>
              <a:t>患者の支援計画を作成</a:t>
            </a:r>
            <a:endParaRPr lang="ja-JP" altLang="en-US" sz="2000" dirty="0">
              <a:solidFill>
                <a:srgbClr val="0000FF"/>
              </a:solidFill>
            </a:endParaRPr>
          </a:p>
        </p:txBody>
      </p:sp>
    </p:spTree>
    <p:extLst>
      <p:ext uri="{BB962C8B-B14F-4D97-AF65-F5344CB8AC3E}">
        <p14:creationId xmlns:p14="http://schemas.microsoft.com/office/powerpoint/2010/main" val="1234146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p:txBody>
          <a:bodyPr>
            <a:noAutofit/>
          </a:bodyPr>
          <a:lstStyle/>
          <a:p>
            <a:r>
              <a:rPr lang="ja-JP" altLang="en-US" sz="3600" dirty="0"/>
              <a:t>地域連携クリニカルパスを用いた結核の</a:t>
            </a:r>
            <a:br>
              <a:rPr lang="ja-JP" altLang="en-US" sz="3600" dirty="0"/>
            </a:br>
            <a:r>
              <a:rPr lang="ja-JP" altLang="en-US" sz="3600" dirty="0"/>
              <a:t>地域医療連携のための指針　</a:t>
            </a:r>
            <a:r>
              <a:rPr lang="ja-JP" altLang="en-US" sz="2400" dirty="0"/>
              <a:t>２０１３年５月</a:t>
            </a:r>
            <a:endParaRPr kumimoji="1" lang="ja-JP" altLang="en-US" sz="2400" dirty="0"/>
          </a:p>
        </p:txBody>
      </p:sp>
      <p:sp>
        <p:nvSpPr>
          <p:cNvPr id="5" name="正方形/長方形 4"/>
          <p:cNvSpPr/>
          <p:nvPr/>
        </p:nvSpPr>
        <p:spPr>
          <a:xfrm>
            <a:off x="318964" y="1772831"/>
            <a:ext cx="9494831" cy="4955203"/>
          </a:xfrm>
          <a:prstGeom prst="rect">
            <a:avLst/>
          </a:prstGeom>
        </p:spPr>
        <p:txBody>
          <a:bodyPr wrap="square">
            <a:spAutoFit/>
          </a:bodyPr>
          <a:lstStyle/>
          <a:p>
            <a:pPr>
              <a:lnSpc>
                <a:spcPct val="120000"/>
              </a:lnSpc>
            </a:pPr>
            <a:r>
              <a:rPr lang="en-US" altLang="ja-JP" dirty="0">
                <a:solidFill>
                  <a:srgbClr val="FF0000"/>
                </a:solidFill>
              </a:rPr>
              <a:t>(3 ) </a:t>
            </a:r>
            <a:r>
              <a:rPr lang="ja-JP" altLang="en-US" dirty="0">
                <a:solidFill>
                  <a:srgbClr val="FF0000"/>
                </a:solidFill>
              </a:rPr>
              <a:t>服薬支援における薬局および在宅医療または社会福祉施設の役割</a:t>
            </a:r>
          </a:p>
          <a:p>
            <a:pPr>
              <a:lnSpc>
                <a:spcPct val="120000"/>
              </a:lnSpc>
            </a:pPr>
            <a:r>
              <a:rPr lang="ja-JP" altLang="en-US" dirty="0"/>
              <a:t>結核治療においては毎日の直接服薬確認は重要な一要素であり， 必須である。介護を必要とする患者においては，</a:t>
            </a:r>
            <a:r>
              <a:rPr lang="ja-JP" altLang="en-US" dirty="0">
                <a:solidFill>
                  <a:srgbClr val="3366FF"/>
                </a:solidFill>
              </a:rPr>
              <a:t>服薬確認</a:t>
            </a:r>
            <a:r>
              <a:rPr lang="ja-JP" altLang="en-US" dirty="0"/>
              <a:t>は在宅医療や福祉施設における介護システムの中で行うことが最も効率的かつ確実である。また，</a:t>
            </a:r>
          </a:p>
          <a:p>
            <a:pPr>
              <a:lnSpc>
                <a:spcPct val="120000"/>
              </a:lnSpc>
            </a:pPr>
            <a:r>
              <a:rPr lang="ja-JP" altLang="en-US" dirty="0"/>
              <a:t>かかりつけ薬局も服薬確認の場として適切である。</a:t>
            </a:r>
          </a:p>
          <a:p>
            <a:pPr>
              <a:lnSpc>
                <a:spcPct val="120000"/>
              </a:lnSpc>
            </a:pPr>
            <a:r>
              <a:rPr lang="ja-JP" altLang="en-US" dirty="0">
                <a:solidFill>
                  <a:srgbClr val="3366FF"/>
                </a:solidFill>
              </a:rPr>
              <a:t>服薬確認</a:t>
            </a:r>
            <a:r>
              <a:rPr lang="ja-JP" altLang="en-US" dirty="0"/>
              <a:t>は， </a:t>
            </a:r>
            <a:r>
              <a:rPr lang="en-US" altLang="ja-JP" dirty="0"/>
              <a:t>DOTS </a:t>
            </a:r>
            <a:r>
              <a:rPr lang="ja-JP" altLang="en-US" dirty="0"/>
              <a:t>カンファレンス等において作成された支援計画に基づいてそれぞれの患者に適切な方法で行う。服薬確認と共に行う体調確認により，薬剤の副作用や結核の再燃等の可能性を早期に察知することができる。変化がある場合には，治療を行っている医療機関への受診を勧めるか，または担当保健所保健師に連絡する。</a:t>
            </a:r>
          </a:p>
        </p:txBody>
      </p:sp>
    </p:spTree>
    <p:extLst>
      <p:ext uri="{BB962C8B-B14F-4D97-AF65-F5344CB8AC3E}">
        <p14:creationId xmlns:p14="http://schemas.microsoft.com/office/powerpoint/2010/main" val="3241078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1650984" y="1772816"/>
            <a:ext cx="7379852" cy="42564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円/楕円 8"/>
          <p:cNvSpPr/>
          <p:nvPr/>
        </p:nvSpPr>
        <p:spPr>
          <a:xfrm>
            <a:off x="933757" y="3068960"/>
            <a:ext cx="2711149" cy="108012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医療機関医師</a:t>
            </a:r>
          </a:p>
        </p:txBody>
      </p:sp>
      <p:pic>
        <p:nvPicPr>
          <p:cNvPr id="12294" name="Picture 6" descr="Clip art of the med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6" y="3753067"/>
            <a:ext cx="1506268" cy="133890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円/楕円 4"/>
          <p:cNvSpPr/>
          <p:nvPr/>
        </p:nvSpPr>
        <p:spPr>
          <a:xfrm>
            <a:off x="3847372" y="2492896"/>
            <a:ext cx="2997333" cy="2520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r>
              <a:rPr kumimoji="1" lang="ja-JP" altLang="en-US" dirty="0">
                <a:solidFill>
                  <a:schemeClr val="tx1"/>
                </a:solidFill>
              </a:rPr>
              <a:t>家族</a:t>
            </a:r>
          </a:p>
        </p:txBody>
      </p:sp>
      <p:sp>
        <p:nvSpPr>
          <p:cNvPr id="2" name="タイトル 1"/>
          <p:cNvSpPr>
            <a:spLocks noGrp="1"/>
          </p:cNvSpPr>
          <p:nvPr>
            <p:ph type="title" idx="4294967295"/>
          </p:nvPr>
        </p:nvSpPr>
        <p:spPr>
          <a:xfrm>
            <a:off x="1114425" y="228600"/>
            <a:ext cx="9172575" cy="990600"/>
          </a:xfrm>
        </p:spPr>
        <p:txBody>
          <a:bodyPr/>
          <a:lstStyle/>
          <a:p>
            <a:r>
              <a:rPr kumimoji="1" lang="ja-JP" altLang="en-US" dirty="0"/>
              <a:t>みんなで支えています</a:t>
            </a:r>
          </a:p>
        </p:txBody>
      </p:sp>
      <p:sp>
        <p:nvSpPr>
          <p:cNvPr id="4" name="円/楕円 3"/>
          <p:cNvSpPr/>
          <p:nvPr/>
        </p:nvSpPr>
        <p:spPr>
          <a:xfrm>
            <a:off x="4292906" y="2852936"/>
            <a:ext cx="2106234" cy="1368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本人</a:t>
            </a: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kumimoji="1" lang="ja-JP" altLang="en-US" dirty="0">
              <a:solidFill>
                <a:schemeClr val="tx1"/>
              </a:solidFill>
            </a:endParaRPr>
          </a:p>
        </p:txBody>
      </p:sp>
      <p:sp>
        <p:nvSpPr>
          <p:cNvPr id="6" name="円/楕円 5"/>
          <p:cNvSpPr/>
          <p:nvPr/>
        </p:nvSpPr>
        <p:spPr>
          <a:xfrm>
            <a:off x="1650983" y="1412776"/>
            <a:ext cx="3006462" cy="108012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訪問看護師</a:t>
            </a:r>
          </a:p>
        </p:txBody>
      </p:sp>
      <p:sp>
        <p:nvSpPr>
          <p:cNvPr id="7" name="円/楕円 6"/>
          <p:cNvSpPr/>
          <p:nvPr/>
        </p:nvSpPr>
        <p:spPr>
          <a:xfrm>
            <a:off x="5872582" y="1412776"/>
            <a:ext cx="3006462" cy="1080120"/>
          </a:xfrm>
          <a:prstGeom prst="ellipse">
            <a:avLst/>
          </a:prstGeom>
          <a:solidFill>
            <a:schemeClr val="bg1"/>
          </a:solidFill>
          <a:ln>
            <a:solidFill>
              <a:srgbClr val="0EC09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tx1"/>
                </a:solidFill>
              </a:rPr>
              <a:t>ヘル</a:t>
            </a:r>
            <a:r>
              <a:rPr kumimoji="1" lang="ja-JP" altLang="en-US" dirty="0">
                <a:solidFill>
                  <a:schemeClr val="tx1"/>
                </a:solidFill>
              </a:rPr>
              <a:t>パー</a:t>
            </a:r>
          </a:p>
        </p:txBody>
      </p:sp>
      <p:sp>
        <p:nvSpPr>
          <p:cNvPr id="10" name="円/楕円 9"/>
          <p:cNvSpPr/>
          <p:nvPr/>
        </p:nvSpPr>
        <p:spPr>
          <a:xfrm>
            <a:off x="1650984" y="5064079"/>
            <a:ext cx="3006462" cy="108012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医療機関看護師</a:t>
            </a:r>
          </a:p>
        </p:txBody>
      </p:sp>
      <p:sp>
        <p:nvSpPr>
          <p:cNvPr id="11" name="円/楕円 10"/>
          <p:cNvSpPr/>
          <p:nvPr/>
        </p:nvSpPr>
        <p:spPr>
          <a:xfrm>
            <a:off x="6520653" y="5064079"/>
            <a:ext cx="3006462" cy="108012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保健師</a:t>
            </a:r>
          </a:p>
        </p:txBody>
      </p:sp>
      <p:sp>
        <p:nvSpPr>
          <p:cNvPr id="12" name="円/楕円 11"/>
          <p:cNvSpPr/>
          <p:nvPr/>
        </p:nvSpPr>
        <p:spPr>
          <a:xfrm>
            <a:off x="7168726" y="2924944"/>
            <a:ext cx="3006462" cy="108012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薬剤師</a:t>
            </a:r>
          </a:p>
        </p:txBody>
      </p:sp>
      <p:pic>
        <p:nvPicPr>
          <p:cNvPr id="12296" name="Picture 8" descr="看護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40" y="1427105"/>
            <a:ext cx="1505696" cy="1338396"/>
          </a:xfrm>
          <a:prstGeom prst="rect">
            <a:avLst/>
          </a:prstGeom>
          <a:noFill/>
          <a:extLst>
            <a:ext uri="{909E8E84-426E-40dd-AFC4-6F175D3DCCD1}">
              <a14:hiddenFill xmlns="" xmlns:a14="http://schemas.microsoft.com/office/drawing/2010/main">
                <a:solidFill>
                  <a:srgbClr val="FFFFFF"/>
                </a:solidFill>
              </a14:hiddenFill>
            </a:ext>
          </a:extLst>
        </p:spPr>
      </p:pic>
      <p:pic>
        <p:nvPicPr>
          <p:cNvPr id="12304" name="Picture 16" descr="http://illpop.com/img_illust/job/medical_a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8725" y="3480125"/>
            <a:ext cx="1309988" cy="1199520"/>
          </a:xfrm>
          <a:prstGeom prst="rect">
            <a:avLst/>
          </a:prstGeom>
          <a:noFill/>
          <a:extLst>
            <a:ext uri="{909E8E84-426E-40dd-AFC4-6F175D3DCCD1}">
              <a14:hiddenFill xmlns="" xmlns:a14="http://schemas.microsoft.com/office/drawing/2010/main">
                <a:solidFill>
                  <a:srgbClr val="FFFFFF"/>
                </a:solidFill>
              </a14:hiddenFill>
            </a:ext>
          </a:extLst>
        </p:spPr>
      </p:pic>
      <p:pic>
        <p:nvPicPr>
          <p:cNvPr id="12306" name="Picture 18" descr="入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2851" y="908720"/>
            <a:ext cx="1455968" cy="1294194"/>
          </a:xfrm>
          <a:prstGeom prst="rect">
            <a:avLst/>
          </a:prstGeom>
          <a:noFill/>
          <a:extLst>
            <a:ext uri="{909E8E84-426E-40dd-AFC4-6F175D3DCCD1}">
              <a14:hiddenFill xmlns="" xmlns:a14="http://schemas.microsoft.com/office/drawing/2010/main">
                <a:solidFill>
                  <a:srgbClr val="FFFFFF"/>
                </a:solidFill>
              </a14:hiddenFill>
            </a:ext>
          </a:extLst>
        </p:spPr>
      </p:pic>
      <p:pic>
        <p:nvPicPr>
          <p:cNvPr id="12308" name="Picture 20" descr="資料のイラスト"/>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0090" y="5463745"/>
            <a:ext cx="1272401" cy="1131023"/>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s://encrypted-tbn1.gstatic.com/images?q=tbn:ANd9GcQszStdEgdLKh-WlBpGXdNVjpKoz5iVDah2OxIUIOdObXUhew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7453" y="3279732"/>
            <a:ext cx="1215136" cy="725337"/>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s://encrypted-tbn0.gstatic.com/images?q=tbn:ANd9GcQqTww4QUPbTN_Yygm81KJ-57lHMqk8_Bha1pMed8QNhp56YcGnK9to96l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1105" y="5428528"/>
            <a:ext cx="699797" cy="1282561"/>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お母さん（カラー）">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8432" y="4221119"/>
            <a:ext cx="471488" cy="1143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テキスト ボックス 2"/>
          <p:cNvSpPr txBox="1"/>
          <p:nvPr/>
        </p:nvSpPr>
        <p:spPr>
          <a:xfrm>
            <a:off x="1114425" y="229920"/>
            <a:ext cx="7525648"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ja-JP" altLang="en-US" sz="2800" dirty="0"/>
              <a:t>おかげさまで昨年度の南山城地区での当院の結核患者さんの脱落率は０％でした</a:t>
            </a:r>
          </a:p>
        </p:txBody>
      </p:sp>
    </p:spTree>
    <p:extLst>
      <p:ext uri="{BB962C8B-B14F-4D97-AF65-F5344CB8AC3E}">
        <p14:creationId xmlns:p14="http://schemas.microsoft.com/office/powerpoint/2010/main" val="28072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698500"/>
            <a:ext cx="10287000" cy="5456088"/>
          </a:xfrm>
          <a:prstGeom prst="rect">
            <a:avLst/>
          </a:prstGeom>
        </p:spPr>
      </p:pic>
      <p:sp>
        <p:nvSpPr>
          <p:cNvPr id="3" name="テキスト ボックス 2"/>
          <p:cNvSpPr txBox="1"/>
          <p:nvPr/>
        </p:nvSpPr>
        <p:spPr>
          <a:xfrm>
            <a:off x="7377555" y="3827337"/>
            <a:ext cx="2667627" cy="2677656"/>
          </a:xfrm>
          <a:prstGeom prst="rect">
            <a:avLst/>
          </a:prstGeom>
          <a:noFill/>
        </p:spPr>
        <p:txBody>
          <a:bodyPr wrap="square" rtlCol="0">
            <a:spAutoFit/>
          </a:bodyPr>
          <a:lstStyle/>
          <a:p>
            <a:r>
              <a:rPr lang="ja-JP" altLang="en-US" dirty="0">
                <a:solidFill>
                  <a:srgbClr val="FF0000"/>
                </a:solidFill>
              </a:rPr>
              <a:t>空洞化と線維化が結核治癒の基本</a:t>
            </a:r>
            <a:endParaRPr lang="en-US" altLang="ja-JP" dirty="0">
              <a:solidFill>
                <a:srgbClr val="FF0000"/>
              </a:solidFill>
            </a:endParaRPr>
          </a:p>
          <a:p>
            <a:endParaRPr kumimoji="1" lang="en-US" altLang="ja-JP" dirty="0">
              <a:solidFill>
                <a:srgbClr val="FF0000"/>
              </a:solidFill>
            </a:endParaRPr>
          </a:p>
          <a:p>
            <a:r>
              <a:rPr lang="ja-JP" altLang="en-US" dirty="0">
                <a:solidFill>
                  <a:srgbClr val="FF0000"/>
                </a:solidFill>
              </a:rPr>
              <a:t>どのような病理像を呈するかは宿主側の免疫応答により決まる</a:t>
            </a:r>
            <a:endParaRPr kumimoji="1" lang="ja-JP" altLang="en-US" dirty="0">
              <a:solidFill>
                <a:srgbClr val="FF0000"/>
              </a:solidFill>
            </a:endParaRPr>
          </a:p>
        </p:txBody>
      </p:sp>
      <p:sp>
        <p:nvSpPr>
          <p:cNvPr id="4" name="円/楕円 3"/>
          <p:cNvSpPr/>
          <p:nvPr/>
        </p:nvSpPr>
        <p:spPr>
          <a:xfrm>
            <a:off x="1233936" y="1547095"/>
            <a:ext cx="987137" cy="43872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25439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結核と隔離の歴史</a:t>
            </a:r>
          </a:p>
        </p:txBody>
      </p:sp>
      <p:sp>
        <p:nvSpPr>
          <p:cNvPr id="3" name="コンテンツ プレースホルダー 2"/>
          <p:cNvSpPr>
            <a:spLocks noGrp="1"/>
          </p:cNvSpPr>
          <p:nvPr>
            <p:ph sz="quarter" idx="1"/>
          </p:nvPr>
        </p:nvSpPr>
        <p:spPr/>
        <p:txBody>
          <a:bodyPr/>
          <a:lstStyle/>
          <a:p>
            <a:r>
              <a:rPr lang="ja-JP" altLang="en-US" sz="2000" b="1" dirty="0">
                <a:latin typeface="+mj-ea"/>
                <a:ea typeface="+mj-ea"/>
              </a:rPr>
              <a:t>結核予防法の大改正 </a:t>
            </a:r>
            <a:r>
              <a:rPr lang="en-US" altLang="ja-JP" sz="2000" b="1" dirty="0">
                <a:latin typeface="+mj-ea"/>
                <a:ea typeface="+mj-ea"/>
              </a:rPr>
              <a:t>1951</a:t>
            </a:r>
          </a:p>
          <a:p>
            <a:r>
              <a:rPr lang="ja-JP" altLang="en-US" sz="2000" b="1" dirty="0">
                <a:latin typeface="+mj-ea"/>
                <a:ea typeface="+mj-ea"/>
              </a:rPr>
              <a:t>結核行政の一本化　厚生省と保健所の連携</a:t>
            </a:r>
          </a:p>
          <a:p>
            <a:r>
              <a:rPr lang="ja-JP" altLang="en-US" sz="2000" b="1" dirty="0">
                <a:latin typeface="+mj-ea"/>
                <a:ea typeface="+mj-ea"/>
              </a:rPr>
              <a:t>結核の届出規則 を改正し結核のすべての病類の届出を義務づけ</a:t>
            </a:r>
          </a:p>
          <a:p>
            <a:r>
              <a:rPr lang="en-US" altLang="ja-JP" sz="2000" b="1" dirty="0">
                <a:latin typeface="+mj-ea"/>
                <a:ea typeface="+mj-ea"/>
              </a:rPr>
              <a:t>BCG </a:t>
            </a:r>
            <a:r>
              <a:rPr lang="ja-JP" altLang="en-US" sz="2000" b="1" dirty="0">
                <a:latin typeface="+mj-ea"/>
                <a:ea typeface="+mj-ea"/>
              </a:rPr>
              <a:t>を含む予防接種を法制化、住民検診制度の確立、国立療養所の整備 </a:t>
            </a:r>
          </a:p>
          <a:p>
            <a:r>
              <a:rPr lang="en-US" altLang="ja-JP" sz="2000" b="1" dirty="0">
                <a:latin typeface="+mj-ea"/>
                <a:ea typeface="+mj-ea"/>
              </a:rPr>
              <a:t>SM</a:t>
            </a:r>
            <a:r>
              <a:rPr lang="ja-JP" altLang="en-US" sz="2000" b="1" dirty="0">
                <a:latin typeface="+mj-ea"/>
                <a:ea typeface="+mj-ea"/>
              </a:rPr>
              <a:t>の量産化</a:t>
            </a:r>
          </a:p>
          <a:p>
            <a:r>
              <a:rPr lang="ja-JP" altLang="en-US" sz="2000" b="1" dirty="0">
                <a:latin typeface="+mj-ea"/>
                <a:ea typeface="+mj-ea"/>
              </a:rPr>
              <a:t>罹患率調査</a:t>
            </a:r>
            <a:r>
              <a:rPr lang="en-US" altLang="ja-JP" sz="2000" b="1" dirty="0">
                <a:latin typeface="+mj-ea"/>
                <a:ea typeface="+mj-ea"/>
              </a:rPr>
              <a:t>1958</a:t>
            </a:r>
          </a:p>
          <a:p>
            <a:r>
              <a:rPr lang="ja-JP" altLang="en-US" sz="2000" b="1" dirty="0">
                <a:latin typeface="+mj-ea"/>
                <a:ea typeface="+mj-ea"/>
              </a:rPr>
              <a:t>結核死亡率の大幅な低下が見られたが、罹患率はあまり低下していなかった。</a:t>
            </a:r>
          </a:p>
          <a:p>
            <a:r>
              <a:rPr lang="ja-JP" altLang="en-US" sz="2000" b="1" dirty="0">
                <a:latin typeface="+mj-ea"/>
                <a:ea typeface="+mj-ea"/>
              </a:rPr>
              <a:t>患者管理方策が 徹底化</a:t>
            </a:r>
            <a:r>
              <a:rPr lang="en-US" altLang="ja-JP" sz="2000" b="1" dirty="0">
                <a:latin typeface="+mj-ea"/>
                <a:ea typeface="+mj-ea"/>
              </a:rPr>
              <a:t>1961</a:t>
            </a:r>
            <a:r>
              <a:rPr lang="ja-JP" altLang="en-US" sz="2000" b="1" dirty="0">
                <a:latin typeface="+mj-ea"/>
                <a:ea typeface="+mj-ea"/>
              </a:rPr>
              <a:t>。</a:t>
            </a:r>
          </a:p>
          <a:p>
            <a:r>
              <a:rPr lang="ja-JP" altLang="en-US" sz="2000" b="1" dirty="0">
                <a:latin typeface="+mj-ea"/>
                <a:ea typeface="+mj-ea"/>
              </a:rPr>
              <a:t>患者登録の徹底化と感染性患者の「命令入所制度」 が始まった</a:t>
            </a:r>
          </a:p>
          <a:p>
            <a:r>
              <a:rPr lang="en-US" altLang="ja-JP" sz="2000" b="1" dirty="0">
                <a:solidFill>
                  <a:srgbClr val="FF0000"/>
                </a:solidFill>
                <a:latin typeface="+mj-ea"/>
                <a:ea typeface="+mj-ea"/>
              </a:rPr>
              <a:t>WHO</a:t>
            </a:r>
            <a:r>
              <a:rPr lang="ja-JP" altLang="en-US" sz="2000" b="1" dirty="0">
                <a:solidFill>
                  <a:srgbClr val="FF0000"/>
                </a:solidFill>
                <a:latin typeface="+mj-ea"/>
                <a:ea typeface="+mj-ea"/>
              </a:rPr>
              <a:t>勧告</a:t>
            </a:r>
            <a:r>
              <a:rPr lang="en-US" altLang="ja-JP" sz="2000" b="1" dirty="0">
                <a:solidFill>
                  <a:srgbClr val="FF0000"/>
                </a:solidFill>
                <a:latin typeface="+mj-ea"/>
                <a:ea typeface="+mj-ea"/>
              </a:rPr>
              <a:t>1964</a:t>
            </a:r>
          </a:p>
          <a:p>
            <a:r>
              <a:rPr lang="ja-JP" altLang="en-US" sz="2000" b="1" dirty="0">
                <a:solidFill>
                  <a:srgbClr val="FF0000"/>
                </a:solidFill>
                <a:latin typeface="+mj-ea"/>
                <a:ea typeface="+mj-ea"/>
              </a:rPr>
              <a:t>入院治療は不要で，外来 で </a:t>
            </a:r>
            <a:r>
              <a:rPr lang="en-US" altLang="ja-JP" sz="2000" b="1" dirty="0">
                <a:solidFill>
                  <a:srgbClr val="FF0000"/>
                </a:solidFill>
                <a:latin typeface="+mj-ea"/>
                <a:ea typeface="+mj-ea"/>
              </a:rPr>
              <a:t>3 </a:t>
            </a:r>
            <a:r>
              <a:rPr lang="ja-JP" altLang="en-US" sz="2000" b="1" dirty="0">
                <a:solidFill>
                  <a:srgbClr val="FF0000"/>
                </a:solidFill>
                <a:latin typeface="+mj-ea"/>
                <a:ea typeface="+mj-ea"/>
              </a:rPr>
              <a:t>剤併用 </a:t>
            </a:r>
            <a:r>
              <a:rPr lang="en-US" altLang="ja-JP" sz="2000" b="1" dirty="0">
                <a:solidFill>
                  <a:srgbClr val="FF0000"/>
                </a:solidFill>
                <a:latin typeface="+mj-ea"/>
                <a:ea typeface="+mj-ea"/>
              </a:rPr>
              <a:t>1 </a:t>
            </a:r>
            <a:r>
              <a:rPr lang="ja-JP" altLang="en-US" sz="2000" b="1" dirty="0">
                <a:solidFill>
                  <a:srgbClr val="FF0000"/>
                </a:solidFill>
                <a:latin typeface="+mj-ea"/>
                <a:ea typeface="+mj-ea"/>
              </a:rPr>
              <a:t>年間の治療とすべき </a:t>
            </a:r>
            <a:endParaRPr kumimoji="1" lang="ja-JP" altLang="en-US" sz="2000" dirty="0">
              <a:solidFill>
                <a:srgbClr val="FF0000"/>
              </a:solidFill>
              <a:latin typeface="+mj-ea"/>
              <a:ea typeface="+mj-ea"/>
            </a:endParaRPr>
          </a:p>
        </p:txBody>
      </p:sp>
    </p:spTree>
    <p:extLst>
      <p:ext uri="{BB962C8B-B14F-4D97-AF65-F5344CB8AC3E}">
        <p14:creationId xmlns:p14="http://schemas.microsoft.com/office/powerpoint/2010/main" val="21746522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国により異なる結核患者の隔離</a:t>
            </a:r>
            <a:endParaRPr kumimoji="1" lang="ja-JP" altLang="en-US" dirty="0"/>
          </a:p>
        </p:txBody>
      </p:sp>
      <p:sp>
        <p:nvSpPr>
          <p:cNvPr id="3" name="コンテンツ プレースホルダー 2"/>
          <p:cNvSpPr>
            <a:spLocks noGrp="1"/>
          </p:cNvSpPr>
          <p:nvPr>
            <p:ph sz="quarter" idx="1"/>
          </p:nvPr>
        </p:nvSpPr>
        <p:spPr/>
        <p:txBody>
          <a:bodyPr/>
          <a:lstStyle/>
          <a:p>
            <a:r>
              <a:rPr lang="ja-JP" altLang="en-US" sz="2800" dirty="0"/>
              <a:t>日本</a:t>
            </a:r>
          </a:p>
          <a:p>
            <a:pPr lvl="1"/>
            <a:r>
              <a:rPr lang="ja-JP" altLang="en-US" sz="2100" dirty="0"/>
              <a:t>排菌陽性なら感染性が消失するまでの期間は隔離病棟に強制入院</a:t>
            </a:r>
          </a:p>
          <a:p>
            <a:pPr lvl="1"/>
            <a:r>
              <a:rPr lang="ja-JP" altLang="en-US" sz="2100" dirty="0"/>
              <a:t>多剤耐性であれば、隔離病棟内でさらに隔離</a:t>
            </a:r>
            <a:endParaRPr lang="en-US" altLang="ja-JP" sz="2100" dirty="0"/>
          </a:p>
          <a:p>
            <a:r>
              <a:rPr lang="ja-JP" altLang="en-US" sz="2800" dirty="0"/>
              <a:t>欧米（北米、英、仏、伊）</a:t>
            </a:r>
          </a:p>
          <a:p>
            <a:pPr lvl="1"/>
            <a:r>
              <a:rPr lang="ja-JP" altLang="en-US" sz="2100" dirty="0"/>
              <a:t>基本は外来治療</a:t>
            </a:r>
          </a:p>
          <a:p>
            <a:pPr lvl="2"/>
            <a:r>
              <a:rPr lang="ja-JP" altLang="en-US" sz="2100" dirty="0"/>
              <a:t>重症、治療を困難とする合併症、治療を困難とする社会的経済的条件、多剤耐性、家庭内隔離が困難</a:t>
            </a:r>
          </a:p>
          <a:p>
            <a:pPr lvl="1"/>
            <a:r>
              <a:rPr lang="ja-JP" altLang="en-US" sz="2100" dirty="0"/>
              <a:t>入院が必要な場合は、感染性がある間は院内で陰圧室に隔離する</a:t>
            </a:r>
          </a:p>
          <a:p>
            <a:pPr lvl="1"/>
            <a:r>
              <a:rPr lang="ja-JP" altLang="en-US" sz="2100" dirty="0"/>
              <a:t>多剤耐性であれば、全入院期間中隔離</a:t>
            </a:r>
            <a:endParaRPr kumimoji="1" lang="ja-JP" altLang="en-US" sz="2100" dirty="0"/>
          </a:p>
        </p:txBody>
      </p:sp>
    </p:spTree>
    <p:extLst>
      <p:ext uri="{BB962C8B-B14F-4D97-AF65-F5344CB8AC3E}">
        <p14:creationId xmlns:p14="http://schemas.microsoft.com/office/powerpoint/2010/main" val="3597006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482170" y="214290"/>
            <a:ext cx="9804830" cy="785818"/>
          </a:xfrm>
        </p:spPr>
        <p:txBody>
          <a:bodyPr>
            <a:normAutofit/>
          </a:bodyPr>
          <a:lstStyle/>
          <a:p>
            <a:pPr eaLnBrk="1" hangingPunct="1"/>
            <a:r>
              <a:rPr lang="ja-JP" altLang="en-US" b="1" dirty="0">
                <a:solidFill>
                  <a:schemeClr val="tx1"/>
                </a:solidFill>
              </a:rPr>
              <a:t>結核化学療法　</a:t>
            </a:r>
            <a:r>
              <a:rPr lang="ja-JP" altLang="en-US" sz="2400" b="1" dirty="0">
                <a:solidFill>
                  <a:schemeClr val="tx1"/>
                </a:solidFill>
              </a:rPr>
              <a:t>（結核医療の基準がガイドライン）</a:t>
            </a:r>
          </a:p>
        </p:txBody>
      </p:sp>
      <p:sp>
        <p:nvSpPr>
          <p:cNvPr id="6148" name="スライド番号プレースホルダ 3"/>
          <p:cNvSpPr>
            <a:spLocks noGrp="1"/>
          </p:cNvSpPr>
          <p:nvPr>
            <p:ph type="sldNum" sz="quarter" idx="12"/>
          </p:nvPr>
        </p:nvSpPr>
        <p:spPr>
          <a:noFill/>
        </p:spPr>
        <p:txBody>
          <a:bodyPr>
            <a:normAutofit fontScale="85000" lnSpcReduction="20000"/>
          </a:bodyPr>
          <a:lstStyle/>
          <a:p>
            <a:fld id="{01778D66-35BF-45D4-90B8-C3416D42E49C}" type="slidenum">
              <a:rPr lang="en-US" altLang="ja-JP" smtClean="0"/>
              <a:pPr/>
              <a:t>72</a:t>
            </a:fld>
            <a:endParaRPr lang="en-US" altLang="ja-JP"/>
          </a:p>
        </p:txBody>
      </p:sp>
      <p:sp>
        <p:nvSpPr>
          <p:cNvPr id="6147" name="Rectangle 1027"/>
          <p:cNvSpPr>
            <a:spLocks noGrp="1" noChangeArrowheads="1"/>
          </p:cNvSpPr>
          <p:nvPr>
            <p:ph sz="quarter" idx="1"/>
          </p:nvPr>
        </p:nvSpPr>
        <p:spPr>
          <a:xfrm>
            <a:off x="514351" y="1600200"/>
            <a:ext cx="9258300" cy="4876800"/>
          </a:xfrm>
        </p:spPr>
        <p:txBody>
          <a:bodyPr/>
          <a:lstStyle/>
          <a:p>
            <a:pPr eaLnBrk="1" hangingPunct="1"/>
            <a:r>
              <a:rPr lang="ja-JP" altLang="en-US" sz="2800" dirty="0"/>
              <a:t>肺結核</a:t>
            </a:r>
            <a:endParaRPr lang="en-US" altLang="ja-JP" sz="2800" dirty="0"/>
          </a:p>
          <a:p>
            <a:pPr lvl="1" eaLnBrk="1" hangingPunct="1"/>
            <a:r>
              <a:rPr lang="ja-JP" altLang="en-US" sz="2300" dirty="0"/>
              <a:t>初回治療　標準療法</a:t>
            </a:r>
            <a:endParaRPr lang="en-US" altLang="ja-JP" sz="2300" dirty="0"/>
          </a:p>
          <a:p>
            <a:pPr lvl="1" eaLnBrk="1" hangingPunct="1"/>
            <a:r>
              <a:rPr lang="ja-JP" altLang="en-US" sz="2300" dirty="0"/>
              <a:t>再治療　</a:t>
            </a:r>
            <a:r>
              <a:rPr lang="en-US" altLang="ja-JP" sz="2300" dirty="0"/>
              <a:t>	</a:t>
            </a:r>
            <a:r>
              <a:rPr lang="ja-JP" altLang="en-US" sz="2300" dirty="0"/>
              <a:t>薬剤</a:t>
            </a:r>
            <a:r>
              <a:rPr lang="ja-JP" altLang="en-US" sz="2300"/>
              <a:t>耐性獲得の可能性を</a:t>
            </a:r>
            <a:r>
              <a:rPr lang="ja-JP" altLang="en-US" sz="2300" dirty="0"/>
              <a:t>考慮する必要がある</a:t>
            </a:r>
            <a:endParaRPr lang="en-US" altLang="ja-JP" sz="2300" dirty="0"/>
          </a:p>
          <a:p>
            <a:pPr lvl="1" eaLnBrk="1" hangingPunct="1"/>
            <a:r>
              <a:rPr lang="ja-JP" altLang="en-US" sz="2300" dirty="0"/>
              <a:t>多剤耐性</a:t>
            </a:r>
            <a:r>
              <a:rPr lang="ja-JP" altLang="en-US" sz="2300"/>
              <a:t>結核　ベダキリン、ザイボックス、デラマミドの投与を考慮して専門施設に紹介</a:t>
            </a:r>
            <a:endParaRPr lang="en-US" altLang="ja-JP" sz="2300" dirty="0"/>
          </a:p>
          <a:p>
            <a:pPr eaLnBrk="1" hangingPunct="1"/>
            <a:r>
              <a:rPr lang="ja-JP" altLang="en-US" sz="2800" dirty="0"/>
              <a:t>肺外結核</a:t>
            </a:r>
            <a:endParaRPr lang="en-US" altLang="ja-JP" sz="2800" dirty="0"/>
          </a:p>
          <a:p>
            <a:pPr lvl="1" eaLnBrk="1" hangingPunct="1"/>
            <a:r>
              <a:rPr lang="ja-JP" altLang="en-US" sz="2300" dirty="0"/>
              <a:t>症例数が乏しく十分なエビデンスが少ない</a:t>
            </a:r>
            <a:endParaRPr lang="en-US" altLang="ja-JP" sz="2300" dirty="0"/>
          </a:p>
          <a:p>
            <a:pPr lvl="1" eaLnBrk="1" hangingPunct="1"/>
            <a:r>
              <a:rPr lang="ja-JP" altLang="en-US" sz="2300" dirty="0"/>
              <a:t>部位によってはステロイドの併用が推奨される。</a:t>
            </a:r>
            <a:endParaRPr lang="en-US" altLang="ja-JP" sz="2300" dirty="0"/>
          </a:p>
          <a:p>
            <a:pPr eaLnBrk="1" hangingPunct="1"/>
            <a:r>
              <a:rPr lang="ja-JP" altLang="en-US" sz="2900" dirty="0"/>
              <a:t>潜在性結核感染症</a:t>
            </a:r>
            <a:endParaRPr lang="en-US" altLang="ja-JP" sz="2900" dirty="0"/>
          </a:p>
          <a:p>
            <a:pPr lvl="1" eaLnBrk="1" hangingPunct="1"/>
            <a:r>
              <a:rPr lang="ja-JP" altLang="en-US" sz="2300" dirty="0"/>
              <a:t>適応が拡大され積極的に治療する方向にある</a:t>
            </a:r>
            <a:endParaRPr lang="en-US" altLang="ja-JP" sz="2300" dirty="0"/>
          </a:p>
          <a:p>
            <a:pPr lvl="1" eaLnBrk="1" hangingPunct="1"/>
            <a:r>
              <a:rPr lang="ja-JP" altLang="en-US" sz="2300" dirty="0"/>
              <a:t>対象年齢、対象疾患がはっきりしていない。</a:t>
            </a:r>
            <a:endParaRPr lang="en-US" altLang="ja-JP" sz="2300" dirty="0"/>
          </a:p>
          <a:p>
            <a:pPr lvl="1" eaLnBrk="1" hangingPunct="1">
              <a:buFont typeface="Wingdings" pitchFamily="2" charset="2"/>
              <a:buNone/>
            </a:pPr>
            <a:endParaRPr lang="ja-JP" altLang="en-US" sz="23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D341F1-9299-F0BE-BB98-493EFB60E244}"/>
              </a:ext>
            </a:extLst>
          </p:cNvPr>
          <p:cNvSpPr>
            <a:spLocks noGrp="1"/>
          </p:cNvSpPr>
          <p:nvPr>
            <p:ph type="title"/>
          </p:nvPr>
        </p:nvSpPr>
        <p:spPr/>
        <p:txBody>
          <a:bodyPr>
            <a:normAutofit/>
          </a:bodyPr>
          <a:lstStyle/>
          <a:p>
            <a:r>
              <a:rPr lang="ja-JP" altLang="en-US" sz="4050"/>
              <a:t>潜在性結核感染症</a:t>
            </a:r>
            <a:r>
              <a:rPr lang="ja-JP" altLang="en-US" sz="3375"/>
              <a:t>（医療の基準）</a:t>
            </a:r>
            <a:endParaRPr lang="ja-JP" altLang="en-US" sz="4050"/>
          </a:p>
        </p:txBody>
      </p:sp>
      <p:sp>
        <p:nvSpPr>
          <p:cNvPr id="3" name="コンテンツ プレースホルダー 2">
            <a:extLst>
              <a:ext uri="{FF2B5EF4-FFF2-40B4-BE49-F238E27FC236}">
                <a16:creationId xmlns:a16="http://schemas.microsoft.com/office/drawing/2014/main" id="{32DD24FA-6184-D6F6-11A4-9ECDD5E49AB4}"/>
              </a:ext>
            </a:extLst>
          </p:cNvPr>
          <p:cNvSpPr>
            <a:spLocks noGrp="1"/>
          </p:cNvSpPr>
          <p:nvPr>
            <p:ph idx="1"/>
          </p:nvPr>
        </p:nvSpPr>
        <p:spPr/>
        <p:txBody>
          <a:bodyPr>
            <a:normAutofit/>
          </a:bodyPr>
          <a:lstStyle/>
          <a:p>
            <a:pPr marL="0" indent="0">
              <a:buNone/>
            </a:pPr>
            <a:r>
              <a:rPr lang="ja-JP" altLang="en-US">
                <a:effectLst/>
                <a:latin typeface="+mj-lt"/>
              </a:rPr>
              <a:t>潜在性結核感染症の化学療法 潜在性結核感染症の治療においては、原則として次の</a:t>
            </a:r>
            <a:r>
              <a:rPr lang="en-US" altLang="ja-JP" dirty="0">
                <a:effectLst/>
                <a:latin typeface="+mj-lt"/>
              </a:rPr>
              <a:t>(1)</a:t>
            </a:r>
            <a:r>
              <a:rPr lang="ja-JP" altLang="en-US">
                <a:effectLst/>
                <a:latin typeface="+mj-lt"/>
              </a:rPr>
              <a:t>又は</a:t>
            </a:r>
            <a:r>
              <a:rPr lang="en-US" altLang="ja-JP" dirty="0">
                <a:effectLst/>
                <a:latin typeface="+mj-lt"/>
              </a:rPr>
              <a:t>(2)</a:t>
            </a:r>
            <a:r>
              <a:rPr lang="ja-JP" altLang="en-US">
                <a:effectLst/>
                <a:latin typeface="+mj-lt"/>
              </a:rPr>
              <a:t>に掲げるとおりと する。ただし、</a:t>
            </a:r>
            <a:r>
              <a:rPr lang="en" altLang="ja-JP" dirty="0">
                <a:effectLst/>
                <a:latin typeface="+mj-lt"/>
              </a:rPr>
              <a:t>INH</a:t>
            </a:r>
            <a:r>
              <a:rPr lang="ja-JP" altLang="en-US">
                <a:effectLst/>
                <a:latin typeface="+mj-lt"/>
              </a:rPr>
              <a:t>が使用できない場合又は</a:t>
            </a:r>
            <a:r>
              <a:rPr lang="en" altLang="ja-JP" dirty="0">
                <a:effectLst/>
                <a:latin typeface="+mj-lt"/>
              </a:rPr>
              <a:t>INH</a:t>
            </a:r>
            <a:r>
              <a:rPr lang="ja-JP" altLang="en-US">
                <a:effectLst/>
                <a:latin typeface="+mj-lt"/>
              </a:rPr>
              <a:t>の副作用が予想される場合は、</a:t>
            </a:r>
            <a:r>
              <a:rPr lang="en" altLang="ja-JP" dirty="0">
                <a:effectLst/>
                <a:latin typeface="+mj-lt"/>
              </a:rPr>
              <a:t>R FP</a:t>
            </a:r>
            <a:r>
              <a:rPr lang="ja-JP" altLang="en-US">
                <a:effectLst/>
                <a:latin typeface="+mj-lt"/>
              </a:rPr>
              <a:t>単独療法を</a:t>
            </a:r>
            <a:r>
              <a:rPr lang="en-US" altLang="ja-JP" dirty="0">
                <a:effectLst/>
                <a:latin typeface="+mj-lt"/>
              </a:rPr>
              <a:t>4</a:t>
            </a:r>
            <a:r>
              <a:rPr lang="ja-JP" altLang="en-US">
                <a:effectLst/>
                <a:latin typeface="+mj-lt"/>
              </a:rPr>
              <a:t>月間行う。</a:t>
            </a:r>
            <a:br>
              <a:rPr lang="ja-JP" altLang="en-US">
                <a:effectLst/>
                <a:latin typeface="+mj-lt"/>
              </a:rPr>
            </a:br>
            <a:endParaRPr lang="en-US" altLang="ja-JP" dirty="0">
              <a:effectLst/>
              <a:latin typeface="+mj-lt"/>
            </a:endParaRPr>
          </a:p>
          <a:p>
            <a:pPr marL="0" indent="0">
              <a:buNone/>
            </a:pPr>
            <a:r>
              <a:rPr lang="en-US" altLang="ja-JP" dirty="0">
                <a:effectLst/>
                <a:latin typeface="+mj-lt"/>
              </a:rPr>
              <a:t>(1) </a:t>
            </a:r>
            <a:r>
              <a:rPr lang="en" altLang="ja-JP" dirty="0">
                <a:effectLst/>
                <a:latin typeface="+mj-lt"/>
              </a:rPr>
              <a:t>INH</a:t>
            </a:r>
            <a:r>
              <a:rPr lang="ja-JP" altLang="en-US">
                <a:effectLst/>
                <a:latin typeface="+mj-lt"/>
              </a:rPr>
              <a:t>の単独療法を</a:t>
            </a:r>
            <a:r>
              <a:rPr lang="en-US" altLang="ja-JP" dirty="0">
                <a:effectLst/>
                <a:latin typeface="+mj-lt"/>
              </a:rPr>
              <a:t>6</a:t>
            </a:r>
            <a:r>
              <a:rPr lang="ja-JP" altLang="en-US">
                <a:effectLst/>
                <a:latin typeface="+mj-lt"/>
              </a:rPr>
              <a:t>月間行い、必要に応じて更に</a:t>
            </a:r>
            <a:r>
              <a:rPr lang="en-US" altLang="ja-JP" dirty="0">
                <a:effectLst/>
                <a:latin typeface="+mj-lt"/>
              </a:rPr>
              <a:t>3</a:t>
            </a:r>
            <a:r>
              <a:rPr lang="ja-JP" altLang="en-US">
                <a:effectLst/>
                <a:latin typeface="+mj-lt"/>
              </a:rPr>
              <a:t>月間行う。 </a:t>
            </a:r>
            <a:endParaRPr lang="ja-JP" altLang="en-US">
              <a:latin typeface="+mj-lt"/>
            </a:endParaRPr>
          </a:p>
          <a:p>
            <a:pPr marL="0" indent="0">
              <a:buNone/>
            </a:pPr>
            <a:r>
              <a:rPr lang="en-US" altLang="ja-JP" dirty="0">
                <a:effectLst/>
                <a:latin typeface="+mj-lt"/>
              </a:rPr>
              <a:t>(2) </a:t>
            </a:r>
            <a:r>
              <a:rPr lang="en" altLang="ja-JP" dirty="0">
                <a:effectLst/>
                <a:latin typeface="+mj-lt"/>
              </a:rPr>
              <a:t>INH</a:t>
            </a:r>
            <a:r>
              <a:rPr lang="ja-JP" altLang="en-US">
                <a:effectLst/>
                <a:latin typeface="+mj-lt"/>
              </a:rPr>
              <a:t>及び</a:t>
            </a:r>
            <a:r>
              <a:rPr lang="en" altLang="ja-JP" dirty="0">
                <a:effectLst/>
                <a:latin typeface="+mj-lt"/>
              </a:rPr>
              <a:t>RFP</a:t>
            </a:r>
            <a:r>
              <a:rPr lang="ja-JP" altLang="en-US">
                <a:effectLst/>
                <a:latin typeface="+mj-lt"/>
              </a:rPr>
              <a:t>の</a:t>
            </a:r>
            <a:r>
              <a:rPr lang="en-US" altLang="ja-JP" dirty="0">
                <a:effectLst/>
                <a:latin typeface="+mj-lt"/>
              </a:rPr>
              <a:t>2</a:t>
            </a:r>
            <a:r>
              <a:rPr lang="ja-JP" altLang="en-US">
                <a:effectLst/>
                <a:latin typeface="+mj-lt"/>
              </a:rPr>
              <a:t>剤併用療法を</a:t>
            </a:r>
            <a:r>
              <a:rPr lang="en-US" altLang="ja-JP" dirty="0">
                <a:effectLst/>
                <a:latin typeface="+mj-lt"/>
              </a:rPr>
              <a:t>3</a:t>
            </a:r>
            <a:r>
              <a:rPr lang="ja-JP" altLang="en-US">
                <a:effectLst/>
                <a:latin typeface="+mj-lt"/>
              </a:rPr>
              <a:t>月又は</a:t>
            </a:r>
            <a:r>
              <a:rPr lang="en-US" altLang="ja-JP" dirty="0">
                <a:effectLst/>
                <a:latin typeface="+mj-lt"/>
              </a:rPr>
              <a:t>4</a:t>
            </a:r>
            <a:r>
              <a:rPr lang="ja-JP" altLang="en-US">
                <a:effectLst/>
                <a:latin typeface="+mj-lt"/>
              </a:rPr>
              <a:t>月間行う。 </a:t>
            </a:r>
            <a:endParaRPr lang="ja-JP" altLang="en-US">
              <a:latin typeface="+mj-lt"/>
            </a:endParaRPr>
          </a:p>
          <a:p>
            <a:pPr marL="0" indent="0">
              <a:buNone/>
            </a:pPr>
            <a:endParaRPr kumimoji="1" lang="ja-JP" altLang="en-US">
              <a:latin typeface="+mj-lt"/>
            </a:endParaRPr>
          </a:p>
        </p:txBody>
      </p:sp>
    </p:spTree>
    <p:extLst>
      <p:ext uri="{BB962C8B-B14F-4D97-AF65-F5344CB8AC3E}">
        <p14:creationId xmlns:p14="http://schemas.microsoft.com/office/powerpoint/2010/main" val="3082779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794AA-F491-E5F8-02F7-0C17D9A88600}"/>
              </a:ext>
            </a:extLst>
          </p:cNvPr>
          <p:cNvSpPr>
            <a:spLocks noGrp="1"/>
          </p:cNvSpPr>
          <p:nvPr>
            <p:ph type="title"/>
          </p:nvPr>
        </p:nvSpPr>
        <p:spPr>
          <a:xfrm>
            <a:off x="806972" y="302128"/>
            <a:ext cx="8673056" cy="835819"/>
          </a:xfrm>
        </p:spPr>
        <p:txBody>
          <a:bodyPr>
            <a:noAutofit/>
          </a:bodyPr>
          <a:lstStyle/>
          <a:p>
            <a:pPr eaLnBrk="1" hangingPunct="1">
              <a:defRPr/>
            </a:pPr>
            <a:r>
              <a:rPr lang="ja-JP" altLang="en-US" sz="3375" b="1" dirty="0">
                <a:effectLst>
                  <a:outerShdw blurRad="38100" dist="38100" dir="2700000" algn="tl">
                    <a:srgbClr val="DDDDDD"/>
                  </a:outerShdw>
                </a:effectLst>
              </a:rPr>
              <a:t>潜在性結核感染症治療指針　</a:t>
            </a:r>
            <a:r>
              <a:rPr lang="ja-JP" altLang="en-US" sz="2363" b="1" dirty="0">
                <a:effectLst>
                  <a:outerShdw blurRad="38100" dist="38100" dir="2700000" algn="tl">
                    <a:srgbClr val="DDDDDD"/>
                  </a:outerShdw>
                </a:effectLst>
              </a:rPr>
              <a:t>２０１３結核病学会</a:t>
            </a:r>
            <a:endParaRPr lang="ja-JP" altLang="en-US" sz="3375" b="1" dirty="0">
              <a:effectLst>
                <a:outerShdw blurRad="38100" dist="38100" dir="2700000" algn="tl">
                  <a:srgbClr val="DDDDDD"/>
                </a:outerShdw>
              </a:effectLst>
            </a:endParaRPr>
          </a:p>
        </p:txBody>
      </p:sp>
      <p:sp>
        <p:nvSpPr>
          <p:cNvPr id="109571" name="コンテンツ プレースホルダ 2">
            <a:extLst>
              <a:ext uri="{FF2B5EF4-FFF2-40B4-BE49-F238E27FC236}">
                <a16:creationId xmlns:a16="http://schemas.microsoft.com/office/drawing/2014/main" id="{13D40866-B357-B630-2E86-DB8BDA342DF4}"/>
              </a:ext>
            </a:extLst>
          </p:cNvPr>
          <p:cNvSpPr>
            <a:spLocks noGrp="1"/>
          </p:cNvSpPr>
          <p:nvPr>
            <p:ph sz="quarter" idx="1"/>
          </p:nvPr>
        </p:nvSpPr>
        <p:spPr>
          <a:xfrm>
            <a:off x="1186086" y="2164100"/>
            <a:ext cx="7914829" cy="3555953"/>
          </a:xfrm>
        </p:spPr>
        <p:txBody>
          <a:bodyPr>
            <a:normAutofit lnSpcReduction="10000"/>
          </a:bodyPr>
          <a:lstStyle/>
          <a:p>
            <a:pPr marL="0" indent="0">
              <a:buNone/>
            </a:pPr>
            <a:r>
              <a:rPr lang="ja-JP" altLang="en-US" sz="3375"/>
              <a:t>４倍以上の発病の危険度があるものを</a:t>
            </a:r>
            <a:r>
              <a:rPr lang="en-US" altLang="ja-JP" sz="3375" dirty="0"/>
              <a:t>A</a:t>
            </a:r>
          </a:p>
          <a:p>
            <a:pPr marL="0" indent="0">
              <a:buNone/>
            </a:pPr>
            <a:r>
              <a:rPr lang="ja-JP" altLang="en-US" sz="3375"/>
              <a:t>それ以下の発病の危険があるものを</a:t>
            </a:r>
            <a:r>
              <a:rPr lang="en-US" altLang="ja-JP" sz="3375" dirty="0"/>
              <a:t>B</a:t>
            </a:r>
          </a:p>
          <a:p>
            <a:pPr marL="0" indent="0">
              <a:buNone/>
            </a:pPr>
            <a:endParaRPr lang="en-US" altLang="ja-JP" sz="3375" dirty="0"/>
          </a:p>
          <a:p>
            <a:pPr marL="0" indent="0">
              <a:lnSpc>
                <a:spcPct val="120000"/>
              </a:lnSpc>
              <a:buNone/>
            </a:pPr>
            <a:r>
              <a:rPr lang="en-US" altLang="ja-JP" sz="3375" dirty="0"/>
              <a:t>A</a:t>
            </a:r>
            <a:r>
              <a:rPr lang="ja-JP" altLang="en-US" sz="3375"/>
              <a:t>あるいは</a:t>
            </a:r>
            <a:r>
              <a:rPr lang="en-US" altLang="ja-JP" sz="3375" dirty="0"/>
              <a:t>B</a:t>
            </a:r>
            <a:r>
              <a:rPr lang="ja-JP" altLang="en-US" sz="3375"/>
              <a:t>が重複しＡと同等の発病リスクと考えられれば、潜在性結核感染症として治療の適応と考える</a:t>
            </a:r>
            <a:endParaRPr lang="en-US" altLang="ja-JP" sz="3375"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タイトル 1">
            <a:extLst>
              <a:ext uri="{FF2B5EF4-FFF2-40B4-BE49-F238E27FC236}">
                <a16:creationId xmlns:a16="http://schemas.microsoft.com/office/drawing/2014/main" id="{7224F476-39A0-9815-1801-9118E760E65F}"/>
              </a:ext>
            </a:extLst>
          </p:cNvPr>
          <p:cNvSpPr>
            <a:spLocks noGrp="1"/>
          </p:cNvSpPr>
          <p:nvPr>
            <p:ph type="title"/>
          </p:nvPr>
        </p:nvSpPr>
        <p:spPr>
          <a:xfrm>
            <a:off x="1189140" y="514314"/>
            <a:ext cx="7739360" cy="835819"/>
          </a:xfrm>
        </p:spPr>
        <p:txBody>
          <a:bodyPr/>
          <a:lstStyle/>
          <a:p>
            <a:pPr eaLnBrk="1" hangingPunct="1"/>
            <a:r>
              <a:rPr lang="ja-JP" altLang="en-US"/>
              <a:t>潜在性結核感染後の発病リスク</a:t>
            </a:r>
          </a:p>
        </p:txBody>
      </p:sp>
      <p:sp>
        <p:nvSpPr>
          <p:cNvPr id="110595" name="コンテンツ プレースホルダー 2">
            <a:extLst>
              <a:ext uri="{FF2B5EF4-FFF2-40B4-BE49-F238E27FC236}">
                <a16:creationId xmlns:a16="http://schemas.microsoft.com/office/drawing/2014/main" id="{3E79515F-87E5-31C8-2CA7-F253859256ED}"/>
              </a:ext>
            </a:extLst>
          </p:cNvPr>
          <p:cNvSpPr>
            <a:spLocks noGrp="1"/>
          </p:cNvSpPr>
          <p:nvPr>
            <p:ph sz="quarter" idx="1"/>
          </p:nvPr>
        </p:nvSpPr>
        <p:spPr>
          <a:xfrm>
            <a:off x="318964" y="1532334"/>
            <a:ext cx="9649071" cy="3793331"/>
          </a:xfrm>
        </p:spPr>
        <p:txBody>
          <a:bodyPr>
            <a:noAutofit/>
          </a:bodyPr>
          <a:lstStyle/>
          <a:p>
            <a:pPr marL="0" indent="0" algn="ctr">
              <a:buNone/>
            </a:pPr>
            <a:r>
              <a:rPr lang="ja-JP" altLang="en-US">
                <a:latin typeface="+mj-lt"/>
              </a:rPr>
              <a:t>ランク</a:t>
            </a:r>
            <a:r>
              <a:rPr lang="en-US" altLang="ja-JP" dirty="0">
                <a:latin typeface="+mj-lt"/>
              </a:rPr>
              <a:t>A</a:t>
            </a:r>
          </a:p>
          <a:p>
            <a:pPr marL="0" indent="0">
              <a:buNone/>
            </a:pPr>
            <a:r>
              <a:rPr lang="en-US" altLang="ja-JP" dirty="0">
                <a:latin typeface="+mj-lt"/>
              </a:rPr>
              <a:t>HIV/AIDS, CRF/</a:t>
            </a:r>
            <a:r>
              <a:rPr lang="ja-JP" altLang="en-US">
                <a:latin typeface="+mj-lt"/>
              </a:rPr>
              <a:t>血液透析、腎移植患者、その他の臓器移植および幹細胞移植患者、生物学的製剤、</a:t>
            </a:r>
            <a:r>
              <a:rPr lang="en-US" altLang="ja-JP" dirty="0">
                <a:latin typeface="+mj-lt"/>
              </a:rPr>
              <a:t>15mg/1</a:t>
            </a:r>
            <a:r>
              <a:rPr lang="ja-JP" altLang="en-US">
                <a:latin typeface="+mj-lt"/>
              </a:rPr>
              <a:t>ヶ月以上のステロイド投与、未治療陳旧性肺結核（高齢者は除く）、</a:t>
            </a:r>
            <a:r>
              <a:rPr lang="ja-JP" altLang="en-US">
                <a:solidFill>
                  <a:srgbClr val="FF0000"/>
                </a:solidFill>
                <a:latin typeface="+mj-lt"/>
              </a:rPr>
              <a:t>２年以内の結核感染</a:t>
            </a:r>
            <a:r>
              <a:rPr lang="ja-JP" altLang="en-US">
                <a:latin typeface="+mj-lt"/>
              </a:rPr>
              <a:t>、珪肺症</a:t>
            </a:r>
            <a:endParaRPr lang="en-US" altLang="ja-JP" dirty="0">
              <a:latin typeface="+mj-lt"/>
            </a:endParaRPr>
          </a:p>
          <a:p>
            <a:pPr marL="0" indent="0" algn="ctr">
              <a:buNone/>
            </a:pPr>
            <a:r>
              <a:rPr lang="ja-JP" altLang="en-US">
                <a:latin typeface="+mj-lt"/>
              </a:rPr>
              <a:t>ランク</a:t>
            </a:r>
            <a:r>
              <a:rPr lang="en-US" altLang="ja-JP" dirty="0">
                <a:latin typeface="+mj-lt"/>
              </a:rPr>
              <a:t>B</a:t>
            </a:r>
          </a:p>
          <a:p>
            <a:pPr marL="0" indent="0">
              <a:buNone/>
            </a:pPr>
            <a:r>
              <a:rPr lang="ja-JP" altLang="en-US">
                <a:latin typeface="+mj-lt"/>
              </a:rPr>
              <a:t>糖尿病、低容量の経口ステロイド、吸入ステロイド（フルチカゾン</a:t>
            </a:r>
            <a:r>
              <a:rPr lang="en-US" altLang="ja-JP" dirty="0">
                <a:latin typeface="+mj-lt"/>
              </a:rPr>
              <a:t>1000μg/</a:t>
            </a:r>
            <a:r>
              <a:rPr lang="ja-JP" altLang="en-US">
                <a:latin typeface="+mj-lt"/>
              </a:rPr>
              <a:t>日以上）、</a:t>
            </a:r>
            <a:r>
              <a:rPr lang="en-US" altLang="ja-JP" dirty="0">
                <a:latin typeface="+mj-lt"/>
              </a:rPr>
              <a:t>DMARDs</a:t>
            </a:r>
            <a:r>
              <a:rPr lang="ja-JP" altLang="en-US">
                <a:latin typeface="+mj-lt"/>
              </a:rPr>
              <a:t>投与、低体重、喫煙者、胃切除</a:t>
            </a:r>
            <a:endParaRPr lang="en-US" altLang="ja-JP" dirty="0">
              <a:latin typeface="+mj-lt"/>
            </a:endParaRPr>
          </a:p>
          <a:p>
            <a:pPr marL="0" indent="0" algn="ctr">
              <a:buNone/>
            </a:pPr>
            <a:r>
              <a:rPr lang="ja-JP" altLang="en-US">
                <a:latin typeface="+mj-lt"/>
              </a:rPr>
              <a:t>ランク</a:t>
            </a:r>
            <a:r>
              <a:rPr lang="en-US" altLang="ja-JP" dirty="0">
                <a:latin typeface="+mj-lt"/>
              </a:rPr>
              <a:t>C</a:t>
            </a:r>
          </a:p>
          <a:p>
            <a:pPr marL="0" indent="0" algn="ctr">
              <a:buNone/>
            </a:pPr>
            <a:r>
              <a:rPr lang="ja-JP" altLang="en-US">
                <a:solidFill>
                  <a:srgbClr val="FF0000"/>
                </a:solidFill>
                <a:latin typeface="+mj-lt"/>
              </a:rPr>
              <a:t>医療従事者（最近の感染が疑われる場合に治療）</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タイトル 1">
            <a:extLst>
              <a:ext uri="{FF2B5EF4-FFF2-40B4-BE49-F238E27FC236}">
                <a16:creationId xmlns:a16="http://schemas.microsoft.com/office/drawing/2014/main" id="{97B736DD-8C70-0E7F-67D0-7D241CFBCEDC}"/>
              </a:ext>
            </a:extLst>
          </p:cNvPr>
          <p:cNvSpPr>
            <a:spLocks noGrp="1"/>
          </p:cNvSpPr>
          <p:nvPr>
            <p:ph type="title"/>
          </p:nvPr>
        </p:nvSpPr>
        <p:spPr>
          <a:xfrm>
            <a:off x="1384996" y="541415"/>
            <a:ext cx="7739360" cy="835819"/>
          </a:xfrm>
        </p:spPr>
        <p:txBody>
          <a:bodyPr/>
          <a:lstStyle/>
          <a:p>
            <a:pPr eaLnBrk="1" hangingPunct="1"/>
            <a:r>
              <a:rPr lang="en-US" altLang="ja-JP" dirty="0">
                <a:latin typeface="Meiryo" panose="020B0604030504040204" pitchFamily="34" charset="-128"/>
                <a:ea typeface="Meiryo" panose="020B0604030504040204" pitchFamily="34" charset="-128"/>
              </a:rPr>
              <a:t>LTBI</a:t>
            </a:r>
            <a:r>
              <a:rPr lang="ja-JP" altLang="en-US">
                <a:latin typeface="Meiryo" panose="020B0604030504040204" pitchFamily="34" charset="-128"/>
                <a:ea typeface="Meiryo" panose="020B0604030504040204" pitchFamily="34" charset="-128"/>
              </a:rPr>
              <a:t>治療の実際</a:t>
            </a:r>
          </a:p>
        </p:txBody>
      </p:sp>
      <p:sp>
        <p:nvSpPr>
          <p:cNvPr id="111619" name="コンテンツ プレースホルダ 2">
            <a:extLst>
              <a:ext uri="{FF2B5EF4-FFF2-40B4-BE49-F238E27FC236}">
                <a16:creationId xmlns:a16="http://schemas.microsoft.com/office/drawing/2014/main" id="{19C8AB7E-8F42-B5BD-0513-38836F227731}"/>
              </a:ext>
            </a:extLst>
          </p:cNvPr>
          <p:cNvSpPr>
            <a:spLocks noGrp="1"/>
          </p:cNvSpPr>
          <p:nvPr>
            <p:ph idx="1"/>
          </p:nvPr>
        </p:nvSpPr>
        <p:spPr>
          <a:xfrm>
            <a:off x="448171" y="1793051"/>
            <a:ext cx="9346445" cy="3793331"/>
          </a:xfrm>
        </p:spPr>
        <p:txBody>
          <a:bodyPr>
            <a:noAutofit/>
          </a:bodyPr>
          <a:lstStyle/>
          <a:p>
            <a:pPr>
              <a:spcAft>
                <a:spcPts val="506"/>
              </a:spcAft>
            </a:pPr>
            <a:r>
              <a:rPr lang="ja-JP" altLang="en-US" sz="2000">
                <a:latin typeface="Meiryo" panose="020B0604030504040204" pitchFamily="34" charset="-128"/>
                <a:ea typeface="Meiryo" panose="020B0604030504040204" pitchFamily="34" charset="-128"/>
              </a:rPr>
              <a:t>活動性肺結核でないか十分鑑別する</a:t>
            </a:r>
            <a:endParaRPr lang="en-US" altLang="ja-JP" sz="2000" dirty="0">
              <a:latin typeface="Meiryo" panose="020B0604030504040204" pitchFamily="34" charset="-128"/>
              <a:ea typeface="Meiryo" panose="020B0604030504040204" pitchFamily="34" charset="-128"/>
            </a:endParaRPr>
          </a:p>
          <a:p>
            <a:pPr lvl="1">
              <a:spcAft>
                <a:spcPts val="506"/>
              </a:spcAft>
            </a:pPr>
            <a:r>
              <a:rPr lang="en-US" altLang="ja-JP" sz="2000" dirty="0">
                <a:latin typeface="Meiryo" panose="020B0604030504040204" pitchFamily="34" charset="-128"/>
                <a:ea typeface="Meiryo" panose="020B0604030504040204" pitchFamily="34" charset="-128"/>
              </a:rPr>
              <a:t>CT</a:t>
            </a:r>
            <a:r>
              <a:rPr lang="ja-JP" altLang="en-US" sz="2000">
                <a:latin typeface="Meiryo" panose="020B0604030504040204" pitchFamily="34" charset="-128"/>
                <a:ea typeface="Meiryo" panose="020B0604030504040204" pitchFamily="34" charset="-128"/>
              </a:rPr>
              <a:t>を撮影しないと軽微な肺結核、リンパ節結核を見逃すことがままある。</a:t>
            </a:r>
            <a:endParaRPr lang="en-US" altLang="ja-JP" sz="2000" dirty="0">
              <a:latin typeface="Meiryo" panose="020B0604030504040204" pitchFamily="34" charset="-128"/>
              <a:ea typeface="Meiryo" panose="020B0604030504040204" pitchFamily="34" charset="-128"/>
            </a:endParaRPr>
          </a:p>
          <a:p>
            <a:pPr>
              <a:spcAft>
                <a:spcPts val="506"/>
              </a:spcAft>
            </a:pPr>
            <a:r>
              <a:rPr lang="ja-JP" altLang="en-US" sz="2000">
                <a:latin typeface="Meiryo" panose="020B0604030504040204" pitchFamily="34" charset="-128"/>
                <a:ea typeface="Meiryo" panose="020B0604030504040204" pitchFamily="34" charset="-128"/>
              </a:rPr>
              <a:t>治療方法</a:t>
            </a:r>
            <a:endParaRPr lang="en-US" altLang="ja-JP" sz="2000" dirty="0">
              <a:latin typeface="Meiryo" panose="020B0604030504040204" pitchFamily="34" charset="-128"/>
              <a:ea typeface="Meiryo" panose="020B0604030504040204" pitchFamily="34" charset="-128"/>
            </a:endParaRPr>
          </a:p>
          <a:p>
            <a:pPr lvl="1">
              <a:spcAft>
                <a:spcPts val="506"/>
              </a:spcAft>
            </a:pPr>
            <a:r>
              <a:rPr lang="ja-JP" altLang="en-US" sz="2000">
                <a:latin typeface="Meiryo" panose="020B0604030504040204" pitchFamily="34" charset="-128"/>
                <a:ea typeface="Meiryo" panose="020B0604030504040204" pitchFamily="34" charset="-128"/>
              </a:rPr>
              <a:t>原則として</a:t>
            </a:r>
            <a:r>
              <a:rPr lang="en-US" altLang="ja-JP" sz="2000" dirty="0">
                <a:latin typeface="Meiryo" panose="020B0604030504040204" pitchFamily="34" charset="-128"/>
                <a:ea typeface="Meiryo" panose="020B0604030504040204" pitchFamily="34" charset="-128"/>
              </a:rPr>
              <a:t>INH</a:t>
            </a:r>
            <a:r>
              <a:rPr lang="ja-JP" altLang="en-US" sz="2000">
                <a:latin typeface="Meiryo" panose="020B0604030504040204" pitchFamily="34" charset="-128"/>
                <a:ea typeface="Meiryo" panose="020B0604030504040204" pitchFamily="34" charset="-128"/>
              </a:rPr>
              <a:t>を</a:t>
            </a:r>
            <a:r>
              <a:rPr lang="en-US" altLang="ja-JP" sz="2000" dirty="0">
                <a:latin typeface="Meiryo" panose="020B0604030504040204" pitchFamily="34" charset="-128"/>
                <a:ea typeface="Meiryo" panose="020B0604030504040204" pitchFamily="34" charset="-128"/>
              </a:rPr>
              <a:t>INH</a:t>
            </a:r>
            <a:r>
              <a:rPr lang="ja-JP" altLang="en-US" sz="2000">
                <a:latin typeface="Meiryo" panose="020B0604030504040204" pitchFamily="34" charset="-128"/>
                <a:ea typeface="Meiryo" panose="020B0604030504040204" pitchFamily="34" charset="-128"/>
              </a:rPr>
              <a:t>は６ヶ月または９ヶ月間、</a:t>
            </a:r>
            <a:r>
              <a:rPr lang="en-US" altLang="ja-JP" sz="2000" dirty="0">
                <a:latin typeface="Meiryo" panose="020B0604030504040204" pitchFamily="34" charset="-128"/>
                <a:ea typeface="Meiryo" panose="020B0604030504040204" pitchFamily="34" charset="-128"/>
              </a:rPr>
              <a:t>INH</a:t>
            </a:r>
            <a:r>
              <a:rPr lang="ja-JP" altLang="en-US" sz="200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RFP3</a:t>
            </a:r>
            <a:r>
              <a:rPr lang="ja-JP" altLang="en-US" sz="2000">
                <a:latin typeface="Meiryo" panose="020B0604030504040204" pitchFamily="34" charset="-128"/>
                <a:ea typeface="Meiryo" panose="020B0604030504040204" pitchFamily="34" charset="-128"/>
              </a:rPr>
              <a:t>ヶ月</a:t>
            </a:r>
            <a:endParaRPr lang="en-US" altLang="ja-JP" sz="2000" dirty="0">
              <a:latin typeface="Meiryo" panose="020B0604030504040204" pitchFamily="34" charset="-128"/>
              <a:ea typeface="Meiryo" panose="020B0604030504040204" pitchFamily="34" charset="-128"/>
            </a:endParaRPr>
          </a:p>
          <a:p>
            <a:pPr lvl="1">
              <a:spcAft>
                <a:spcPts val="506"/>
              </a:spcAft>
            </a:pPr>
            <a:r>
              <a:rPr lang="ja-JP" altLang="en-US" sz="2000">
                <a:latin typeface="Meiryo" panose="020B0604030504040204" pitchFamily="34" charset="-128"/>
                <a:ea typeface="Meiryo" panose="020B0604030504040204" pitchFamily="34" charset="-128"/>
              </a:rPr>
              <a:t>感染源が</a:t>
            </a:r>
            <a:r>
              <a:rPr lang="en-US" altLang="ja-JP" sz="2000" dirty="0">
                <a:latin typeface="Meiryo" panose="020B0604030504040204" pitchFamily="34" charset="-128"/>
                <a:ea typeface="Meiryo" panose="020B0604030504040204" pitchFamily="34" charset="-128"/>
              </a:rPr>
              <a:t>INH</a:t>
            </a:r>
            <a:r>
              <a:rPr lang="ja-JP" altLang="en-US" sz="2000">
                <a:latin typeface="Meiryo" panose="020B0604030504040204" pitchFamily="34" charset="-128"/>
                <a:ea typeface="Meiryo" panose="020B0604030504040204" pitchFamily="34" charset="-128"/>
              </a:rPr>
              <a:t>耐性なら</a:t>
            </a:r>
            <a:r>
              <a:rPr lang="en-US" altLang="ja-JP" sz="2000" dirty="0">
                <a:latin typeface="Meiryo" panose="020B0604030504040204" pitchFamily="34" charset="-128"/>
                <a:ea typeface="Meiryo" panose="020B0604030504040204" pitchFamily="34" charset="-128"/>
              </a:rPr>
              <a:t>RFP</a:t>
            </a:r>
            <a:r>
              <a:rPr lang="ja-JP" altLang="en-US" sz="2000">
                <a:latin typeface="Meiryo" panose="020B0604030504040204" pitchFamily="34" charset="-128"/>
                <a:ea typeface="Meiryo" panose="020B0604030504040204" pitchFamily="34" charset="-128"/>
              </a:rPr>
              <a:t>を４ヶ月または６ヶ月間</a:t>
            </a:r>
            <a:endParaRPr lang="en-US" altLang="ja-JP" sz="2000" dirty="0">
              <a:latin typeface="Meiryo" panose="020B0604030504040204" pitchFamily="34" charset="-128"/>
              <a:ea typeface="Meiryo" panose="020B0604030504040204" pitchFamily="34" charset="-128"/>
            </a:endParaRPr>
          </a:p>
          <a:p>
            <a:pPr lvl="1">
              <a:spcAft>
                <a:spcPts val="506"/>
              </a:spcAft>
            </a:pPr>
            <a:r>
              <a:rPr lang="en-US" altLang="ja-JP" sz="2000" dirty="0">
                <a:latin typeface="Meiryo" panose="020B0604030504040204" pitchFamily="34" charset="-128"/>
                <a:ea typeface="Meiryo" panose="020B0604030504040204" pitchFamily="34" charset="-128"/>
              </a:rPr>
              <a:t>DOTS</a:t>
            </a:r>
            <a:r>
              <a:rPr lang="ja-JP" altLang="en-US" sz="2000">
                <a:latin typeface="Meiryo" panose="020B0604030504040204" pitchFamily="34" charset="-128"/>
                <a:ea typeface="Meiryo" panose="020B0604030504040204" pitchFamily="34" charset="-128"/>
              </a:rPr>
              <a:t>による服薬支援を行う</a:t>
            </a:r>
            <a:endParaRPr lang="en-US" altLang="ja-JP" sz="2000" dirty="0">
              <a:latin typeface="Meiryo" panose="020B0604030504040204" pitchFamily="34" charset="-128"/>
              <a:ea typeface="Meiryo" panose="020B0604030504040204" pitchFamily="34" charset="-128"/>
            </a:endParaRPr>
          </a:p>
          <a:p>
            <a:pPr lvl="1">
              <a:spcAft>
                <a:spcPts val="506"/>
              </a:spcAft>
            </a:pPr>
            <a:r>
              <a:rPr lang="ja-JP" altLang="en-US" sz="2000">
                <a:latin typeface="Meiryo" panose="020B0604030504040204" pitchFamily="34" charset="-128"/>
                <a:ea typeface="Meiryo" panose="020B0604030504040204" pitchFamily="34" charset="-128"/>
              </a:rPr>
              <a:t>副作用のモニタリングはエビデンスがない</a:t>
            </a:r>
            <a:endParaRPr lang="en-US" altLang="ja-JP" sz="2000" dirty="0">
              <a:latin typeface="Meiryo" panose="020B0604030504040204" pitchFamily="34" charset="-128"/>
              <a:ea typeface="Meiryo" panose="020B0604030504040204" pitchFamily="34" charset="-128"/>
            </a:endParaRPr>
          </a:p>
          <a:p>
            <a:pPr lvl="2">
              <a:spcAft>
                <a:spcPts val="506"/>
              </a:spcAft>
            </a:pPr>
            <a:r>
              <a:rPr lang="ja-JP" altLang="en-US" sz="2000">
                <a:latin typeface="Meiryo" panose="020B0604030504040204" pitchFamily="34" charset="-128"/>
                <a:ea typeface="Meiryo" panose="020B0604030504040204" pitchFamily="34" charset="-128"/>
              </a:rPr>
              <a:t>当院では最初の２ヶ月は２週間に一度の肝機能検査、以後終了まで一ヶ月に一度の肝機能検査を行っている。患者への副作用教育も必須</a:t>
            </a:r>
          </a:p>
        </p:txBody>
      </p:sp>
      <p:sp>
        <p:nvSpPr>
          <p:cNvPr id="111620" name="スライド番号プレースホルダ 3">
            <a:extLst>
              <a:ext uri="{FF2B5EF4-FFF2-40B4-BE49-F238E27FC236}">
                <a16:creationId xmlns:a16="http://schemas.microsoft.com/office/drawing/2014/main" id="{CE6C3B96-E805-F726-FFBB-3F465D31B1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25">
                <a:solidFill>
                  <a:schemeClr val="tx1"/>
                </a:solidFill>
                <a:latin typeface="Times" pitchFamily="-84" charset="0"/>
                <a:ea typeface="Osaka" panose="020B0600000000000000" pitchFamily="34" charset="-128"/>
              </a:defRPr>
            </a:lvl1pPr>
            <a:lvl2pPr marL="626901" indent="-241116" eaLnBrk="0" hangingPunct="0">
              <a:defRPr kumimoji="1" sz="2025">
                <a:solidFill>
                  <a:schemeClr val="tx1"/>
                </a:solidFill>
                <a:latin typeface="Times" pitchFamily="-84" charset="0"/>
                <a:ea typeface="Osaka" panose="020B0600000000000000" pitchFamily="34" charset="-128"/>
              </a:defRPr>
            </a:lvl2pPr>
            <a:lvl3pPr marL="964463" indent="-192893" eaLnBrk="0" hangingPunct="0">
              <a:defRPr kumimoji="1" sz="2025">
                <a:solidFill>
                  <a:schemeClr val="tx1"/>
                </a:solidFill>
                <a:latin typeface="Times" pitchFamily="-84" charset="0"/>
                <a:ea typeface="Osaka" panose="020B0600000000000000" pitchFamily="34" charset="-128"/>
              </a:defRPr>
            </a:lvl3pPr>
            <a:lvl4pPr marL="1350249" indent="-192893" eaLnBrk="0" hangingPunct="0">
              <a:defRPr kumimoji="1" sz="2025">
                <a:solidFill>
                  <a:schemeClr val="tx1"/>
                </a:solidFill>
                <a:latin typeface="Times" pitchFamily="-84" charset="0"/>
                <a:ea typeface="Osaka" panose="020B0600000000000000" pitchFamily="34" charset="-128"/>
              </a:defRPr>
            </a:lvl4pPr>
            <a:lvl5pPr marL="1736034" indent="-192893" eaLnBrk="0" hangingPunct="0">
              <a:defRPr kumimoji="1" sz="2025">
                <a:solidFill>
                  <a:schemeClr val="tx1"/>
                </a:solidFill>
                <a:latin typeface="Times" pitchFamily="-84" charset="0"/>
                <a:ea typeface="Osaka" panose="020B0600000000000000" pitchFamily="34" charset="-128"/>
              </a:defRPr>
            </a:lvl5pPr>
            <a:lvl6pPr marL="2121819" indent="-192893" eaLnBrk="0" fontAlgn="base" hangingPunct="0">
              <a:spcBef>
                <a:spcPct val="0"/>
              </a:spcBef>
              <a:spcAft>
                <a:spcPct val="0"/>
              </a:spcAft>
              <a:defRPr kumimoji="1" sz="2025">
                <a:solidFill>
                  <a:schemeClr val="tx1"/>
                </a:solidFill>
                <a:latin typeface="Times" pitchFamily="-84" charset="0"/>
                <a:ea typeface="Osaka" panose="020B0600000000000000" pitchFamily="34" charset="-128"/>
              </a:defRPr>
            </a:lvl6pPr>
            <a:lvl7pPr marL="2507605" indent="-192893" eaLnBrk="0" fontAlgn="base" hangingPunct="0">
              <a:spcBef>
                <a:spcPct val="0"/>
              </a:spcBef>
              <a:spcAft>
                <a:spcPct val="0"/>
              </a:spcAft>
              <a:defRPr kumimoji="1" sz="2025">
                <a:solidFill>
                  <a:schemeClr val="tx1"/>
                </a:solidFill>
                <a:latin typeface="Times" pitchFamily="-84" charset="0"/>
                <a:ea typeface="Osaka" panose="020B0600000000000000" pitchFamily="34" charset="-128"/>
              </a:defRPr>
            </a:lvl7pPr>
            <a:lvl8pPr marL="2893390" indent="-192893" eaLnBrk="0" fontAlgn="base" hangingPunct="0">
              <a:spcBef>
                <a:spcPct val="0"/>
              </a:spcBef>
              <a:spcAft>
                <a:spcPct val="0"/>
              </a:spcAft>
              <a:defRPr kumimoji="1" sz="2025">
                <a:solidFill>
                  <a:schemeClr val="tx1"/>
                </a:solidFill>
                <a:latin typeface="Times" pitchFamily="-84" charset="0"/>
                <a:ea typeface="Osaka" panose="020B0600000000000000" pitchFamily="34" charset="-128"/>
              </a:defRPr>
            </a:lvl8pPr>
            <a:lvl9pPr marL="3279176" indent="-192893" eaLnBrk="0" fontAlgn="base" hangingPunct="0">
              <a:spcBef>
                <a:spcPct val="0"/>
              </a:spcBef>
              <a:spcAft>
                <a:spcPct val="0"/>
              </a:spcAft>
              <a:defRPr kumimoji="1" sz="2025">
                <a:solidFill>
                  <a:schemeClr val="tx1"/>
                </a:solidFill>
                <a:latin typeface="Times" pitchFamily="-84" charset="0"/>
                <a:ea typeface="Osaka" panose="020B0600000000000000" pitchFamily="34" charset="-128"/>
              </a:defRPr>
            </a:lvl9pPr>
          </a:lstStyle>
          <a:p>
            <a:pPr eaLnBrk="1" hangingPunct="1">
              <a:lnSpc>
                <a:spcPct val="80000"/>
              </a:lnSpc>
            </a:pPr>
            <a:fld id="{D91B9974-4FD3-BB45-B052-9111199BBB4E}" type="slidenum">
              <a:rPr kumimoji="0" lang="en-US" altLang="ja-JP" sz="1013">
                <a:solidFill>
                  <a:srgbClr val="FFFFFF"/>
                </a:solidFill>
                <a:latin typeface="Tw Cen MT" panose="020B0602020104020603" pitchFamily="34" charset="0"/>
                <a:ea typeface="ＭＳ Ｐゴシック" panose="020B0600070205080204" pitchFamily="34" charset="-128"/>
              </a:rPr>
              <a:pPr eaLnBrk="1" hangingPunct="1">
                <a:lnSpc>
                  <a:spcPct val="80000"/>
                </a:lnSpc>
              </a:pPr>
              <a:t>76</a:t>
            </a:fld>
            <a:endParaRPr kumimoji="0" lang="en-US" altLang="ja-JP" sz="1013">
              <a:solidFill>
                <a:srgbClr val="FFFFFF"/>
              </a:solidFill>
              <a:latin typeface="Tw Cen MT" panose="020B0602020104020603" pitchFamily="34" charset="0"/>
              <a:ea typeface="ＭＳ Ｐゴシック" panose="020B0600070205080204" pitchFamily="34" charset="-12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タイトル 1">
            <a:extLst>
              <a:ext uri="{FF2B5EF4-FFF2-40B4-BE49-F238E27FC236}">
                <a16:creationId xmlns:a16="http://schemas.microsoft.com/office/drawing/2014/main" id="{165DC9B3-5876-6923-1D8A-929AA5C52A3B}"/>
              </a:ext>
            </a:extLst>
          </p:cNvPr>
          <p:cNvSpPr>
            <a:spLocks noGrp="1"/>
          </p:cNvSpPr>
          <p:nvPr>
            <p:ph type="title"/>
          </p:nvPr>
        </p:nvSpPr>
        <p:spPr>
          <a:xfrm>
            <a:off x="707231" y="345762"/>
            <a:ext cx="8872538" cy="1118444"/>
          </a:xfrm>
        </p:spPr>
        <p:txBody>
          <a:bodyPr/>
          <a:lstStyle/>
          <a:p>
            <a:pPr eaLnBrk="1" hangingPunct="1"/>
            <a:r>
              <a:rPr lang="en-US" altLang="ja-JP" dirty="0"/>
              <a:t>LTBI</a:t>
            </a:r>
            <a:r>
              <a:rPr lang="ja-JP" altLang="en-US"/>
              <a:t>治療</a:t>
            </a:r>
            <a:r>
              <a:rPr lang="en-US" altLang="ja-JP" dirty="0"/>
              <a:t>(INH)</a:t>
            </a:r>
            <a:r>
              <a:rPr lang="ja-JP" altLang="en-US"/>
              <a:t>による副作用</a:t>
            </a:r>
          </a:p>
        </p:txBody>
      </p:sp>
      <p:sp>
        <p:nvSpPr>
          <p:cNvPr id="112643" name="テキスト ボックス 2">
            <a:extLst>
              <a:ext uri="{FF2B5EF4-FFF2-40B4-BE49-F238E27FC236}">
                <a16:creationId xmlns:a16="http://schemas.microsoft.com/office/drawing/2014/main" id="{D1D8F4F1-D585-8DD7-FAC4-A3682E5AA18F}"/>
              </a:ext>
            </a:extLst>
          </p:cNvPr>
          <p:cNvSpPr txBox="1">
            <a:spLocks noChangeArrowheads="1"/>
          </p:cNvSpPr>
          <p:nvPr/>
        </p:nvSpPr>
        <p:spPr bwMode="auto">
          <a:xfrm>
            <a:off x="731960" y="1438359"/>
            <a:ext cx="739244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kumimoji="1" sz="2400">
                <a:solidFill>
                  <a:schemeClr val="tx1"/>
                </a:solidFill>
                <a:latin typeface="Times" pitchFamily="-84" charset="0"/>
                <a:ea typeface="Osaka" panose="020B0600000000000000" pitchFamily="34" charset="-128"/>
              </a:defRPr>
            </a:lvl1pPr>
            <a:lvl2pPr marL="742950" indent="-285750" defTabSz="457200" eaLnBrk="0" hangingPunct="0">
              <a:defRPr kumimoji="1" sz="2400">
                <a:solidFill>
                  <a:schemeClr val="tx1"/>
                </a:solidFill>
                <a:latin typeface="Times" pitchFamily="-84" charset="0"/>
                <a:ea typeface="Osaka" panose="020B0600000000000000" pitchFamily="34" charset="-128"/>
              </a:defRPr>
            </a:lvl2pPr>
            <a:lvl3pPr marL="1143000" indent="-228600" defTabSz="457200" eaLnBrk="0" hangingPunct="0">
              <a:defRPr kumimoji="1" sz="2400">
                <a:solidFill>
                  <a:schemeClr val="tx1"/>
                </a:solidFill>
                <a:latin typeface="Times" pitchFamily="-84" charset="0"/>
                <a:ea typeface="Osaka" panose="020B0600000000000000" pitchFamily="34" charset="-128"/>
              </a:defRPr>
            </a:lvl3pPr>
            <a:lvl4pPr marL="1600200" indent="-228600" defTabSz="457200" eaLnBrk="0" hangingPunct="0">
              <a:defRPr kumimoji="1" sz="2400">
                <a:solidFill>
                  <a:schemeClr val="tx1"/>
                </a:solidFill>
                <a:latin typeface="Times" pitchFamily="-84" charset="0"/>
                <a:ea typeface="Osaka" panose="020B0600000000000000" pitchFamily="34" charset="-128"/>
              </a:defRPr>
            </a:lvl4pPr>
            <a:lvl5pPr marL="2057400" indent="-228600" defTabSz="457200" eaLnBrk="0" hangingPunct="0">
              <a:defRPr kumimoji="1" sz="2400">
                <a:solidFill>
                  <a:schemeClr val="tx1"/>
                </a:solidFill>
                <a:latin typeface="Times" pitchFamily="-84" charset="0"/>
                <a:ea typeface="Osaka" panose="020B0600000000000000" pitchFamily="34" charset="-128"/>
              </a:defRPr>
            </a:lvl5pPr>
            <a:lvl6pPr marL="2514600" indent="-228600" defTabSz="4572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6pPr>
            <a:lvl7pPr marL="2971800" indent="-228600" defTabSz="4572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7pPr>
            <a:lvl8pPr marL="3429000" indent="-228600" defTabSz="4572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8pPr>
            <a:lvl9pPr marL="3886200" indent="-228600" defTabSz="457200" eaLnBrk="0" fontAlgn="base" hangingPunct="0">
              <a:spcBef>
                <a:spcPct val="0"/>
              </a:spcBef>
              <a:spcAft>
                <a:spcPct val="0"/>
              </a:spcAft>
              <a:defRPr kumimoji="1" sz="2400">
                <a:solidFill>
                  <a:schemeClr val="tx1"/>
                </a:solidFill>
                <a:latin typeface="Times" pitchFamily="-84" charset="0"/>
                <a:ea typeface="Osaka" panose="020B0600000000000000" pitchFamily="34" charset="-128"/>
              </a:defRPr>
            </a:lvl9pPr>
          </a:lstStyle>
          <a:p>
            <a:pPr eaLnBrk="1" hangingPunct="1"/>
            <a:r>
              <a:rPr lang="en-US" altLang="ja-JP" sz="2025" dirty="0">
                <a:solidFill>
                  <a:srgbClr val="000000"/>
                </a:solidFill>
                <a:latin typeface="Tw Cen MT" panose="020B0602020104020603" pitchFamily="34" charset="0"/>
                <a:ea typeface="ＭＳ Ｐゴシック" panose="020B0600070205080204" pitchFamily="34" charset="-128"/>
              </a:rPr>
              <a:t>			year		case no		 Hepatitis	Sever	Death</a:t>
            </a:r>
          </a:p>
          <a:p>
            <a:pPr eaLnBrk="1" hangingPunct="1"/>
            <a:r>
              <a:rPr lang="en-US" altLang="ja-JP" sz="2025" dirty="0">
                <a:solidFill>
                  <a:srgbClr val="000000"/>
                </a:solidFill>
                <a:latin typeface="Tw Cen MT" panose="020B0602020104020603" pitchFamily="34" charset="0"/>
                <a:ea typeface="ＭＳ Ｐゴシック" panose="020B0600070205080204" pitchFamily="34" charset="-128"/>
              </a:rPr>
              <a:t>Garibaldi</a:t>
            </a:r>
            <a:r>
              <a:rPr lang="ja-JP" altLang="en-US" sz="2025">
                <a:solidFill>
                  <a:srgbClr val="000000"/>
                </a:solidFill>
                <a:latin typeface="Tw Cen MT" panose="020B0602020104020603" pitchFamily="34" charset="0"/>
                <a:ea typeface="ＭＳ Ｐゴシック" panose="020B0600070205080204" pitchFamily="34" charset="-128"/>
              </a:rPr>
              <a:t>　</a:t>
            </a:r>
            <a:r>
              <a:rPr lang="en-US" altLang="ja-JP" sz="2025" dirty="0">
                <a:solidFill>
                  <a:srgbClr val="000000"/>
                </a:solidFill>
                <a:latin typeface="Tw Cen MT" panose="020B0602020104020603" pitchFamily="34" charset="0"/>
                <a:ea typeface="ＭＳ Ｐゴシック" panose="020B0600070205080204" pitchFamily="34" charset="-128"/>
              </a:rPr>
              <a:t>1956		2321		 19			13		2</a:t>
            </a:r>
          </a:p>
        </p:txBody>
      </p:sp>
      <p:pic>
        <p:nvPicPr>
          <p:cNvPr id="3" name="図 2">
            <a:extLst>
              <a:ext uri="{FF2B5EF4-FFF2-40B4-BE49-F238E27FC236}">
                <a16:creationId xmlns:a16="http://schemas.microsoft.com/office/drawing/2014/main" id="{FE6BA933-99F6-C3EE-F4E9-89F19D92229C}"/>
              </a:ext>
            </a:extLst>
          </p:cNvPr>
          <p:cNvPicPr>
            <a:picLocks noChangeAspect="1"/>
          </p:cNvPicPr>
          <p:nvPr/>
        </p:nvPicPr>
        <p:blipFill>
          <a:blip r:embed="rId2"/>
          <a:stretch>
            <a:fillRect/>
          </a:stretch>
        </p:blipFill>
        <p:spPr>
          <a:xfrm>
            <a:off x="300038" y="2565400"/>
            <a:ext cx="3769203" cy="3503141"/>
          </a:xfrm>
          <a:prstGeom prst="rect">
            <a:avLst/>
          </a:prstGeom>
        </p:spPr>
      </p:pic>
      <p:sp>
        <p:nvSpPr>
          <p:cNvPr id="5" name="テキスト ボックス 4">
            <a:extLst>
              <a:ext uri="{FF2B5EF4-FFF2-40B4-BE49-F238E27FC236}">
                <a16:creationId xmlns:a16="http://schemas.microsoft.com/office/drawing/2014/main" id="{C73FA410-99E5-5F36-F2E4-34E89C7FE463}"/>
              </a:ext>
            </a:extLst>
          </p:cNvPr>
          <p:cNvSpPr txBox="1"/>
          <p:nvPr/>
        </p:nvSpPr>
        <p:spPr>
          <a:xfrm>
            <a:off x="4490270" y="2549207"/>
            <a:ext cx="4314825" cy="1650452"/>
          </a:xfrm>
          <a:prstGeom prst="rect">
            <a:avLst/>
          </a:prstGeom>
          <a:noFill/>
        </p:spPr>
        <p:txBody>
          <a:bodyPr wrap="square" rtlCol="0">
            <a:spAutoFit/>
          </a:bodyPr>
          <a:lstStyle/>
          <a:p>
            <a:r>
              <a:rPr lang="en-US" altLang="ja-JP" sz="2025" dirty="0"/>
              <a:t>328</a:t>
            </a:r>
            <a:r>
              <a:rPr lang="ja-JP" altLang="en-US" sz="2025"/>
              <a:t>例が対象</a:t>
            </a:r>
            <a:endParaRPr lang="en-US" altLang="ja-JP" sz="2025" dirty="0"/>
          </a:p>
          <a:p>
            <a:r>
              <a:rPr lang="ja-JP" altLang="en-US" sz="2025"/>
              <a:t>トランスアミナーゼ</a:t>
            </a:r>
            <a:r>
              <a:rPr lang="en-US" altLang="ja-JP" sz="2025" dirty="0"/>
              <a:t>100</a:t>
            </a:r>
            <a:r>
              <a:rPr lang="ja-JP" altLang="en-US" sz="2025"/>
              <a:t>以上</a:t>
            </a:r>
            <a:r>
              <a:rPr lang="en-US" altLang="ja-JP" sz="2025" dirty="0"/>
              <a:t>	49</a:t>
            </a:r>
            <a:r>
              <a:rPr lang="ja-JP" altLang="en-US" sz="2025"/>
              <a:t>例</a:t>
            </a:r>
            <a:r>
              <a:rPr lang="en-US" altLang="ja-JP" sz="2025" dirty="0"/>
              <a:t> (15%)</a:t>
            </a:r>
          </a:p>
          <a:p>
            <a:r>
              <a:rPr lang="ja-JP" altLang="en-US" sz="2025"/>
              <a:t>トランスアミナーゼ</a:t>
            </a:r>
            <a:r>
              <a:rPr lang="en-US" altLang="ja-JP" sz="2025" dirty="0"/>
              <a:t>1000</a:t>
            </a:r>
            <a:r>
              <a:rPr lang="ja-JP" altLang="en-US" sz="2025"/>
              <a:t>以上</a:t>
            </a:r>
            <a:r>
              <a:rPr lang="en-US" altLang="ja-JP" sz="2025" dirty="0"/>
              <a:t>	3</a:t>
            </a:r>
            <a:r>
              <a:rPr lang="ja-JP" altLang="en-US" sz="2025"/>
              <a:t>例</a:t>
            </a:r>
            <a:r>
              <a:rPr lang="en-US" altLang="ja-JP" sz="2025" dirty="0"/>
              <a:t>(1%)</a:t>
            </a:r>
            <a:endParaRPr lang="ja-JP" altLang="en-US" sz="2025"/>
          </a:p>
        </p:txBody>
      </p:sp>
      <p:sp>
        <p:nvSpPr>
          <p:cNvPr id="7" name="テキスト ボックス 6">
            <a:extLst>
              <a:ext uri="{FF2B5EF4-FFF2-40B4-BE49-F238E27FC236}">
                <a16:creationId xmlns:a16="http://schemas.microsoft.com/office/drawing/2014/main" id="{418BB073-82B4-2A51-6B1A-8FB535462183}"/>
              </a:ext>
            </a:extLst>
          </p:cNvPr>
          <p:cNvSpPr txBox="1"/>
          <p:nvPr/>
        </p:nvSpPr>
        <p:spPr>
          <a:xfrm>
            <a:off x="4843462" y="5867768"/>
            <a:ext cx="5143500" cy="300082"/>
          </a:xfrm>
          <a:prstGeom prst="rect">
            <a:avLst/>
          </a:prstGeom>
          <a:noFill/>
        </p:spPr>
        <p:txBody>
          <a:bodyPr wrap="square">
            <a:spAutoFit/>
          </a:bodyPr>
          <a:lstStyle/>
          <a:p>
            <a:r>
              <a:rPr lang="en-US" altLang="ja-JP" sz="1350" dirty="0">
                <a:latin typeface="Ryumin"/>
              </a:rPr>
              <a:t>2011 </a:t>
            </a:r>
            <a:r>
              <a:rPr lang="ja-JP" altLang="en-US" sz="1350">
                <a:latin typeface="Ryumin"/>
              </a:rPr>
              <a:t>中園智昭　潜在結核感染症治療中に発生した肝機能障害 </a:t>
            </a:r>
            <a:endParaRPr lang="ja-JP" altLang="en-US" sz="1350"/>
          </a:p>
        </p:txBody>
      </p:sp>
      <p:pic>
        <p:nvPicPr>
          <p:cNvPr id="9" name="図 8">
            <a:extLst>
              <a:ext uri="{FF2B5EF4-FFF2-40B4-BE49-F238E27FC236}">
                <a16:creationId xmlns:a16="http://schemas.microsoft.com/office/drawing/2014/main" id="{E2AA6D5D-157C-A38D-E018-570B355CEB0E}"/>
              </a:ext>
            </a:extLst>
          </p:cNvPr>
          <p:cNvPicPr>
            <a:picLocks noChangeAspect="1"/>
          </p:cNvPicPr>
          <p:nvPr/>
        </p:nvPicPr>
        <p:blipFill>
          <a:blip r:embed="rId3"/>
          <a:stretch>
            <a:fillRect/>
          </a:stretch>
        </p:blipFill>
        <p:spPr>
          <a:xfrm>
            <a:off x="4428181" y="3573669"/>
            <a:ext cx="5787382" cy="226842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AA25E-E401-21A6-35B5-EB28D3F6C5EE}"/>
              </a:ext>
            </a:extLst>
          </p:cNvPr>
          <p:cNvSpPr>
            <a:spLocks noGrp="1"/>
          </p:cNvSpPr>
          <p:nvPr>
            <p:ph type="title"/>
          </p:nvPr>
        </p:nvSpPr>
        <p:spPr/>
        <p:txBody>
          <a:bodyPr/>
          <a:lstStyle/>
          <a:p>
            <a:r>
              <a:rPr kumimoji="1" lang="ja-JP" altLang="en-US"/>
              <a:t>結核医療の基準</a:t>
            </a:r>
          </a:p>
        </p:txBody>
      </p:sp>
      <p:sp>
        <p:nvSpPr>
          <p:cNvPr id="3" name="コンテンツ プレースホルダー 2">
            <a:extLst>
              <a:ext uri="{FF2B5EF4-FFF2-40B4-BE49-F238E27FC236}">
                <a16:creationId xmlns:a16="http://schemas.microsoft.com/office/drawing/2014/main" id="{E3514156-EB02-2A38-937E-61283270EBC4}"/>
              </a:ext>
            </a:extLst>
          </p:cNvPr>
          <p:cNvSpPr>
            <a:spLocks noGrp="1"/>
          </p:cNvSpPr>
          <p:nvPr>
            <p:ph sz="quarter" idx="1"/>
          </p:nvPr>
        </p:nvSpPr>
        <p:spPr>
          <a:xfrm>
            <a:off x="689239" y="1600200"/>
            <a:ext cx="9172575" cy="1684784"/>
          </a:xfrm>
        </p:spPr>
        <p:txBody>
          <a:bodyPr/>
          <a:lstStyle/>
          <a:p>
            <a:r>
              <a:rPr kumimoji="1" lang="ja-JP" altLang="en-US" sz="2400"/>
              <a:t>感染症法</a:t>
            </a:r>
            <a:r>
              <a:rPr kumimoji="1" lang="en-US" altLang="ja-JP" sz="2400" dirty="0"/>
              <a:t>20</a:t>
            </a:r>
            <a:r>
              <a:rPr kumimoji="1" lang="ja-JP" altLang="en-US" sz="2400"/>
              <a:t>条の</a:t>
            </a:r>
            <a:r>
              <a:rPr kumimoji="1" lang="en-US" altLang="ja-JP" sz="2400" dirty="0"/>
              <a:t>2</a:t>
            </a:r>
            <a:r>
              <a:rPr kumimoji="1" lang="ja-JP" altLang="en-US" sz="2400"/>
              <a:t>に基づき厚生労働省より告示される法的な意味を持つ結核治療のガイドライン</a:t>
            </a:r>
            <a:endParaRPr kumimoji="1" lang="en-US" altLang="ja-JP" sz="2400" dirty="0"/>
          </a:p>
          <a:p>
            <a:r>
              <a:rPr lang="ja-JP" altLang="en-US" sz="2400"/>
              <a:t>時として</a:t>
            </a:r>
            <a:r>
              <a:rPr lang="en-US" altLang="ja-JP" sz="2400" dirty="0"/>
              <a:t>WHO</a:t>
            </a:r>
            <a:r>
              <a:rPr lang="ja-JP" altLang="en-US" sz="2400"/>
              <a:t>や欧米のガイドラインと食い違う点がある</a:t>
            </a:r>
            <a:endParaRPr lang="en-US" altLang="ja-JP" sz="2400" dirty="0"/>
          </a:p>
          <a:p>
            <a:r>
              <a:rPr kumimoji="1" lang="ja-JP" altLang="en-US" sz="2400"/>
              <a:t>結核医療の基準での化学療法の考え方</a:t>
            </a:r>
            <a:endParaRPr kumimoji="1" lang="en-US" altLang="ja-JP" sz="2400" dirty="0"/>
          </a:p>
          <a:p>
            <a:pPr lvl="1"/>
            <a:r>
              <a:rPr lang="ja-JP" altLang="en-US" sz="2000">
                <a:effectLst/>
                <a:latin typeface="MS"/>
              </a:rPr>
              <a:t>化学療法の一般方針 </a:t>
            </a:r>
            <a:r>
              <a:rPr lang="en-US" altLang="ja-JP" sz="2000" dirty="0">
                <a:effectLst/>
                <a:latin typeface="MS"/>
              </a:rPr>
              <a:t>(1) </a:t>
            </a:r>
            <a:r>
              <a:rPr lang="ja-JP" altLang="en-US" sz="2000">
                <a:effectLst/>
                <a:latin typeface="MS"/>
              </a:rPr>
              <a:t>結核の化学療法は、患者の結核菌が感受性を有する</a:t>
            </a:r>
            <a:r>
              <a:rPr lang="ja-JP" altLang="en-US" sz="2000" u="sng">
                <a:solidFill>
                  <a:srgbClr val="FF0000"/>
                </a:solidFill>
                <a:effectLst/>
                <a:latin typeface="MS"/>
              </a:rPr>
              <a:t>抗結核薬を</a:t>
            </a:r>
            <a:r>
              <a:rPr lang="en-US" altLang="ja-JP" sz="2000" u="sng" dirty="0">
                <a:solidFill>
                  <a:srgbClr val="FF0000"/>
                </a:solidFill>
                <a:effectLst/>
                <a:latin typeface="MS"/>
              </a:rPr>
              <a:t>3</a:t>
            </a:r>
            <a:r>
              <a:rPr lang="ja-JP" altLang="en-US" sz="2000" u="sng">
                <a:solidFill>
                  <a:srgbClr val="FF0000"/>
                </a:solidFill>
                <a:effectLst/>
                <a:latin typeface="MS"/>
              </a:rPr>
              <a:t>剤又は</a:t>
            </a:r>
            <a:r>
              <a:rPr lang="en-US" altLang="ja-JP" sz="2000" u="sng" dirty="0">
                <a:solidFill>
                  <a:srgbClr val="FF0000"/>
                </a:solidFill>
                <a:effectLst/>
                <a:latin typeface="MS"/>
              </a:rPr>
              <a:t>4</a:t>
            </a:r>
            <a:r>
              <a:rPr lang="ja-JP" altLang="en-US" sz="2000" u="sng">
                <a:solidFill>
                  <a:srgbClr val="FF0000"/>
                </a:solidFill>
                <a:effectLst/>
                <a:latin typeface="MS"/>
              </a:rPr>
              <a:t>剤併用 して使用する</a:t>
            </a:r>
            <a:r>
              <a:rPr lang="ja-JP" altLang="en-US" sz="2000">
                <a:effectLst/>
                <a:latin typeface="MS"/>
              </a:rPr>
              <a:t>ことを原則とする。この際、第</a:t>
            </a:r>
            <a:r>
              <a:rPr lang="en-US" altLang="ja-JP" sz="2000" dirty="0">
                <a:effectLst/>
                <a:latin typeface="MS"/>
              </a:rPr>
              <a:t>1</a:t>
            </a:r>
            <a:r>
              <a:rPr lang="ja-JP" altLang="en-US" sz="2000">
                <a:effectLst/>
                <a:latin typeface="MS"/>
              </a:rPr>
              <a:t>の</a:t>
            </a:r>
            <a:r>
              <a:rPr lang="en-US" altLang="ja-JP" sz="2000" dirty="0">
                <a:effectLst/>
                <a:latin typeface="MS"/>
              </a:rPr>
              <a:t>1</a:t>
            </a:r>
            <a:r>
              <a:rPr lang="ja-JP" altLang="en-US" sz="2000">
                <a:effectLst/>
                <a:latin typeface="MS"/>
              </a:rPr>
              <a:t>の</a:t>
            </a:r>
            <a:r>
              <a:rPr lang="en-US" altLang="ja-JP" sz="2000" dirty="0">
                <a:effectLst/>
                <a:latin typeface="MS"/>
              </a:rPr>
              <a:t>(1)</a:t>
            </a:r>
            <a:r>
              <a:rPr lang="ja-JP" altLang="en-US" sz="2000">
                <a:effectLst/>
                <a:latin typeface="MS"/>
              </a:rPr>
              <a:t>の薬剤感受性検査に基づき、 有効な抗結核薬の選定に努める。 </a:t>
            </a:r>
            <a:endParaRPr lang="ja-JP" altLang="en-US" sz="2000"/>
          </a:p>
          <a:p>
            <a:pPr lvl="1"/>
            <a:r>
              <a:rPr lang="ja-JP" altLang="en-US" sz="2000">
                <a:effectLst/>
                <a:latin typeface="MS"/>
              </a:rPr>
              <a:t>化学療法の実施に当たっては、</a:t>
            </a:r>
            <a:r>
              <a:rPr lang="ja-JP" altLang="en-US" sz="2000" u="sng">
                <a:solidFill>
                  <a:srgbClr val="FF0000"/>
                </a:solidFill>
                <a:effectLst/>
                <a:latin typeface="MS"/>
              </a:rPr>
              <a:t>副作用の発現に十分注意</a:t>
            </a:r>
            <a:r>
              <a:rPr lang="ja-JP" altLang="en-US" sz="2000">
                <a:effectLst/>
                <a:latin typeface="MS"/>
              </a:rPr>
              <a:t>し、適切な薬剤の種類及 び使用方法を決定する。 なお、結核以外の疾患の治療のための薬剤を使用している患者については、</a:t>
            </a:r>
            <a:r>
              <a:rPr lang="ja-JP" altLang="en-US" sz="2000" u="sng">
                <a:solidFill>
                  <a:srgbClr val="FF0000"/>
                </a:solidFill>
                <a:effectLst/>
                <a:latin typeface="MS"/>
              </a:rPr>
              <a:t>薬剤の相互作用にも注意</a:t>
            </a:r>
            <a:r>
              <a:rPr lang="ja-JP" altLang="en-US" sz="2000">
                <a:effectLst/>
                <a:latin typeface="MS"/>
              </a:rPr>
              <a:t>を要する。 </a:t>
            </a:r>
            <a:endParaRPr lang="ja-JP" altLang="en-US" sz="2000"/>
          </a:p>
          <a:p>
            <a:pPr lvl="1"/>
            <a:r>
              <a:rPr lang="ja-JP" altLang="en-US" sz="2000">
                <a:effectLst/>
                <a:latin typeface="MS"/>
              </a:rPr>
              <a:t>受療中の患者に対しては、保健所との連携の下に策定された支援計画に基づき、 </a:t>
            </a:r>
            <a:r>
              <a:rPr lang="ja-JP" altLang="en-US" sz="2000" u="sng">
                <a:solidFill>
                  <a:srgbClr val="FF0000"/>
                </a:solidFill>
                <a:effectLst/>
                <a:latin typeface="MS"/>
              </a:rPr>
              <a:t>薬剤を確実に服用するよう十分指導</a:t>
            </a:r>
            <a:r>
              <a:rPr lang="ja-JP" altLang="en-US" sz="2000">
                <a:effectLst/>
                <a:latin typeface="MS"/>
              </a:rPr>
              <a:t>する。 </a:t>
            </a:r>
            <a:endParaRPr lang="ja-JP" altLang="en-US" sz="2000"/>
          </a:p>
          <a:p>
            <a:endParaRPr kumimoji="1" lang="ja-JP" altLang="en-US" sz="2800"/>
          </a:p>
        </p:txBody>
      </p:sp>
    </p:spTree>
    <p:extLst>
      <p:ext uri="{BB962C8B-B14F-4D97-AF65-F5344CB8AC3E}">
        <p14:creationId xmlns:p14="http://schemas.microsoft.com/office/powerpoint/2010/main" val="37305897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893BF6D-5139-28C2-A66F-894AD655761C}"/>
              </a:ext>
            </a:extLst>
          </p:cNvPr>
          <p:cNvPicPr>
            <a:picLocks noChangeAspect="1"/>
          </p:cNvPicPr>
          <p:nvPr/>
        </p:nvPicPr>
        <p:blipFill>
          <a:blip r:embed="rId3"/>
          <a:stretch>
            <a:fillRect/>
          </a:stretch>
        </p:blipFill>
        <p:spPr>
          <a:xfrm>
            <a:off x="571500" y="1204604"/>
            <a:ext cx="9144000" cy="4448792"/>
          </a:xfrm>
          <a:prstGeom prst="rect">
            <a:avLst/>
          </a:prstGeom>
        </p:spPr>
      </p:pic>
    </p:spTree>
    <p:extLst>
      <p:ext uri="{BB962C8B-B14F-4D97-AF65-F5344CB8AC3E}">
        <p14:creationId xmlns:p14="http://schemas.microsoft.com/office/powerpoint/2010/main" val="187351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DosR</a:t>
            </a:r>
            <a:r>
              <a:rPr kumimoji="1" lang="ja-JP" altLang="en-US" dirty="0"/>
              <a:t> </a:t>
            </a:r>
            <a:r>
              <a:rPr kumimoji="1" lang="en-US" altLang="ja-JP" dirty="0" err="1"/>
              <a:t>regulon</a:t>
            </a:r>
            <a:endParaRPr kumimoji="1" lang="ja-JP" altLang="en-US" dirty="0"/>
          </a:p>
        </p:txBody>
      </p:sp>
      <p:sp>
        <p:nvSpPr>
          <p:cNvPr id="3" name="コンテンツ プレースホルダー 2"/>
          <p:cNvSpPr>
            <a:spLocks noGrp="1"/>
          </p:cNvSpPr>
          <p:nvPr>
            <p:ph sz="quarter" idx="1"/>
          </p:nvPr>
        </p:nvSpPr>
        <p:spPr/>
        <p:txBody>
          <a:bodyPr/>
          <a:lstStyle/>
          <a:p>
            <a:r>
              <a:rPr kumimoji="1" lang="en-US" altLang="ja-JP" dirty="0"/>
              <a:t>LTBI</a:t>
            </a:r>
            <a:r>
              <a:rPr kumimoji="1" lang="ja-JP" altLang="en-US" dirty="0"/>
              <a:t>で結核菌は</a:t>
            </a:r>
            <a:r>
              <a:rPr lang="en-US" altLang="ja-JP" dirty="0"/>
              <a:t>anaerobic dormancy</a:t>
            </a:r>
            <a:r>
              <a:rPr kumimoji="1" lang="ja-JP" altLang="en-US" dirty="0"/>
              <a:t>の状態にあ</a:t>
            </a:r>
            <a:r>
              <a:rPr lang="ja-JP" altLang="en-US" dirty="0"/>
              <a:t>り、低代謝で、分裂はほとんどしない</a:t>
            </a:r>
            <a:endParaRPr lang="en-US" altLang="ja-JP" dirty="0"/>
          </a:p>
          <a:p>
            <a:r>
              <a:rPr lang="ja-JP" altLang="en-US" dirty="0"/>
              <a:t>低酸素、</a:t>
            </a:r>
            <a:r>
              <a:rPr lang="en-US" altLang="ja-JP" dirty="0"/>
              <a:t>NO</a:t>
            </a:r>
            <a:r>
              <a:rPr lang="ja-JP" altLang="en-US" dirty="0"/>
              <a:t>により効率に誘導される遺伝子群</a:t>
            </a:r>
            <a:endParaRPr lang="en-US" altLang="ja-JP" dirty="0"/>
          </a:p>
          <a:p>
            <a:r>
              <a:rPr lang="en-US" altLang="en-US" dirty="0"/>
              <a:t>Dormancy</a:t>
            </a:r>
            <a:r>
              <a:rPr lang="ja-JP" altLang="en-US" dirty="0"/>
              <a:t>の状態</a:t>
            </a:r>
            <a:r>
              <a:rPr kumimoji="1" lang="ja-JP" altLang="en-US" dirty="0"/>
              <a:t>で結核菌が生存するのに重要な役割を果たしている</a:t>
            </a:r>
            <a:endParaRPr kumimoji="1" lang="en-US" altLang="ja-JP" dirty="0"/>
          </a:p>
          <a:p>
            <a:r>
              <a:rPr kumimoji="1" lang="en-US" altLang="ja-JP" dirty="0" err="1"/>
              <a:t>DosR</a:t>
            </a:r>
            <a:r>
              <a:rPr kumimoji="1" lang="en-US" altLang="ja-JP" dirty="0"/>
              <a:t> mutant</a:t>
            </a:r>
            <a:r>
              <a:rPr kumimoji="1" lang="ja-JP" altLang="en-US" dirty="0"/>
              <a:t>の</a:t>
            </a:r>
            <a:r>
              <a:rPr lang="en-US" altLang="ja-JP" dirty="0"/>
              <a:t>NHP</a:t>
            </a:r>
            <a:r>
              <a:rPr lang="ja-JP" altLang="en-US" dirty="0"/>
              <a:t>（マカクザル）</a:t>
            </a:r>
            <a:r>
              <a:rPr kumimoji="1" lang="en-US" altLang="ja-JP" dirty="0"/>
              <a:t>TB</a:t>
            </a:r>
            <a:r>
              <a:rPr kumimoji="1" lang="ja-JP" altLang="en-US" dirty="0"/>
              <a:t>では細胞性免疫が起こった後菌量が減少し、肉芽種も形成されない</a:t>
            </a:r>
            <a:endParaRPr kumimoji="1" lang="en-US" altLang="ja-JP" dirty="0"/>
          </a:p>
        </p:txBody>
      </p:sp>
    </p:spTree>
    <p:extLst>
      <p:ext uri="{BB962C8B-B14F-4D97-AF65-F5344CB8AC3E}">
        <p14:creationId xmlns:p14="http://schemas.microsoft.com/office/powerpoint/2010/main" val="1799481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D72F8F-7AF7-B753-10C1-F954DC51C09D}"/>
              </a:ext>
            </a:extLst>
          </p:cNvPr>
          <p:cNvSpPr>
            <a:spLocks noGrp="1"/>
          </p:cNvSpPr>
          <p:nvPr>
            <p:ph type="title"/>
          </p:nvPr>
        </p:nvSpPr>
        <p:spPr/>
        <p:txBody>
          <a:bodyPr/>
          <a:lstStyle/>
          <a:p>
            <a:r>
              <a:rPr kumimoji="1" lang="ja-JP" altLang="en-US"/>
              <a:t>結核医療の基準　抗結核薬</a:t>
            </a:r>
          </a:p>
        </p:txBody>
      </p:sp>
      <p:sp>
        <p:nvSpPr>
          <p:cNvPr id="3" name="Rectangle 1">
            <a:extLst>
              <a:ext uri="{FF2B5EF4-FFF2-40B4-BE49-F238E27FC236}">
                <a16:creationId xmlns:a16="http://schemas.microsoft.com/office/drawing/2014/main" id="{76FFDB97-F335-AC35-86ED-599976D197C3}"/>
              </a:ext>
            </a:extLst>
          </p:cNvPr>
          <p:cNvSpPr>
            <a:spLocks noChangeArrowheads="1"/>
          </p:cNvSpPr>
          <p:nvPr/>
        </p:nvSpPr>
        <p:spPr bwMode="auto">
          <a:xfrm>
            <a:off x="306921" y="1856583"/>
            <a:ext cx="481413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FF0000"/>
                </a:solidFill>
                <a:effectLst/>
                <a:latin typeface="Arial" panose="020B0604020202020204" pitchFamily="34" charset="0"/>
                <a:ea typeface="MS"/>
              </a:rPr>
              <a:t>ア</a:t>
            </a:r>
            <a:r>
              <a:rPr kumimoji="0" lang="ja-JP" altLang="ja-JP" sz="1600" b="0" i="0" u="none" strike="noStrike" cap="none" normalizeH="0" baseline="0">
                <a:ln>
                  <a:noFill/>
                </a:ln>
                <a:solidFill>
                  <a:schemeClr val="tx1"/>
                </a:solidFill>
                <a:effectLst/>
                <a:latin typeface="Arial" panose="020B0604020202020204" pitchFamily="34" charset="0"/>
                <a:ea typeface="MS"/>
              </a:rPr>
              <a:t> 抗結核薬の種類は、次に掲げるとおりとする。 </a:t>
            </a:r>
            <a:endParaRPr kumimoji="0" lang="ja-JP" altLang="ja-JP" sz="105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chemeClr val="tx1"/>
                </a:solidFill>
                <a:effectLst/>
                <a:latin typeface="Arial" panose="020B0604020202020204" pitchFamily="34" charset="0"/>
                <a:ea typeface="MS"/>
              </a:rPr>
              <a:t>(ア) INH イソニアジド</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(イ) RFP リファンピシン(又はRBT リファブチン) </a:t>
            </a:r>
            <a:endParaRPr kumimoji="0" lang="en-US" altLang="ja-JP" sz="1600" b="0" i="0" u="none" strike="noStrike" cap="none" normalizeH="0" baseline="0" dirty="0">
              <a:ln>
                <a:noFill/>
              </a:ln>
              <a:solidFill>
                <a:schemeClr val="tx1"/>
              </a:solidFill>
              <a:effectLst/>
              <a:latin typeface="Arial" panose="020B0604020202020204" pitchFamily="34" charset="0"/>
              <a:ea typeface="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chemeClr val="tx1"/>
                </a:solidFill>
                <a:effectLst/>
                <a:latin typeface="Arial" panose="020B0604020202020204" pitchFamily="34" charset="0"/>
                <a:ea typeface="MS"/>
              </a:rPr>
              <a:t>(ウ) PZA ピラジナミド</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(エ) SM 硫酸ストレプトマイシン</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(オ) EB エタンブトール</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(カ) LVFX レボフロキサシン</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(キ) KM 硫酸カナマイシン</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(ク) TH エチオナミド</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(ケ) EVM 硫酸エンビオマイシン</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(コ) PAS パラアミノサリチル酸</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(サ) CS サイクロセリン</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(シ) DLM デラマニド</a:t>
            </a:r>
            <a:br>
              <a:rPr kumimoji="0" lang="ja-JP" altLang="ja-JP" sz="1600" b="0" i="0" u="none" strike="noStrike" cap="none" normalizeH="0" baseline="0">
                <a:ln>
                  <a:noFill/>
                </a:ln>
                <a:solidFill>
                  <a:schemeClr val="tx1"/>
                </a:solidFill>
                <a:effectLst/>
                <a:latin typeface="Arial" panose="020B0604020202020204" pitchFamily="34" charset="0"/>
                <a:ea typeface="MS"/>
              </a:rPr>
            </a:br>
            <a:r>
              <a:rPr kumimoji="0" lang="ja-JP" altLang="ja-JP" sz="1600" b="0" i="0" u="none" strike="noStrike" cap="none" normalizeH="0" baseline="0">
                <a:ln>
                  <a:noFill/>
                </a:ln>
                <a:solidFill>
                  <a:schemeClr val="tx1"/>
                </a:solidFill>
                <a:effectLst/>
                <a:latin typeface="Arial" panose="020B0604020202020204" pitchFamily="34" charset="0"/>
                <a:ea typeface="MS"/>
              </a:rPr>
              <a:t>(ス) BDQ ベダキリン </a:t>
            </a:r>
            <a:endParaRPr kumimoji="0" lang="ja-JP" altLang="ja-JP" sz="2800" b="0" i="0" u="none" strike="noStrike" cap="none" normalizeH="0" baseline="0">
              <a:ln>
                <a:noFill/>
              </a:ln>
              <a:solidFill>
                <a:schemeClr val="tx1"/>
              </a:solidFill>
              <a:effectLst/>
              <a:latin typeface="Arial" panose="020B0604020202020204" pitchFamily="34" charset="0"/>
            </a:endParaRPr>
          </a:p>
        </p:txBody>
      </p:sp>
      <p:pic>
        <p:nvPicPr>
          <p:cNvPr id="1026" name="Picture 2" descr="page8image1653080032">
            <a:extLst>
              <a:ext uri="{FF2B5EF4-FFF2-40B4-BE49-F238E27FC236}">
                <a16:creationId xmlns:a16="http://schemas.microsoft.com/office/drawing/2014/main" id="{A630F9D3-6F58-ABFA-E695-78E95F6FD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112838"/>
            <a:ext cx="1257300" cy="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8image1653105616">
            <a:extLst>
              <a:ext uri="{FF2B5EF4-FFF2-40B4-BE49-F238E27FC236}">
                <a16:creationId xmlns:a16="http://schemas.microsoft.com/office/drawing/2014/main" id="{EAB2B9B2-E19F-F326-4749-9F4E204A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669925"/>
            <a:ext cx="1257300" cy="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30D8FAE-9041-AC97-9764-A7D29951669C}"/>
              </a:ext>
            </a:extLst>
          </p:cNvPr>
          <p:cNvSpPr txBox="1"/>
          <p:nvPr/>
        </p:nvSpPr>
        <p:spPr>
          <a:xfrm>
            <a:off x="5065522" y="1844824"/>
            <a:ext cx="4814138" cy="4401205"/>
          </a:xfrm>
          <a:prstGeom prst="rect">
            <a:avLst/>
          </a:prstGeom>
          <a:noFill/>
        </p:spPr>
        <p:txBody>
          <a:bodyPr wrap="square">
            <a:spAutoFit/>
          </a:bodyPr>
          <a:lstStyle/>
          <a:p>
            <a:r>
              <a:rPr lang="ja-JP" altLang="en-US" sz="1400">
                <a:solidFill>
                  <a:srgbClr val="FF0000"/>
                </a:solidFill>
                <a:effectLst/>
                <a:latin typeface="MS"/>
              </a:rPr>
              <a:t>イ</a:t>
            </a:r>
            <a:r>
              <a:rPr lang="ja-JP" altLang="en-US" sz="1400">
                <a:effectLst/>
                <a:latin typeface="MS"/>
              </a:rPr>
              <a:t> 抗結核薬の選定における留意事項は、次に掲げるとおりとする。</a:t>
            </a:r>
            <a:br>
              <a:rPr lang="ja-JP" altLang="en-US" sz="1400">
                <a:effectLst/>
                <a:latin typeface="MS"/>
              </a:rPr>
            </a:br>
            <a:r>
              <a:rPr lang="en-US" altLang="ja-JP" sz="1400" dirty="0">
                <a:effectLst/>
                <a:latin typeface="MS"/>
              </a:rPr>
              <a:t>(</a:t>
            </a:r>
            <a:r>
              <a:rPr lang="ja-JP" altLang="en-US" sz="1400">
                <a:effectLst/>
                <a:latin typeface="MS"/>
              </a:rPr>
              <a:t>ア</a:t>
            </a:r>
            <a:r>
              <a:rPr lang="en-US" altLang="ja-JP" sz="1400" dirty="0">
                <a:effectLst/>
                <a:latin typeface="MS"/>
              </a:rPr>
              <a:t>) </a:t>
            </a:r>
            <a:r>
              <a:rPr lang="en" altLang="ja-JP" sz="1400" dirty="0">
                <a:effectLst/>
                <a:latin typeface="MS"/>
              </a:rPr>
              <a:t>RBT</a:t>
            </a:r>
            <a:r>
              <a:rPr lang="ja-JP" altLang="en-US" sz="1400">
                <a:effectLst/>
                <a:latin typeface="MS"/>
              </a:rPr>
              <a:t>は、重篤な副作用又は薬剤の相互作用のため</a:t>
            </a:r>
            <a:r>
              <a:rPr lang="en" altLang="ja-JP" sz="1400" dirty="0">
                <a:effectLst/>
                <a:latin typeface="MS"/>
              </a:rPr>
              <a:t>RFP</a:t>
            </a:r>
            <a:r>
              <a:rPr lang="ja-JP" altLang="en-US" sz="1400">
                <a:effectLst/>
                <a:latin typeface="MS"/>
              </a:rPr>
              <a:t>が使用できない場合 に、</a:t>
            </a:r>
            <a:r>
              <a:rPr lang="en" altLang="ja-JP" sz="1400" dirty="0">
                <a:effectLst/>
                <a:latin typeface="MS"/>
              </a:rPr>
              <a:t>RFP</a:t>
            </a:r>
            <a:r>
              <a:rPr lang="ja-JP" altLang="en-US" sz="1400">
                <a:effectLst/>
                <a:latin typeface="MS"/>
              </a:rPr>
              <a:t>に代えて使用する。ただし、患者の結核菌が</a:t>
            </a:r>
            <a:r>
              <a:rPr lang="en" altLang="ja-JP" sz="1400" dirty="0">
                <a:effectLst/>
                <a:latin typeface="MS"/>
              </a:rPr>
              <a:t>RFP</a:t>
            </a:r>
            <a:r>
              <a:rPr lang="ja-JP" altLang="en-US" sz="1400">
                <a:effectLst/>
                <a:latin typeface="MS"/>
              </a:rPr>
              <a:t>に対して耐性を有す る場合には、当該結核菌は</a:t>
            </a:r>
            <a:r>
              <a:rPr lang="en" altLang="ja-JP" sz="1400" dirty="0">
                <a:effectLst/>
                <a:latin typeface="MS"/>
              </a:rPr>
              <a:t>RBT</a:t>
            </a:r>
            <a:r>
              <a:rPr lang="ja-JP" altLang="en-US" sz="1400">
                <a:effectLst/>
                <a:latin typeface="MS"/>
              </a:rPr>
              <a:t>に対しても耐性を有することが多いため、ほかに 使用できる抗結核薬がない場合に限り、十分な検討を経た上で、これを使用する。 </a:t>
            </a:r>
            <a:endParaRPr lang="en-US" altLang="ja-JP" sz="1400" dirty="0">
              <a:effectLst/>
              <a:latin typeface="MS"/>
            </a:endParaRPr>
          </a:p>
          <a:p>
            <a:r>
              <a:rPr lang="en-US" altLang="ja-JP" sz="1400" dirty="0">
                <a:effectLst/>
                <a:latin typeface="MS"/>
              </a:rPr>
              <a:t>(</a:t>
            </a:r>
            <a:r>
              <a:rPr lang="ja-JP" altLang="en-US" sz="1400">
                <a:effectLst/>
                <a:latin typeface="MS"/>
              </a:rPr>
              <a:t>イ</a:t>
            </a:r>
            <a:r>
              <a:rPr lang="en-US" altLang="ja-JP" sz="1400" dirty="0">
                <a:effectLst/>
                <a:latin typeface="MS"/>
              </a:rPr>
              <a:t>) </a:t>
            </a:r>
            <a:r>
              <a:rPr lang="en" altLang="ja-JP" sz="1400" dirty="0">
                <a:effectLst/>
                <a:latin typeface="MS"/>
              </a:rPr>
              <a:t>SM</a:t>
            </a:r>
            <a:r>
              <a:rPr lang="ja-JP" altLang="en" sz="1400">
                <a:effectLst/>
                <a:latin typeface="MS"/>
              </a:rPr>
              <a:t>、</a:t>
            </a:r>
            <a:r>
              <a:rPr lang="en" altLang="ja-JP" sz="1400" dirty="0">
                <a:effectLst/>
                <a:latin typeface="MS"/>
              </a:rPr>
              <a:t>KM</a:t>
            </a:r>
            <a:r>
              <a:rPr lang="ja-JP" altLang="en-US" sz="1400">
                <a:effectLst/>
                <a:latin typeface="MS"/>
              </a:rPr>
              <a:t>及び</a:t>
            </a:r>
            <a:r>
              <a:rPr lang="en" altLang="ja-JP" sz="1400" dirty="0">
                <a:effectLst/>
                <a:latin typeface="MS"/>
              </a:rPr>
              <a:t>EVM</a:t>
            </a:r>
            <a:r>
              <a:rPr lang="ja-JP" altLang="en-US" sz="1400">
                <a:effectLst/>
                <a:latin typeface="MS"/>
              </a:rPr>
              <a:t>は、これらのうち</a:t>
            </a:r>
            <a:r>
              <a:rPr lang="en-US" altLang="ja-JP" sz="1400" dirty="0">
                <a:effectLst/>
                <a:latin typeface="MS"/>
              </a:rPr>
              <a:t>2</a:t>
            </a:r>
            <a:r>
              <a:rPr lang="ja-JP" altLang="en-US" sz="1400">
                <a:effectLst/>
                <a:latin typeface="MS"/>
              </a:rPr>
              <a:t>剤以上を併用して使用してはならな い。</a:t>
            </a:r>
            <a:br>
              <a:rPr lang="ja-JP" altLang="en-US" sz="1400">
                <a:effectLst/>
                <a:latin typeface="MS"/>
              </a:rPr>
            </a:br>
            <a:r>
              <a:rPr lang="en-US" altLang="ja-JP" sz="1400" dirty="0">
                <a:effectLst/>
                <a:latin typeface="MS"/>
              </a:rPr>
              <a:t>(</a:t>
            </a:r>
            <a:r>
              <a:rPr lang="ja-JP" altLang="en-US" sz="1400">
                <a:effectLst/>
                <a:latin typeface="MS"/>
              </a:rPr>
              <a:t>ウ</a:t>
            </a:r>
            <a:r>
              <a:rPr lang="en-US" altLang="ja-JP" sz="1400" dirty="0">
                <a:effectLst/>
                <a:latin typeface="MS"/>
              </a:rPr>
              <a:t>) </a:t>
            </a:r>
            <a:r>
              <a:rPr lang="en" altLang="ja-JP" sz="1400" dirty="0">
                <a:effectLst/>
                <a:latin typeface="MS"/>
              </a:rPr>
              <a:t>KM</a:t>
            </a:r>
            <a:r>
              <a:rPr lang="ja-JP" altLang="en-US" sz="1400">
                <a:effectLst/>
                <a:latin typeface="MS"/>
              </a:rPr>
              <a:t>と</a:t>
            </a:r>
            <a:r>
              <a:rPr lang="en" altLang="ja-JP" sz="1400" dirty="0">
                <a:effectLst/>
                <a:latin typeface="MS"/>
              </a:rPr>
              <a:t>EVM</a:t>
            </a:r>
            <a:r>
              <a:rPr lang="ja-JP" altLang="en-US" sz="1400">
                <a:effectLst/>
                <a:latin typeface="MS"/>
              </a:rPr>
              <a:t>との間には交叉耐性があるが、その発現特性から、原則として</a:t>
            </a:r>
            <a:r>
              <a:rPr lang="en" altLang="ja-JP" sz="1400" dirty="0">
                <a:effectLst/>
                <a:latin typeface="MS"/>
              </a:rPr>
              <a:t>EV M</a:t>
            </a:r>
            <a:r>
              <a:rPr lang="ja-JP" altLang="en-US" sz="1400">
                <a:effectLst/>
                <a:latin typeface="MS"/>
              </a:rPr>
              <a:t>の使用前に</a:t>
            </a:r>
            <a:r>
              <a:rPr lang="en" altLang="ja-JP" sz="1400" dirty="0">
                <a:effectLst/>
                <a:latin typeface="MS"/>
              </a:rPr>
              <a:t>KM</a:t>
            </a:r>
            <a:r>
              <a:rPr lang="ja-JP" altLang="en-US" sz="1400">
                <a:effectLst/>
                <a:latin typeface="MS"/>
              </a:rPr>
              <a:t>を使用する。</a:t>
            </a:r>
            <a:br>
              <a:rPr lang="ja-JP" altLang="en-US" sz="1400">
                <a:effectLst/>
                <a:latin typeface="MS"/>
              </a:rPr>
            </a:br>
            <a:r>
              <a:rPr lang="ja-JP" altLang="en-US" sz="1400">
                <a:solidFill>
                  <a:srgbClr val="FF0000"/>
                </a:solidFill>
                <a:effectLst/>
                <a:latin typeface="MS"/>
              </a:rPr>
              <a:t>ウ</a:t>
            </a:r>
            <a:r>
              <a:rPr lang="ja-JP" altLang="en-US" sz="1400">
                <a:effectLst/>
                <a:latin typeface="MS"/>
              </a:rPr>
              <a:t> 抗結核薬の使用に当たっては、副作用の発現に十分注意し、患者の年齢、体重等の 条件を考慮して、適切な種類及び使用方法を決定する。ただし、副作用の発現を理由 として抗結核薬の種類の変更を検討する際には、副作用の程度と結核の治療効果の両 面から慎重な検討を要する。 </a:t>
            </a:r>
            <a:endParaRPr lang="ja-JP" altLang="en-US" sz="1400"/>
          </a:p>
          <a:p>
            <a:r>
              <a:rPr lang="en-US" altLang="ja-JP" sz="1400" dirty="0">
                <a:effectLst/>
                <a:latin typeface="MS"/>
              </a:rPr>
              <a:t>(2) </a:t>
            </a:r>
            <a:r>
              <a:rPr lang="ja-JP" altLang="en-US" sz="1400">
                <a:effectLst/>
                <a:latin typeface="MS"/>
              </a:rPr>
              <a:t>副腎皮質ホルモン剤 結核性髄膜炎、結核性心膜炎等の場合には、抗結核薬と併用して副腎皮質ホルモン剤を使用する。 </a:t>
            </a:r>
            <a:endParaRPr lang="ja-JP" altLang="en-US" sz="1400"/>
          </a:p>
        </p:txBody>
      </p:sp>
    </p:spTree>
    <p:extLst>
      <p:ext uri="{BB962C8B-B14F-4D97-AF65-F5344CB8AC3E}">
        <p14:creationId xmlns:p14="http://schemas.microsoft.com/office/powerpoint/2010/main" val="16202250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55610D1-811B-B6EE-C251-88E8B137561C}"/>
              </a:ext>
            </a:extLst>
          </p:cNvPr>
          <p:cNvSpPr txBox="1"/>
          <p:nvPr/>
        </p:nvSpPr>
        <p:spPr>
          <a:xfrm>
            <a:off x="823020" y="666578"/>
            <a:ext cx="9001000" cy="3139321"/>
          </a:xfrm>
          <a:prstGeom prst="rect">
            <a:avLst/>
          </a:prstGeom>
          <a:noFill/>
        </p:spPr>
        <p:txBody>
          <a:bodyPr wrap="square">
            <a:spAutoFit/>
          </a:bodyPr>
          <a:lstStyle/>
          <a:p>
            <a:pPr algn="just"/>
            <a:r>
              <a:rPr lang="ja-JP" altLang="en-US" sz="1800">
                <a:solidFill>
                  <a:srgbClr val="333333"/>
                </a:solidFill>
                <a:latin typeface="游ゴシック Medium" panose="020B0400000000000000" pitchFamily="34" charset="-128"/>
                <a:ea typeface="游ゴシック Medium" panose="020B0400000000000000" pitchFamily="34" charset="-128"/>
              </a:rPr>
              <a:t>多剤耐性結核の患者に対してリネゾリド内服薬を処方した場合、算定を認める（審査情報提供検討委員会の第</a:t>
            </a:r>
            <a:r>
              <a:rPr lang="en-US" altLang="ja-JP" sz="1800" dirty="0">
                <a:solidFill>
                  <a:srgbClr val="333333"/>
                </a:solidFill>
                <a:latin typeface="游ゴシック Medium" panose="020B0400000000000000" pitchFamily="34" charset="-128"/>
                <a:ea typeface="游ゴシック Medium" panose="020B0400000000000000" pitchFamily="34" charset="-128"/>
              </a:rPr>
              <a:t>23</a:t>
            </a:r>
            <a:r>
              <a:rPr lang="ja-JP" altLang="en-US" sz="1800">
                <a:solidFill>
                  <a:srgbClr val="333333"/>
                </a:solidFill>
                <a:latin typeface="游ゴシック Medium" panose="020B0400000000000000" pitchFamily="34" charset="-128"/>
                <a:ea typeface="游ゴシック Medium" panose="020B0400000000000000" pitchFamily="34" charset="-128"/>
              </a:rPr>
              <a:t>次審査情報提供事例（医科））</a:t>
            </a:r>
            <a:r>
              <a:rPr lang="en-US" altLang="ja-JP" sz="1800" dirty="0">
                <a:solidFill>
                  <a:srgbClr val="333333"/>
                </a:solidFill>
                <a:latin typeface="游ゴシック Medium" panose="020B0400000000000000" pitchFamily="34" charset="-128"/>
                <a:ea typeface="游ゴシック Medium" panose="020B0400000000000000" pitchFamily="34" charset="-128"/>
              </a:rPr>
              <a:t>2020.11.9</a:t>
            </a:r>
          </a:p>
          <a:p>
            <a:pPr algn="just"/>
            <a:endParaRPr lang="ja-JP" altLang="en-US" sz="1800">
              <a:solidFill>
                <a:srgbClr val="333333"/>
              </a:solidFill>
              <a:latin typeface="游ゴシック Medium" panose="020B0400000000000000" pitchFamily="34" charset="-128"/>
              <a:ea typeface="游ゴシック Medium" panose="020B0400000000000000" pitchFamily="34" charset="-128"/>
            </a:endParaRPr>
          </a:p>
          <a:p>
            <a:pPr algn="just"/>
            <a:r>
              <a:rPr lang="ja-JP" altLang="en-US" sz="1800">
                <a:solidFill>
                  <a:srgbClr val="333333"/>
                </a:solidFill>
                <a:latin typeface="游ゴシック Medium" panose="020B0400000000000000" pitchFamily="34" charset="-128"/>
                <a:ea typeface="游ゴシック Medium" panose="020B0400000000000000" pitchFamily="34" charset="-128"/>
              </a:rPr>
              <a:t>　当該使用例の用法・用量については、成人には</a:t>
            </a:r>
            <a:r>
              <a:rPr lang="en-US" altLang="ja-JP" sz="1800" dirty="0">
                <a:solidFill>
                  <a:srgbClr val="333333"/>
                </a:solidFill>
                <a:latin typeface="游ゴシック Medium" panose="020B0400000000000000" pitchFamily="34" charset="-128"/>
                <a:ea typeface="游ゴシック Medium" panose="020B0400000000000000" pitchFamily="34" charset="-128"/>
              </a:rPr>
              <a:t>600</a:t>
            </a:r>
            <a:r>
              <a:rPr lang="en" altLang="ja-JP" sz="1800" dirty="0">
                <a:solidFill>
                  <a:srgbClr val="333333"/>
                </a:solidFill>
                <a:latin typeface="游ゴシック Medium" panose="020B0400000000000000" pitchFamily="34" charset="-128"/>
                <a:ea typeface="游ゴシック Medium" panose="020B0400000000000000" pitchFamily="34" charset="-128"/>
              </a:rPr>
              <a:t>mg</a:t>
            </a:r>
            <a:r>
              <a:rPr lang="ja-JP" altLang="en-US" sz="1800">
                <a:solidFill>
                  <a:srgbClr val="333333"/>
                </a:solidFill>
                <a:latin typeface="游ゴシック Medium" panose="020B0400000000000000" pitchFamily="34" charset="-128"/>
                <a:ea typeface="游ゴシック Medium" panose="020B0400000000000000" pitchFamily="34" charset="-128"/>
              </a:rPr>
              <a:t>を</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日</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回経口投与、</a:t>
            </a:r>
            <a:r>
              <a:rPr lang="en-US" altLang="ja-JP" sz="1800" dirty="0">
                <a:solidFill>
                  <a:srgbClr val="333333"/>
                </a:solidFill>
                <a:latin typeface="游ゴシック Medium" panose="020B0400000000000000" pitchFamily="34" charset="-128"/>
                <a:ea typeface="游ゴシック Medium" panose="020B0400000000000000" pitchFamily="34" charset="-128"/>
              </a:rPr>
              <a:t>12</a:t>
            </a:r>
            <a:r>
              <a:rPr lang="ja-JP" altLang="en-US" sz="1800">
                <a:solidFill>
                  <a:srgbClr val="333333"/>
                </a:solidFill>
                <a:latin typeface="游ゴシック Medium" panose="020B0400000000000000" pitchFamily="34" charset="-128"/>
                <a:ea typeface="游ゴシック Medium" panose="020B0400000000000000" pitchFamily="34" charset="-128"/>
              </a:rPr>
              <a:t>歳以上の小児には</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回</a:t>
            </a:r>
            <a:r>
              <a:rPr lang="en-US" altLang="ja-JP" sz="1800" dirty="0">
                <a:solidFill>
                  <a:srgbClr val="333333"/>
                </a:solidFill>
                <a:latin typeface="游ゴシック Medium" panose="020B0400000000000000" pitchFamily="34" charset="-128"/>
                <a:ea typeface="游ゴシック Medium" panose="020B0400000000000000" pitchFamily="34" charset="-128"/>
              </a:rPr>
              <a:t>10</a:t>
            </a:r>
            <a:r>
              <a:rPr lang="en" altLang="ja-JP" sz="1800" dirty="0">
                <a:solidFill>
                  <a:srgbClr val="333333"/>
                </a:solidFill>
                <a:latin typeface="游ゴシック Medium" panose="020B0400000000000000" pitchFamily="34" charset="-128"/>
                <a:ea typeface="游ゴシック Medium" panose="020B0400000000000000" pitchFamily="34" charset="-128"/>
              </a:rPr>
              <a:t>mg/kg</a:t>
            </a:r>
            <a:r>
              <a:rPr lang="ja-JP" altLang="en-US" sz="1800">
                <a:solidFill>
                  <a:srgbClr val="333333"/>
                </a:solidFill>
                <a:latin typeface="游ゴシック Medium" panose="020B0400000000000000" pitchFamily="34" charset="-128"/>
                <a:ea typeface="游ゴシック Medium" panose="020B0400000000000000" pitchFamily="34" charset="-128"/>
              </a:rPr>
              <a:t>を</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日</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回経口投与する。</a:t>
            </a:r>
            <a:r>
              <a:rPr lang="en-US" altLang="ja-JP" sz="1800" dirty="0">
                <a:solidFill>
                  <a:srgbClr val="333333"/>
                </a:solidFill>
                <a:latin typeface="游ゴシック Medium" panose="020B0400000000000000" pitchFamily="34" charset="-128"/>
                <a:ea typeface="游ゴシック Medium" panose="020B0400000000000000" pitchFamily="34" charset="-128"/>
              </a:rPr>
              <a:t>12</a:t>
            </a:r>
            <a:r>
              <a:rPr lang="ja-JP" altLang="en-US" sz="1800">
                <a:solidFill>
                  <a:srgbClr val="333333"/>
                </a:solidFill>
                <a:latin typeface="游ゴシック Medium" panose="020B0400000000000000" pitchFamily="34" charset="-128"/>
                <a:ea typeface="游ゴシック Medium" panose="020B0400000000000000" pitchFamily="34" charset="-128"/>
              </a:rPr>
              <a:t>歳未満の小児については、体重</a:t>
            </a:r>
            <a:r>
              <a:rPr lang="en-US" altLang="ja-JP" sz="1800" dirty="0">
                <a:solidFill>
                  <a:srgbClr val="333333"/>
                </a:solidFill>
                <a:latin typeface="游ゴシック Medium" panose="020B0400000000000000" pitchFamily="34" charset="-128"/>
                <a:ea typeface="游ゴシック Medium" panose="020B0400000000000000" pitchFamily="34" charset="-128"/>
              </a:rPr>
              <a:t>5-9</a:t>
            </a:r>
            <a:r>
              <a:rPr lang="en" altLang="ja-JP" sz="1800" dirty="0">
                <a:solidFill>
                  <a:srgbClr val="333333"/>
                </a:solidFill>
                <a:latin typeface="游ゴシック Medium" panose="020B0400000000000000" pitchFamily="34" charset="-128"/>
                <a:ea typeface="游ゴシック Medium" panose="020B0400000000000000" pitchFamily="34" charset="-128"/>
              </a:rPr>
              <a:t>kg</a:t>
            </a:r>
            <a:r>
              <a:rPr lang="ja-JP" altLang="en-US" sz="1800">
                <a:solidFill>
                  <a:srgbClr val="333333"/>
                </a:solidFill>
                <a:latin typeface="游ゴシック Medium" panose="020B0400000000000000" pitchFamily="34" charset="-128"/>
                <a:ea typeface="游ゴシック Medium" panose="020B0400000000000000" pitchFamily="34" charset="-128"/>
              </a:rPr>
              <a:t>は</a:t>
            </a:r>
            <a:r>
              <a:rPr lang="en-US" altLang="ja-JP" sz="1800" dirty="0">
                <a:solidFill>
                  <a:srgbClr val="333333"/>
                </a:solidFill>
                <a:latin typeface="游ゴシック Medium" panose="020B0400000000000000" pitchFamily="34" charset="-128"/>
                <a:ea typeface="游ゴシック Medium" panose="020B0400000000000000" pitchFamily="34" charset="-128"/>
              </a:rPr>
              <a:t>15</a:t>
            </a:r>
            <a:r>
              <a:rPr lang="en" altLang="ja-JP" sz="1800" dirty="0">
                <a:solidFill>
                  <a:srgbClr val="333333"/>
                </a:solidFill>
                <a:latin typeface="游ゴシック Medium" panose="020B0400000000000000" pitchFamily="34" charset="-128"/>
                <a:ea typeface="游ゴシック Medium" panose="020B0400000000000000" pitchFamily="34" charset="-128"/>
              </a:rPr>
              <a:t>mg/kg</a:t>
            </a:r>
            <a:r>
              <a:rPr lang="ja-JP" altLang="en" sz="1800">
                <a:solidFill>
                  <a:srgbClr val="333333"/>
                </a:solidFill>
                <a:latin typeface="游ゴシック Medium" panose="020B0400000000000000" pitchFamily="34" charset="-128"/>
                <a:ea typeface="游ゴシック Medium" panose="020B0400000000000000" pitchFamily="34" charset="-128"/>
              </a:rPr>
              <a:t>、</a:t>
            </a:r>
            <a:r>
              <a:rPr lang="ja-JP" altLang="en-US" sz="1800">
                <a:solidFill>
                  <a:srgbClr val="333333"/>
                </a:solidFill>
                <a:latin typeface="游ゴシック Medium" panose="020B0400000000000000" pitchFamily="34" charset="-128"/>
                <a:ea typeface="游ゴシック Medium" panose="020B0400000000000000" pitchFamily="34" charset="-128"/>
              </a:rPr>
              <a:t>同</a:t>
            </a:r>
            <a:r>
              <a:rPr lang="en-US" altLang="ja-JP" sz="1800" dirty="0">
                <a:solidFill>
                  <a:srgbClr val="333333"/>
                </a:solidFill>
                <a:latin typeface="游ゴシック Medium" panose="020B0400000000000000" pitchFamily="34" charset="-128"/>
                <a:ea typeface="游ゴシック Medium" panose="020B0400000000000000" pitchFamily="34" charset="-128"/>
              </a:rPr>
              <a:t>10-23</a:t>
            </a:r>
            <a:r>
              <a:rPr lang="en" altLang="ja-JP" sz="1800" dirty="0">
                <a:solidFill>
                  <a:srgbClr val="333333"/>
                </a:solidFill>
                <a:latin typeface="游ゴシック Medium" panose="020B0400000000000000" pitchFamily="34" charset="-128"/>
                <a:ea typeface="游ゴシック Medium" panose="020B0400000000000000" pitchFamily="34" charset="-128"/>
              </a:rPr>
              <a:t>kg</a:t>
            </a:r>
            <a:r>
              <a:rPr lang="ja-JP" altLang="en-US" sz="1800">
                <a:solidFill>
                  <a:srgbClr val="333333"/>
                </a:solidFill>
                <a:latin typeface="游ゴシック Medium" panose="020B0400000000000000" pitchFamily="34" charset="-128"/>
                <a:ea typeface="游ゴシック Medium" panose="020B0400000000000000" pitchFamily="34" charset="-128"/>
              </a:rPr>
              <a:t>は</a:t>
            </a:r>
            <a:r>
              <a:rPr lang="en-US" altLang="ja-JP" sz="1800" dirty="0">
                <a:solidFill>
                  <a:srgbClr val="333333"/>
                </a:solidFill>
                <a:latin typeface="游ゴシック Medium" panose="020B0400000000000000" pitchFamily="34" charset="-128"/>
                <a:ea typeface="游ゴシック Medium" panose="020B0400000000000000" pitchFamily="34" charset="-128"/>
              </a:rPr>
              <a:t>12</a:t>
            </a:r>
            <a:r>
              <a:rPr lang="en" altLang="ja-JP" sz="1800" dirty="0">
                <a:solidFill>
                  <a:srgbClr val="333333"/>
                </a:solidFill>
                <a:latin typeface="游ゴシック Medium" panose="020B0400000000000000" pitchFamily="34" charset="-128"/>
                <a:ea typeface="游ゴシック Medium" panose="020B0400000000000000" pitchFamily="34" charset="-128"/>
              </a:rPr>
              <a:t>mg/kg</a:t>
            </a:r>
            <a:r>
              <a:rPr lang="ja-JP" altLang="en" sz="1800">
                <a:solidFill>
                  <a:srgbClr val="333333"/>
                </a:solidFill>
                <a:latin typeface="游ゴシック Medium" panose="020B0400000000000000" pitchFamily="34" charset="-128"/>
                <a:ea typeface="游ゴシック Medium" panose="020B0400000000000000" pitchFamily="34" charset="-128"/>
              </a:rPr>
              <a:t>、</a:t>
            </a:r>
            <a:r>
              <a:rPr lang="ja-JP" altLang="en-US" sz="1800">
                <a:solidFill>
                  <a:srgbClr val="333333"/>
                </a:solidFill>
                <a:latin typeface="游ゴシック Medium" panose="020B0400000000000000" pitchFamily="34" charset="-128"/>
                <a:ea typeface="游ゴシック Medium" panose="020B0400000000000000" pitchFamily="34" charset="-128"/>
              </a:rPr>
              <a:t>同</a:t>
            </a:r>
            <a:r>
              <a:rPr lang="en-US" altLang="ja-JP" sz="1800" dirty="0">
                <a:solidFill>
                  <a:srgbClr val="333333"/>
                </a:solidFill>
                <a:latin typeface="游ゴシック Medium" panose="020B0400000000000000" pitchFamily="34" charset="-128"/>
                <a:ea typeface="游ゴシック Medium" panose="020B0400000000000000" pitchFamily="34" charset="-128"/>
              </a:rPr>
              <a:t>23</a:t>
            </a:r>
            <a:r>
              <a:rPr lang="en" altLang="ja-JP" sz="1800" dirty="0">
                <a:solidFill>
                  <a:srgbClr val="333333"/>
                </a:solidFill>
                <a:latin typeface="游ゴシック Medium" panose="020B0400000000000000" pitchFamily="34" charset="-128"/>
                <a:ea typeface="游ゴシック Medium" panose="020B0400000000000000" pitchFamily="34" charset="-128"/>
              </a:rPr>
              <a:t>kg</a:t>
            </a:r>
            <a:r>
              <a:rPr lang="ja-JP" altLang="en-US" sz="1800">
                <a:solidFill>
                  <a:srgbClr val="333333"/>
                </a:solidFill>
                <a:latin typeface="游ゴシック Medium" panose="020B0400000000000000" pitchFamily="34" charset="-128"/>
                <a:ea typeface="游ゴシック Medium" panose="020B0400000000000000" pitchFamily="34" charset="-128"/>
              </a:rPr>
              <a:t>を超える場合は</a:t>
            </a:r>
            <a:r>
              <a:rPr lang="en-US" altLang="ja-JP" sz="1800" dirty="0">
                <a:solidFill>
                  <a:srgbClr val="333333"/>
                </a:solidFill>
                <a:latin typeface="游ゴシック Medium" panose="020B0400000000000000" pitchFamily="34" charset="-128"/>
                <a:ea typeface="游ゴシック Medium" panose="020B0400000000000000" pitchFamily="34" charset="-128"/>
              </a:rPr>
              <a:t>10</a:t>
            </a:r>
            <a:r>
              <a:rPr lang="en" altLang="ja-JP" sz="1800" dirty="0">
                <a:solidFill>
                  <a:srgbClr val="333333"/>
                </a:solidFill>
                <a:latin typeface="游ゴシック Medium" panose="020B0400000000000000" pitchFamily="34" charset="-128"/>
                <a:ea typeface="游ゴシック Medium" panose="020B0400000000000000" pitchFamily="34" charset="-128"/>
              </a:rPr>
              <a:t>mg/kg</a:t>
            </a:r>
            <a:r>
              <a:rPr lang="ja-JP" altLang="en-US" sz="1800">
                <a:solidFill>
                  <a:srgbClr val="333333"/>
                </a:solidFill>
                <a:latin typeface="游ゴシック Medium" panose="020B0400000000000000" pitchFamily="34" charset="-128"/>
                <a:ea typeface="游ゴシック Medium" panose="020B0400000000000000" pitchFamily="34" charset="-128"/>
              </a:rPr>
              <a:t>を</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日</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回経口投与する。ただし、</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日量として</a:t>
            </a:r>
            <a:r>
              <a:rPr lang="en-US" altLang="ja-JP" sz="1800" dirty="0">
                <a:solidFill>
                  <a:srgbClr val="333333"/>
                </a:solidFill>
                <a:latin typeface="游ゴシック Medium" panose="020B0400000000000000" pitchFamily="34" charset="-128"/>
                <a:ea typeface="游ゴシック Medium" panose="020B0400000000000000" pitchFamily="34" charset="-128"/>
              </a:rPr>
              <a:t>600</a:t>
            </a:r>
            <a:r>
              <a:rPr lang="en" altLang="ja-JP" sz="1800" dirty="0">
                <a:solidFill>
                  <a:srgbClr val="333333"/>
                </a:solidFill>
                <a:latin typeface="游ゴシック Medium" panose="020B0400000000000000" pitchFamily="34" charset="-128"/>
                <a:ea typeface="游ゴシック Medium" panose="020B0400000000000000" pitchFamily="34" charset="-128"/>
              </a:rPr>
              <a:t>mg</a:t>
            </a:r>
            <a:r>
              <a:rPr lang="ja-JP" altLang="en" sz="1800">
                <a:solidFill>
                  <a:srgbClr val="333333"/>
                </a:solidFill>
                <a:latin typeface="游ゴシック Medium" panose="020B0400000000000000" pitchFamily="34" charset="-128"/>
                <a:ea typeface="游ゴシック Medium" panose="020B0400000000000000" pitchFamily="34" charset="-128"/>
              </a:rPr>
              <a:t>（</a:t>
            </a:r>
            <a:r>
              <a:rPr lang="ja-JP" altLang="en-US" sz="1800">
                <a:solidFill>
                  <a:srgbClr val="333333"/>
                </a:solidFill>
                <a:latin typeface="游ゴシック Medium" panose="020B0400000000000000" pitchFamily="34" charset="-128"/>
                <a:ea typeface="游ゴシック Medium" panose="020B0400000000000000" pitchFamily="34" charset="-128"/>
              </a:rPr>
              <a:t>副作用が発現した場合は</a:t>
            </a:r>
            <a:r>
              <a:rPr lang="en-US" altLang="ja-JP" sz="1800" dirty="0">
                <a:solidFill>
                  <a:srgbClr val="333333"/>
                </a:solidFill>
                <a:latin typeface="游ゴシック Medium" panose="020B0400000000000000" pitchFamily="34" charset="-128"/>
                <a:ea typeface="游ゴシック Medium" panose="020B0400000000000000" pitchFamily="34" charset="-128"/>
              </a:rPr>
              <a:t>300</a:t>
            </a:r>
            <a:r>
              <a:rPr lang="en" altLang="ja-JP" sz="1800" dirty="0">
                <a:solidFill>
                  <a:srgbClr val="333333"/>
                </a:solidFill>
                <a:latin typeface="游ゴシック Medium" panose="020B0400000000000000" pitchFamily="34" charset="-128"/>
                <a:ea typeface="游ゴシック Medium" panose="020B0400000000000000" pitchFamily="34" charset="-128"/>
              </a:rPr>
              <a:t>mg</a:t>
            </a:r>
            <a:r>
              <a:rPr lang="ja-JP" altLang="en" sz="1800">
                <a:solidFill>
                  <a:srgbClr val="333333"/>
                </a:solidFill>
                <a:latin typeface="游ゴシック Medium" panose="020B0400000000000000" pitchFamily="34" charset="-128"/>
                <a:ea typeface="游ゴシック Medium" panose="020B0400000000000000" pitchFamily="34" charset="-128"/>
              </a:rPr>
              <a:t>）</a:t>
            </a:r>
            <a:r>
              <a:rPr lang="ja-JP" altLang="en-US" sz="1800">
                <a:solidFill>
                  <a:srgbClr val="333333"/>
                </a:solidFill>
                <a:latin typeface="游ゴシック Medium" panose="020B0400000000000000" pitchFamily="34" charset="-128"/>
                <a:ea typeface="游ゴシック Medium" panose="020B0400000000000000" pitchFamily="34" charset="-128"/>
              </a:rPr>
              <a:t>を上限とする。</a:t>
            </a:r>
          </a:p>
          <a:p>
            <a:pPr algn="just"/>
            <a:r>
              <a:rPr lang="ja-JP" altLang="en-US" sz="1800">
                <a:solidFill>
                  <a:srgbClr val="333333"/>
                </a:solidFill>
                <a:latin typeface="游ゴシック Medium" panose="020B0400000000000000" pitchFamily="34" charset="-128"/>
                <a:ea typeface="游ゴシック Medium" panose="020B0400000000000000" pitchFamily="34" charset="-128"/>
              </a:rPr>
              <a:t>　留意事項　当該使用例では多剤耐性結核と診断された患者のみに用い、感受性結核患者には用いるべきでない。また、感受性結核の治療中に出現した副作用による中止薬剤の代替薬としての投与は行わない。</a:t>
            </a:r>
          </a:p>
        </p:txBody>
      </p:sp>
      <p:sp>
        <p:nvSpPr>
          <p:cNvPr id="5" name="テキスト ボックス 4">
            <a:extLst>
              <a:ext uri="{FF2B5EF4-FFF2-40B4-BE49-F238E27FC236}">
                <a16:creationId xmlns:a16="http://schemas.microsoft.com/office/drawing/2014/main" id="{8501667A-7780-16DF-01D4-8A8321FCDEBF}"/>
              </a:ext>
            </a:extLst>
          </p:cNvPr>
          <p:cNvSpPr txBox="1"/>
          <p:nvPr/>
        </p:nvSpPr>
        <p:spPr>
          <a:xfrm>
            <a:off x="839403" y="3781203"/>
            <a:ext cx="8409121" cy="2585323"/>
          </a:xfrm>
          <a:prstGeom prst="rect">
            <a:avLst/>
          </a:prstGeom>
          <a:noFill/>
        </p:spPr>
        <p:txBody>
          <a:bodyPr wrap="square">
            <a:spAutoFit/>
          </a:bodyPr>
          <a:lstStyle/>
          <a:p>
            <a:pPr algn="just"/>
            <a:r>
              <a:rPr lang="ja-JP" altLang="en-US" sz="1800">
                <a:solidFill>
                  <a:srgbClr val="333333"/>
                </a:solidFill>
                <a:latin typeface="游ゴシック Medium" panose="020B0400000000000000" pitchFamily="34" charset="-128"/>
                <a:ea typeface="游ゴシック Medium" panose="020B0400000000000000" pitchFamily="34" charset="-128"/>
              </a:rPr>
              <a:t>多剤耐性結核（</a:t>
            </a:r>
            <a:r>
              <a:rPr lang="en" altLang="ja-JP" sz="1800" dirty="0">
                <a:solidFill>
                  <a:srgbClr val="333333"/>
                </a:solidFill>
                <a:latin typeface="游ゴシック Medium" panose="020B0400000000000000" pitchFamily="34" charset="-128"/>
                <a:ea typeface="游ゴシック Medium" panose="020B0400000000000000" pitchFamily="34" charset="-128"/>
              </a:rPr>
              <a:t>MDR</a:t>
            </a:r>
            <a:r>
              <a:rPr lang="ja-JP" altLang="en" sz="1800">
                <a:solidFill>
                  <a:srgbClr val="333333"/>
                </a:solidFill>
                <a:latin typeface="游ゴシック Medium" panose="020B0400000000000000" pitchFamily="34" charset="-128"/>
                <a:ea typeface="游ゴシック Medium" panose="020B0400000000000000" pitchFamily="34" charset="-128"/>
              </a:rPr>
              <a:t>）</a:t>
            </a:r>
            <a:r>
              <a:rPr lang="ja-JP" altLang="en-US" sz="1800">
                <a:solidFill>
                  <a:srgbClr val="333333"/>
                </a:solidFill>
                <a:latin typeface="游ゴシック Medium" panose="020B0400000000000000" pitchFamily="34" charset="-128"/>
                <a:ea typeface="游ゴシック Medium" panose="020B0400000000000000" pitchFamily="34" charset="-128"/>
              </a:rPr>
              <a:t>の患者に対してクロファジミン内服薬（主な製品名：ランプレンカプセル</a:t>
            </a:r>
            <a:r>
              <a:rPr lang="en-US" altLang="ja-JP" sz="1800" dirty="0">
                <a:solidFill>
                  <a:srgbClr val="333333"/>
                </a:solidFill>
                <a:latin typeface="游ゴシック Medium" panose="020B0400000000000000" pitchFamily="34" charset="-128"/>
                <a:ea typeface="游ゴシック Medium" panose="020B0400000000000000" pitchFamily="34" charset="-128"/>
              </a:rPr>
              <a:t>50</a:t>
            </a:r>
            <a:r>
              <a:rPr lang="en" altLang="ja-JP" sz="1800" dirty="0">
                <a:solidFill>
                  <a:srgbClr val="333333"/>
                </a:solidFill>
                <a:latin typeface="游ゴシック Medium" panose="020B0400000000000000" pitchFamily="34" charset="-128"/>
                <a:ea typeface="游ゴシック Medium" panose="020B0400000000000000" pitchFamily="34" charset="-128"/>
              </a:rPr>
              <a:t>mg</a:t>
            </a:r>
            <a:r>
              <a:rPr lang="ja-JP" altLang="en" sz="1800">
                <a:solidFill>
                  <a:srgbClr val="333333"/>
                </a:solidFill>
                <a:latin typeface="游ゴシック Medium" panose="020B0400000000000000" pitchFamily="34" charset="-128"/>
                <a:ea typeface="游ゴシック Medium" panose="020B0400000000000000" pitchFamily="34" charset="-128"/>
              </a:rPr>
              <a:t>）</a:t>
            </a:r>
            <a:r>
              <a:rPr lang="ja-JP" altLang="en-US" sz="1800">
                <a:solidFill>
                  <a:srgbClr val="333333"/>
                </a:solidFill>
                <a:latin typeface="游ゴシック Medium" panose="020B0400000000000000" pitchFamily="34" charset="-128"/>
                <a:ea typeface="游ゴシック Medium" panose="020B0400000000000000" pitchFamily="34" charset="-128"/>
              </a:rPr>
              <a:t>を処方した場合、算定を認める。（審査情報提供検討委員会の第</a:t>
            </a:r>
            <a:r>
              <a:rPr lang="en-US" altLang="ja-JP" sz="1800" dirty="0">
                <a:solidFill>
                  <a:srgbClr val="333333"/>
                </a:solidFill>
                <a:latin typeface="游ゴシック Medium" panose="020B0400000000000000" pitchFamily="34" charset="-128"/>
                <a:ea typeface="游ゴシック Medium" panose="020B0400000000000000" pitchFamily="34" charset="-128"/>
              </a:rPr>
              <a:t>25</a:t>
            </a:r>
            <a:r>
              <a:rPr lang="ja-JP" altLang="en-US" sz="1800">
                <a:solidFill>
                  <a:srgbClr val="333333"/>
                </a:solidFill>
                <a:latin typeface="游ゴシック Medium" panose="020B0400000000000000" pitchFamily="34" charset="-128"/>
                <a:ea typeface="游ゴシック Medium" panose="020B0400000000000000" pitchFamily="34" charset="-128"/>
              </a:rPr>
              <a:t>次審査情報提供事例（医科））</a:t>
            </a:r>
            <a:r>
              <a:rPr lang="en-US" altLang="ja-JP" sz="1800" dirty="0">
                <a:solidFill>
                  <a:srgbClr val="333333"/>
                </a:solidFill>
                <a:latin typeface="游ゴシック Medium" panose="020B0400000000000000" pitchFamily="34" charset="-128"/>
                <a:ea typeface="游ゴシック Medium" panose="020B0400000000000000" pitchFamily="34" charset="-128"/>
              </a:rPr>
              <a:t>2021.10.16</a:t>
            </a:r>
          </a:p>
          <a:p>
            <a:pPr algn="just"/>
            <a:endParaRPr lang="ja-JP" altLang="en-US" sz="1800">
              <a:solidFill>
                <a:srgbClr val="333333"/>
              </a:solidFill>
              <a:latin typeface="游ゴシック Medium" panose="020B0400000000000000" pitchFamily="34" charset="-128"/>
              <a:ea typeface="游ゴシック Medium" panose="020B0400000000000000" pitchFamily="34" charset="-128"/>
            </a:endParaRPr>
          </a:p>
          <a:p>
            <a:pPr algn="just"/>
            <a:r>
              <a:rPr lang="ja-JP" altLang="en-US" sz="1800">
                <a:solidFill>
                  <a:srgbClr val="333333"/>
                </a:solidFill>
                <a:latin typeface="游ゴシック Medium" panose="020B0400000000000000" pitchFamily="34" charset="-128"/>
                <a:ea typeface="游ゴシック Medium" panose="020B0400000000000000" pitchFamily="34" charset="-128"/>
              </a:rPr>
              <a:t>　当該使用例の用法・用量は、クロファジミンとして、成人の場合、</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日</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回</a:t>
            </a:r>
            <a:r>
              <a:rPr lang="en-US" altLang="ja-JP" sz="1800" dirty="0">
                <a:solidFill>
                  <a:srgbClr val="333333"/>
                </a:solidFill>
                <a:latin typeface="游ゴシック Medium" panose="020B0400000000000000" pitchFamily="34" charset="-128"/>
                <a:ea typeface="游ゴシック Medium" panose="020B0400000000000000" pitchFamily="34" charset="-128"/>
              </a:rPr>
              <a:t>100</a:t>
            </a:r>
            <a:r>
              <a:rPr lang="en" altLang="ja-JP" sz="1800" dirty="0">
                <a:solidFill>
                  <a:srgbClr val="333333"/>
                </a:solidFill>
                <a:latin typeface="游ゴシック Medium" panose="020B0400000000000000" pitchFamily="34" charset="-128"/>
                <a:ea typeface="游ゴシック Medium" panose="020B0400000000000000" pitchFamily="34" charset="-128"/>
              </a:rPr>
              <a:t>mg</a:t>
            </a:r>
            <a:r>
              <a:rPr lang="ja-JP" altLang="en-US" sz="1800">
                <a:solidFill>
                  <a:srgbClr val="333333"/>
                </a:solidFill>
                <a:latin typeface="游ゴシック Medium" panose="020B0400000000000000" pitchFamily="34" charset="-128"/>
                <a:ea typeface="游ゴシック Medium" panose="020B0400000000000000" pitchFamily="34" charset="-128"/>
              </a:rPr>
              <a:t>を食直後に経口投与。小児の場合、</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日</a:t>
            </a:r>
            <a:r>
              <a:rPr lang="en-US" altLang="ja-JP" sz="1800" dirty="0">
                <a:solidFill>
                  <a:srgbClr val="333333"/>
                </a:solidFill>
                <a:latin typeface="游ゴシック Medium" panose="020B0400000000000000" pitchFamily="34" charset="-128"/>
                <a:ea typeface="游ゴシック Medium" panose="020B0400000000000000" pitchFamily="34" charset="-128"/>
              </a:rPr>
              <a:t>1</a:t>
            </a:r>
            <a:r>
              <a:rPr lang="ja-JP" altLang="en-US" sz="1800">
                <a:solidFill>
                  <a:srgbClr val="333333"/>
                </a:solidFill>
                <a:latin typeface="游ゴシック Medium" panose="020B0400000000000000" pitchFamily="34" charset="-128"/>
                <a:ea typeface="游ゴシック Medium" panose="020B0400000000000000" pitchFamily="34" charset="-128"/>
              </a:rPr>
              <a:t>回</a:t>
            </a:r>
            <a:r>
              <a:rPr lang="en-US" altLang="ja-JP" sz="1800" dirty="0">
                <a:solidFill>
                  <a:srgbClr val="333333"/>
                </a:solidFill>
                <a:latin typeface="游ゴシック Medium" panose="020B0400000000000000" pitchFamily="34" charset="-128"/>
                <a:ea typeface="游ゴシック Medium" panose="020B0400000000000000" pitchFamily="34" charset="-128"/>
              </a:rPr>
              <a:t>2-3</a:t>
            </a:r>
            <a:r>
              <a:rPr lang="en" altLang="ja-JP" sz="1800" dirty="0">
                <a:solidFill>
                  <a:srgbClr val="333333"/>
                </a:solidFill>
                <a:latin typeface="游ゴシック Medium" panose="020B0400000000000000" pitchFamily="34" charset="-128"/>
                <a:ea typeface="游ゴシック Medium" panose="020B0400000000000000" pitchFamily="34" charset="-128"/>
              </a:rPr>
              <a:t>mg/kg</a:t>
            </a:r>
            <a:r>
              <a:rPr lang="ja-JP" altLang="en" sz="1800">
                <a:solidFill>
                  <a:srgbClr val="333333"/>
                </a:solidFill>
                <a:latin typeface="游ゴシック Medium" panose="020B0400000000000000" pitchFamily="34" charset="-128"/>
                <a:ea typeface="游ゴシック Medium" panose="020B0400000000000000" pitchFamily="34" charset="-128"/>
              </a:rPr>
              <a:t>、</a:t>
            </a:r>
            <a:r>
              <a:rPr lang="ja-JP" altLang="en-US" sz="1800">
                <a:solidFill>
                  <a:srgbClr val="333333"/>
                </a:solidFill>
                <a:latin typeface="游ゴシック Medium" panose="020B0400000000000000" pitchFamily="34" charset="-128"/>
                <a:ea typeface="游ゴシック Medium" panose="020B0400000000000000" pitchFamily="34" charset="-128"/>
              </a:rPr>
              <a:t>上限</a:t>
            </a:r>
            <a:r>
              <a:rPr lang="en-US" altLang="ja-JP" sz="1800" dirty="0">
                <a:solidFill>
                  <a:srgbClr val="333333"/>
                </a:solidFill>
                <a:latin typeface="游ゴシック Medium" panose="020B0400000000000000" pitchFamily="34" charset="-128"/>
                <a:ea typeface="游ゴシック Medium" panose="020B0400000000000000" pitchFamily="34" charset="-128"/>
              </a:rPr>
              <a:t>100</a:t>
            </a:r>
            <a:r>
              <a:rPr lang="en" altLang="ja-JP" sz="1800" dirty="0">
                <a:solidFill>
                  <a:srgbClr val="333333"/>
                </a:solidFill>
                <a:latin typeface="游ゴシック Medium" panose="020B0400000000000000" pitchFamily="34" charset="-128"/>
                <a:ea typeface="游ゴシック Medium" panose="020B0400000000000000" pitchFamily="34" charset="-128"/>
              </a:rPr>
              <a:t>mg</a:t>
            </a:r>
            <a:r>
              <a:rPr lang="ja-JP" altLang="en-US" sz="1800">
                <a:solidFill>
                  <a:srgbClr val="333333"/>
                </a:solidFill>
                <a:latin typeface="游ゴシック Medium" panose="020B0400000000000000" pitchFamily="34" charset="-128"/>
                <a:ea typeface="游ゴシック Medium" panose="020B0400000000000000" pitchFamily="34" charset="-128"/>
              </a:rPr>
              <a:t>を食直後に経口投与。</a:t>
            </a:r>
            <a:endParaRPr lang="en-US" altLang="ja-JP" sz="1800" dirty="0">
              <a:solidFill>
                <a:srgbClr val="333333"/>
              </a:solidFill>
              <a:latin typeface="游ゴシック Medium" panose="020B0400000000000000" pitchFamily="34" charset="-128"/>
              <a:ea typeface="游ゴシック Medium" panose="020B0400000000000000" pitchFamily="34" charset="-128"/>
            </a:endParaRPr>
          </a:p>
          <a:p>
            <a:pPr algn="just"/>
            <a:r>
              <a:rPr lang="ja-JP" altLang="en-US" sz="1800">
                <a:solidFill>
                  <a:srgbClr val="333333"/>
                </a:solidFill>
                <a:latin typeface="游ゴシック Medium" panose="020B0400000000000000" pitchFamily="34" charset="-128"/>
                <a:ea typeface="游ゴシック Medium" panose="020B0400000000000000" pitchFamily="34" charset="-128"/>
              </a:rPr>
              <a:t>留意事項　感受性結核患者には用いるべきではない。感受性結核治療中出現した副作用による中止薬剤の代替え薬としての投与は行わない。</a:t>
            </a:r>
          </a:p>
        </p:txBody>
      </p:sp>
      <p:sp>
        <p:nvSpPr>
          <p:cNvPr id="7" name="テキスト ボックス 6">
            <a:extLst>
              <a:ext uri="{FF2B5EF4-FFF2-40B4-BE49-F238E27FC236}">
                <a16:creationId xmlns:a16="http://schemas.microsoft.com/office/drawing/2014/main" id="{33EBC645-CDEF-62B7-9DE4-92D4EB2DD0CA}"/>
              </a:ext>
            </a:extLst>
          </p:cNvPr>
          <p:cNvSpPr txBox="1"/>
          <p:nvPr/>
        </p:nvSpPr>
        <p:spPr>
          <a:xfrm>
            <a:off x="2570915" y="260648"/>
            <a:ext cx="5145169" cy="403957"/>
          </a:xfrm>
          <a:prstGeom prst="rect">
            <a:avLst/>
          </a:prstGeom>
          <a:noFill/>
        </p:spPr>
        <p:txBody>
          <a:bodyPr wrap="square">
            <a:spAutoFit/>
          </a:bodyPr>
          <a:lstStyle/>
          <a:p>
            <a:pPr algn="ctr"/>
            <a:r>
              <a:rPr lang="ja-JP" altLang="en-US" sz="2025">
                <a:solidFill>
                  <a:srgbClr val="333333"/>
                </a:solidFill>
                <a:latin typeface="游ゴシック Medium" panose="020B0400000000000000" pitchFamily="34" charset="-128"/>
                <a:ea typeface="游ゴシック Medium" panose="020B0400000000000000" pitchFamily="34" charset="-128"/>
              </a:rPr>
              <a:t>社会保険診療報酬支払基金</a:t>
            </a:r>
            <a:endParaRPr lang="ja-JP" altLang="en-US" sz="2025"/>
          </a:p>
        </p:txBody>
      </p:sp>
    </p:spTree>
    <p:extLst>
      <p:ext uri="{BB962C8B-B14F-4D97-AF65-F5344CB8AC3E}">
        <p14:creationId xmlns:p14="http://schemas.microsoft.com/office/powerpoint/2010/main" val="3724113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50902" y="0"/>
            <a:ext cx="8582891" cy="6858000"/>
          </a:xfrm>
          <a:prstGeom prst="rect">
            <a:avLst/>
          </a:prstGeom>
        </p:spPr>
      </p:pic>
    </p:spTree>
    <p:extLst>
      <p:ext uri="{BB962C8B-B14F-4D97-AF65-F5344CB8AC3E}">
        <p14:creationId xmlns:p14="http://schemas.microsoft.com/office/powerpoint/2010/main" val="399469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117600"/>
            <a:ext cx="10287000" cy="4599476"/>
          </a:xfrm>
          <a:prstGeom prst="rect">
            <a:avLst/>
          </a:prstGeom>
        </p:spPr>
      </p:pic>
    </p:spTree>
    <p:extLst>
      <p:ext uri="{BB962C8B-B14F-4D97-AF65-F5344CB8AC3E}">
        <p14:creationId xmlns:p14="http://schemas.microsoft.com/office/powerpoint/2010/main" val="3212717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AD9046-C6D2-5CCA-0705-8FF2DF829653}"/>
              </a:ext>
            </a:extLst>
          </p:cNvPr>
          <p:cNvSpPr>
            <a:spLocks noGrp="1"/>
          </p:cNvSpPr>
          <p:nvPr>
            <p:ph type="title"/>
          </p:nvPr>
        </p:nvSpPr>
        <p:spPr/>
        <p:txBody>
          <a:bodyPr/>
          <a:lstStyle/>
          <a:p>
            <a:r>
              <a:rPr kumimoji="1" lang="ja-JP" altLang="en-US"/>
              <a:t>初回治療時の薬剤選択</a:t>
            </a:r>
          </a:p>
        </p:txBody>
      </p:sp>
      <p:sp>
        <p:nvSpPr>
          <p:cNvPr id="3" name="コンテンツ プレースホルダー 2">
            <a:extLst>
              <a:ext uri="{FF2B5EF4-FFF2-40B4-BE49-F238E27FC236}">
                <a16:creationId xmlns:a16="http://schemas.microsoft.com/office/drawing/2014/main" id="{85A73D6B-1CDF-5214-C3F7-FE1132C3EB4F}"/>
              </a:ext>
            </a:extLst>
          </p:cNvPr>
          <p:cNvSpPr>
            <a:spLocks noGrp="1"/>
          </p:cNvSpPr>
          <p:nvPr>
            <p:ph sz="quarter" idx="1"/>
          </p:nvPr>
        </p:nvSpPr>
        <p:spPr>
          <a:xfrm>
            <a:off x="246957" y="1600200"/>
            <a:ext cx="9614858" cy="4495800"/>
          </a:xfrm>
        </p:spPr>
        <p:txBody>
          <a:bodyPr/>
          <a:lstStyle/>
          <a:p>
            <a:pPr marL="0" indent="0">
              <a:buNone/>
            </a:pPr>
            <a:r>
              <a:rPr lang="ja-JP" altLang="en-US" sz="1800">
                <a:effectLst/>
                <a:latin typeface="MS"/>
              </a:rPr>
              <a:t>初回治療で薬剤耐性結核患者であることが疑われない場合については、次に掲 げるとおりとする。</a:t>
            </a:r>
            <a:endParaRPr lang="en-US" altLang="ja-JP" sz="1800" dirty="0">
              <a:effectLst/>
              <a:latin typeface="MS"/>
            </a:endParaRPr>
          </a:p>
          <a:p>
            <a:r>
              <a:rPr lang="en" altLang="ja-JP" sz="1800" dirty="0">
                <a:effectLst/>
                <a:latin typeface="MS"/>
              </a:rPr>
              <a:t>PZA</a:t>
            </a:r>
            <a:r>
              <a:rPr lang="ja-JP" altLang="en-US" sz="1800">
                <a:effectLst/>
                <a:latin typeface="MS"/>
              </a:rPr>
              <a:t>を使用できる場合には、まず、</a:t>
            </a:r>
            <a:r>
              <a:rPr lang="en" altLang="ja-JP" sz="1800" dirty="0">
                <a:effectLst/>
                <a:latin typeface="MS"/>
              </a:rPr>
              <a:t>INH</a:t>
            </a:r>
            <a:r>
              <a:rPr lang="ja-JP" altLang="en" sz="1800">
                <a:effectLst/>
                <a:latin typeface="MS"/>
              </a:rPr>
              <a:t>、</a:t>
            </a:r>
            <a:r>
              <a:rPr lang="en" altLang="ja-JP" sz="1800" dirty="0">
                <a:effectLst/>
                <a:latin typeface="MS"/>
              </a:rPr>
              <a:t>RFP</a:t>
            </a:r>
            <a:r>
              <a:rPr lang="ja-JP" altLang="en-US" sz="1800">
                <a:effectLst/>
                <a:latin typeface="MS"/>
              </a:rPr>
              <a:t>及び</a:t>
            </a:r>
            <a:r>
              <a:rPr lang="en" altLang="ja-JP" sz="1800" dirty="0">
                <a:effectLst/>
                <a:latin typeface="MS"/>
              </a:rPr>
              <a:t>PZA</a:t>
            </a:r>
            <a:r>
              <a:rPr lang="ja-JP" altLang="en-US" sz="1800">
                <a:effectLst/>
                <a:latin typeface="MS"/>
              </a:rPr>
              <a:t>に</a:t>
            </a:r>
            <a:r>
              <a:rPr lang="en" altLang="ja-JP" sz="1800" dirty="0">
                <a:effectLst/>
                <a:latin typeface="MS"/>
              </a:rPr>
              <a:t>SM</a:t>
            </a:r>
            <a:r>
              <a:rPr lang="ja-JP" altLang="en-US" sz="1800">
                <a:effectLst/>
                <a:latin typeface="MS"/>
              </a:rPr>
              <a:t>又は</a:t>
            </a:r>
            <a:r>
              <a:rPr lang="en" altLang="ja-JP" sz="1800" dirty="0">
                <a:effectLst/>
                <a:latin typeface="MS"/>
              </a:rPr>
              <a:t>EB</a:t>
            </a:r>
            <a:r>
              <a:rPr lang="ja-JP" altLang="en-US" sz="1800">
                <a:effectLst/>
                <a:latin typeface="MS"/>
              </a:rPr>
              <a:t>を加えた</a:t>
            </a:r>
            <a:r>
              <a:rPr lang="en-US" altLang="ja-JP" sz="1800" dirty="0">
                <a:solidFill>
                  <a:srgbClr val="FF0000"/>
                </a:solidFill>
                <a:effectLst/>
                <a:latin typeface="MS"/>
              </a:rPr>
              <a:t>4</a:t>
            </a:r>
            <a:r>
              <a:rPr lang="ja-JP" altLang="en-US" sz="1800">
                <a:solidFill>
                  <a:srgbClr val="FF0000"/>
                </a:solidFill>
                <a:effectLst/>
                <a:latin typeface="MS"/>
              </a:rPr>
              <a:t>剤併用療法を</a:t>
            </a:r>
            <a:r>
              <a:rPr lang="en-US" altLang="ja-JP" sz="1800" dirty="0">
                <a:solidFill>
                  <a:srgbClr val="FF0000"/>
                </a:solidFill>
                <a:effectLst/>
                <a:latin typeface="MS"/>
              </a:rPr>
              <a:t>2</a:t>
            </a:r>
            <a:r>
              <a:rPr lang="ja-JP" altLang="en-US" sz="1800">
                <a:solidFill>
                  <a:srgbClr val="FF0000"/>
                </a:solidFill>
                <a:effectLst/>
                <a:latin typeface="MS"/>
              </a:rPr>
              <a:t>月間</a:t>
            </a:r>
            <a:r>
              <a:rPr lang="ja-JP" altLang="en-US" sz="1800">
                <a:effectLst/>
                <a:latin typeface="MS"/>
              </a:rPr>
              <a:t>行い、その後</a:t>
            </a:r>
            <a:r>
              <a:rPr lang="en" altLang="ja-JP" sz="1800" dirty="0">
                <a:effectLst/>
                <a:latin typeface="MS"/>
              </a:rPr>
              <a:t>INH</a:t>
            </a:r>
            <a:r>
              <a:rPr lang="ja-JP" altLang="en-US" sz="1800">
                <a:effectLst/>
                <a:latin typeface="MS"/>
              </a:rPr>
              <a:t>及び</a:t>
            </a:r>
            <a:r>
              <a:rPr lang="en" altLang="ja-JP" sz="1800" dirty="0">
                <a:effectLst/>
                <a:latin typeface="MS"/>
              </a:rPr>
              <a:t>RFP</a:t>
            </a:r>
            <a:r>
              <a:rPr lang="ja-JP" altLang="en-US" sz="1800">
                <a:effectLst/>
                <a:latin typeface="MS"/>
              </a:rPr>
              <a:t>の</a:t>
            </a:r>
            <a:r>
              <a:rPr lang="en-US" altLang="ja-JP" sz="1800" dirty="0">
                <a:solidFill>
                  <a:srgbClr val="FF0000"/>
                </a:solidFill>
                <a:effectLst/>
                <a:latin typeface="MS"/>
              </a:rPr>
              <a:t>2</a:t>
            </a:r>
            <a:r>
              <a:rPr lang="ja-JP" altLang="en-US" sz="1800">
                <a:solidFill>
                  <a:srgbClr val="FF0000"/>
                </a:solidFill>
                <a:effectLst/>
                <a:latin typeface="MS"/>
              </a:rPr>
              <a:t>剤併用療法 を</a:t>
            </a:r>
            <a:r>
              <a:rPr lang="en-US" altLang="ja-JP" sz="1800" dirty="0">
                <a:solidFill>
                  <a:srgbClr val="FF0000"/>
                </a:solidFill>
                <a:effectLst/>
                <a:latin typeface="MS"/>
              </a:rPr>
              <a:t>4</a:t>
            </a:r>
            <a:r>
              <a:rPr lang="ja-JP" altLang="en-US" sz="1800">
                <a:solidFill>
                  <a:srgbClr val="FF0000"/>
                </a:solidFill>
                <a:effectLst/>
                <a:latin typeface="MS"/>
              </a:rPr>
              <a:t>剤併用療法開始時から</a:t>
            </a:r>
            <a:r>
              <a:rPr lang="en-US" altLang="ja-JP" sz="1800" dirty="0">
                <a:solidFill>
                  <a:srgbClr val="FF0000"/>
                </a:solidFill>
                <a:effectLst/>
                <a:latin typeface="MS"/>
              </a:rPr>
              <a:t>6</a:t>
            </a:r>
            <a:r>
              <a:rPr lang="ja-JP" altLang="en-US" sz="1800">
                <a:solidFill>
                  <a:srgbClr val="FF0000"/>
                </a:solidFill>
                <a:effectLst/>
                <a:latin typeface="MS"/>
              </a:rPr>
              <a:t>月</a:t>
            </a:r>
            <a:r>
              <a:rPr lang="en-US" altLang="ja-JP" sz="1800" dirty="0">
                <a:solidFill>
                  <a:srgbClr val="FF0000"/>
                </a:solidFill>
                <a:effectLst/>
                <a:latin typeface="MS"/>
              </a:rPr>
              <a:t>(180</a:t>
            </a:r>
            <a:r>
              <a:rPr lang="ja-JP" altLang="en-US" sz="1800">
                <a:solidFill>
                  <a:srgbClr val="FF0000"/>
                </a:solidFill>
                <a:effectLst/>
                <a:latin typeface="MS"/>
              </a:rPr>
              <a:t>日</a:t>
            </a:r>
            <a:r>
              <a:rPr lang="en-US" altLang="ja-JP" sz="1800" dirty="0">
                <a:solidFill>
                  <a:srgbClr val="FF0000"/>
                </a:solidFill>
                <a:effectLst/>
                <a:latin typeface="MS"/>
              </a:rPr>
              <a:t>)</a:t>
            </a:r>
            <a:r>
              <a:rPr lang="ja-JP" altLang="en-US" sz="1800">
                <a:solidFill>
                  <a:srgbClr val="FF0000"/>
                </a:solidFill>
                <a:effectLst/>
                <a:latin typeface="MS"/>
              </a:rPr>
              <a:t>を経過するまでの間行う。</a:t>
            </a:r>
            <a:r>
              <a:rPr lang="ja-JP" altLang="en-US" sz="1800">
                <a:effectLst/>
                <a:latin typeface="MS"/>
              </a:rPr>
              <a:t>ただし、 </a:t>
            </a:r>
            <a:r>
              <a:rPr lang="en-US" altLang="ja-JP" sz="1800" dirty="0">
                <a:effectLst/>
                <a:latin typeface="MS"/>
              </a:rPr>
              <a:t>4</a:t>
            </a:r>
            <a:r>
              <a:rPr lang="ja-JP" altLang="en-US" sz="1800">
                <a:effectLst/>
                <a:latin typeface="MS"/>
              </a:rPr>
              <a:t>剤併用療法を</a:t>
            </a:r>
            <a:r>
              <a:rPr lang="en-US" altLang="ja-JP" sz="1800" dirty="0">
                <a:effectLst/>
                <a:latin typeface="MS"/>
              </a:rPr>
              <a:t>2</a:t>
            </a:r>
            <a:r>
              <a:rPr lang="ja-JP" altLang="en-US" sz="1800">
                <a:effectLst/>
                <a:latin typeface="MS"/>
              </a:rPr>
              <a:t>月間行った後、薬剤感受性検査の結果が不明であって症状の改善が確認できない場合には、薬剤感受性検査の結果が判明するまでの間又は症状の改善が確認されるまでの間、</a:t>
            </a:r>
            <a:r>
              <a:rPr lang="en" altLang="ja-JP" sz="1800" dirty="0">
                <a:effectLst/>
                <a:latin typeface="MS"/>
              </a:rPr>
              <a:t>INH</a:t>
            </a:r>
            <a:r>
              <a:rPr lang="ja-JP" altLang="en-US" sz="1800">
                <a:effectLst/>
                <a:latin typeface="MS"/>
              </a:rPr>
              <a:t>及び</a:t>
            </a:r>
            <a:r>
              <a:rPr lang="en" altLang="ja-JP" sz="1800" dirty="0">
                <a:effectLst/>
                <a:latin typeface="MS"/>
              </a:rPr>
              <a:t>RFP</a:t>
            </a:r>
            <a:r>
              <a:rPr lang="ja-JP" altLang="en-US" sz="1800">
                <a:effectLst/>
                <a:latin typeface="MS"/>
              </a:rPr>
              <a:t>に加え、</a:t>
            </a:r>
            <a:r>
              <a:rPr lang="en" altLang="ja-JP" sz="1800" dirty="0">
                <a:effectLst/>
                <a:latin typeface="MS"/>
              </a:rPr>
              <a:t>SM</a:t>
            </a:r>
            <a:r>
              <a:rPr lang="ja-JP" altLang="en-US" sz="1800">
                <a:effectLst/>
                <a:latin typeface="MS"/>
              </a:rPr>
              <a:t>又は</a:t>
            </a:r>
            <a:r>
              <a:rPr lang="en" altLang="ja-JP" sz="1800" dirty="0">
                <a:effectLst/>
                <a:latin typeface="MS"/>
              </a:rPr>
              <a:t>EB</a:t>
            </a:r>
            <a:r>
              <a:rPr lang="ja-JP" altLang="en-US" sz="1800">
                <a:effectLst/>
                <a:latin typeface="MS"/>
              </a:rPr>
              <a:t>を使用す る。 なお、</a:t>
            </a:r>
            <a:r>
              <a:rPr lang="en" altLang="ja-JP" sz="1800" dirty="0">
                <a:effectLst/>
                <a:latin typeface="MS"/>
              </a:rPr>
              <a:t>INH</a:t>
            </a:r>
            <a:r>
              <a:rPr lang="ja-JP" altLang="en-US" sz="1800">
                <a:effectLst/>
                <a:latin typeface="MS"/>
              </a:rPr>
              <a:t>及び</a:t>
            </a:r>
            <a:r>
              <a:rPr lang="en" altLang="ja-JP" sz="1800" dirty="0">
                <a:effectLst/>
                <a:latin typeface="MS"/>
              </a:rPr>
              <a:t>RFP</a:t>
            </a:r>
            <a:r>
              <a:rPr lang="ja-JP" altLang="en-US" sz="1800">
                <a:effectLst/>
                <a:latin typeface="MS"/>
              </a:rPr>
              <a:t>の</a:t>
            </a:r>
            <a:r>
              <a:rPr lang="en-US" altLang="ja-JP" sz="1800" dirty="0">
                <a:effectLst/>
                <a:latin typeface="MS"/>
              </a:rPr>
              <a:t>2</a:t>
            </a:r>
            <a:r>
              <a:rPr lang="ja-JP" altLang="en-US" sz="1800">
                <a:effectLst/>
                <a:latin typeface="MS"/>
              </a:rPr>
              <a:t>剤併用療法については、対面での服薬が確認でき、 かつ、患者が</a:t>
            </a:r>
            <a:r>
              <a:rPr lang="en" altLang="ja-JP" sz="1800" dirty="0">
                <a:effectLst/>
                <a:latin typeface="MS"/>
              </a:rPr>
              <a:t>HIV</a:t>
            </a:r>
            <a:r>
              <a:rPr lang="ja-JP" altLang="en-US" sz="1800">
                <a:effectLst/>
                <a:latin typeface="MS"/>
              </a:rPr>
              <a:t>感染者ではない等の場合には、間欠療法を実施することがで きる。</a:t>
            </a:r>
            <a:endParaRPr lang="en-US" altLang="ja-JP" sz="1800" dirty="0">
              <a:effectLst/>
              <a:latin typeface="MS"/>
            </a:endParaRPr>
          </a:p>
          <a:p>
            <a:r>
              <a:rPr lang="en" altLang="ja-JP" sz="1800" dirty="0">
                <a:effectLst/>
                <a:latin typeface="MS"/>
              </a:rPr>
              <a:t>PZA</a:t>
            </a:r>
            <a:r>
              <a:rPr lang="ja-JP" altLang="en-US" sz="1800">
                <a:effectLst/>
                <a:latin typeface="MS"/>
              </a:rPr>
              <a:t>を使用できない場合には、まず</a:t>
            </a:r>
            <a:r>
              <a:rPr lang="en" altLang="ja-JP" sz="1800" dirty="0">
                <a:effectLst/>
                <a:latin typeface="MS"/>
              </a:rPr>
              <a:t>INH</a:t>
            </a:r>
            <a:r>
              <a:rPr lang="ja-JP" altLang="en-US" sz="1800">
                <a:effectLst/>
                <a:latin typeface="MS"/>
              </a:rPr>
              <a:t>及び</a:t>
            </a:r>
            <a:r>
              <a:rPr lang="en" altLang="ja-JP" sz="1800" dirty="0">
                <a:effectLst/>
                <a:latin typeface="MS"/>
              </a:rPr>
              <a:t>RFP</a:t>
            </a:r>
            <a:r>
              <a:rPr lang="ja-JP" altLang="en-US" sz="1800">
                <a:effectLst/>
                <a:latin typeface="MS"/>
              </a:rPr>
              <a:t>に</a:t>
            </a:r>
            <a:r>
              <a:rPr lang="en" altLang="ja-JP" sz="1800" dirty="0">
                <a:effectLst/>
                <a:latin typeface="MS"/>
              </a:rPr>
              <a:t>SM</a:t>
            </a:r>
            <a:r>
              <a:rPr lang="ja-JP" altLang="en-US" sz="1800">
                <a:effectLst/>
                <a:latin typeface="MS"/>
              </a:rPr>
              <a:t>又は</a:t>
            </a:r>
            <a:r>
              <a:rPr lang="en" altLang="ja-JP" sz="1800" dirty="0">
                <a:effectLst/>
                <a:latin typeface="MS"/>
              </a:rPr>
              <a:t>EB</a:t>
            </a:r>
            <a:r>
              <a:rPr lang="ja-JP" altLang="en-US" sz="1800">
                <a:effectLst/>
                <a:latin typeface="MS"/>
              </a:rPr>
              <a:t>を加えた</a:t>
            </a:r>
            <a:r>
              <a:rPr lang="en-US" altLang="ja-JP" sz="1800" dirty="0">
                <a:effectLst/>
                <a:latin typeface="MS"/>
              </a:rPr>
              <a:t>3</a:t>
            </a:r>
            <a:r>
              <a:rPr lang="ja-JP" altLang="en-US" sz="1800">
                <a:effectLst/>
                <a:latin typeface="MS"/>
              </a:rPr>
              <a:t>剤併用療法を</a:t>
            </a:r>
            <a:r>
              <a:rPr lang="en-US" altLang="ja-JP" sz="1800" dirty="0">
                <a:effectLst/>
                <a:latin typeface="MS"/>
              </a:rPr>
              <a:t>2</a:t>
            </a:r>
            <a:r>
              <a:rPr lang="ja-JP" altLang="en-US" sz="1800">
                <a:effectLst/>
                <a:latin typeface="MS"/>
              </a:rPr>
              <a:t>月ないし</a:t>
            </a:r>
            <a:r>
              <a:rPr lang="en-US" altLang="ja-JP" sz="1800" dirty="0">
                <a:effectLst/>
                <a:latin typeface="MS"/>
              </a:rPr>
              <a:t>6</a:t>
            </a:r>
            <a:r>
              <a:rPr lang="ja-JP" altLang="en-US" sz="1800">
                <a:effectLst/>
                <a:latin typeface="MS"/>
              </a:rPr>
              <a:t>月間行い、その後</a:t>
            </a:r>
            <a:r>
              <a:rPr lang="en" altLang="ja-JP" sz="1800" dirty="0">
                <a:effectLst/>
                <a:latin typeface="MS"/>
              </a:rPr>
              <a:t>INH</a:t>
            </a:r>
            <a:r>
              <a:rPr lang="ja-JP" altLang="en-US" sz="1800">
                <a:effectLst/>
                <a:latin typeface="MS"/>
              </a:rPr>
              <a:t>及び</a:t>
            </a:r>
            <a:r>
              <a:rPr lang="en" altLang="ja-JP" sz="1800" dirty="0">
                <a:effectLst/>
                <a:latin typeface="MS"/>
              </a:rPr>
              <a:t>RFP</a:t>
            </a:r>
            <a:r>
              <a:rPr lang="ja-JP" altLang="en-US" sz="1800">
                <a:effectLst/>
                <a:latin typeface="MS"/>
              </a:rPr>
              <a:t>の</a:t>
            </a:r>
            <a:r>
              <a:rPr lang="en-US" altLang="ja-JP" sz="1800" dirty="0">
                <a:effectLst/>
                <a:latin typeface="MS"/>
              </a:rPr>
              <a:t>2</a:t>
            </a:r>
            <a:r>
              <a:rPr lang="ja-JP" altLang="en-US" sz="1800">
                <a:effectLst/>
                <a:latin typeface="MS"/>
              </a:rPr>
              <a:t>剤併用療 法を</a:t>
            </a:r>
            <a:r>
              <a:rPr lang="en-US" altLang="ja-JP" sz="1800" dirty="0">
                <a:effectLst/>
                <a:latin typeface="MS"/>
              </a:rPr>
              <a:t>3</a:t>
            </a:r>
            <a:r>
              <a:rPr lang="ja-JP" altLang="en-US" sz="1800">
                <a:effectLst/>
                <a:latin typeface="MS"/>
              </a:rPr>
              <a:t>剤併用療法開始時から</a:t>
            </a:r>
            <a:r>
              <a:rPr lang="en-US" altLang="ja-JP" sz="1800" dirty="0">
                <a:effectLst/>
                <a:latin typeface="MS"/>
              </a:rPr>
              <a:t>9</a:t>
            </a:r>
            <a:r>
              <a:rPr lang="ja-JP" altLang="en-US" sz="1800">
                <a:effectLst/>
                <a:latin typeface="MS"/>
              </a:rPr>
              <a:t>月</a:t>
            </a:r>
            <a:r>
              <a:rPr lang="en-US" altLang="ja-JP" sz="1800" dirty="0">
                <a:effectLst/>
                <a:latin typeface="MS"/>
              </a:rPr>
              <a:t>(270</a:t>
            </a:r>
            <a:r>
              <a:rPr lang="ja-JP" altLang="en-US" sz="1800">
                <a:effectLst/>
                <a:latin typeface="MS"/>
              </a:rPr>
              <a:t>日</a:t>
            </a:r>
            <a:r>
              <a:rPr lang="en-US" altLang="ja-JP" sz="1800" dirty="0">
                <a:effectLst/>
                <a:latin typeface="MS"/>
              </a:rPr>
              <a:t>)</a:t>
            </a:r>
            <a:r>
              <a:rPr lang="ja-JP" altLang="en-US" sz="1800">
                <a:effectLst/>
                <a:latin typeface="MS"/>
              </a:rPr>
              <a:t>を経過するまでの間行う。</a:t>
            </a:r>
            <a:endParaRPr lang="en-US" altLang="ja-JP" sz="1800" dirty="0">
              <a:effectLst/>
              <a:latin typeface="MS"/>
            </a:endParaRPr>
          </a:p>
          <a:p>
            <a:pPr marL="0" indent="0">
              <a:buNone/>
            </a:pPr>
            <a:r>
              <a:rPr lang="ja-JP" altLang="en-US" sz="1800">
                <a:effectLst/>
                <a:latin typeface="MS"/>
              </a:rPr>
              <a:t>初回治療又は再治療で、患者の従前の化学療法歴、薬剤耐性結核患者との接触歴 等から薬剤耐性結核患者である可能性が高いと考えられる場合については、</a:t>
            </a:r>
            <a:endParaRPr lang="en-US" altLang="ja-JP" sz="1800" dirty="0">
              <a:effectLst/>
              <a:latin typeface="MS"/>
            </a:endParaRPr>
          </a:p>
          <a:p>
            <a:r>
              <a:rPr lang="en-US" altLang="ja-JP" sz="1800" dirty="0">
                <a:effectLst/>
                <a:latin typeface="MS"/>
              </a:rPr>
              <a:t>2</a:t>
            </a:r>
            <a:r>
              <a:rPr lang="ja-JP" altLang="en-US" sz="1800">
                <a:effectLst/>
                <a:latin typeface="MS"/>
              </a:rPr>
              <a:t>の </a:t>
            </a:r>
            <a:r>
              <a:rPr lang="en-US" altLang="ja-JP" sz="1800" dirty="0">
                <a:effectLst/>
                <a:latin typeface="MS"/>
              </a:rPr>
              <a:t>(1)</a:t>
            </a:r>
            <a:r>
              <a:rPr lang="ja-JP" altLang="en-US" sz="1800">
                <a:effectLst/>
                <a:latin typeface="MS"/>
              </a:rPr>
              <a:t>のアに掲げる順に、患者の結核菌が感受性を有すると想定される抗結核薬を</a:t>
            </a:r>
            <a:r>
              <a:rPr lang="en-US" altLang="ja-JP" sz="1800" dirty="0">
                <a:effectLst/>
                <a:latin typeface="MS"/>
              </a:rPr>
              <a:t>3 </a:t>
            </a:r>
            <a:r>
              <a:rPr lang="ja-JP" altLang="en-US" sz="1800">
                <a:effectLst/>
                <a:latin typeface="MS"/>
              </a:rPr>
              <a:t>剤以上選んで併用療法を開始し、薬剤感受性検査の結果が判明した時点で、必要に 応じて使用する抗結核薬を変更する。 </a:t>
            </a:r>
            <a:endParaRPr lang="ja-JP" altLang="en-US"/>
          </a:p>
        </p:txBody>
      </p:sp>
    </p:spTree>
    <p:extLst>
      <p:ext uri="{BB962C8B-B14F-4D97-AF65-F5344CB8AC3E}">
        <p14:creationId xmlns:p14="http://schemas.microsoft.com/office/powerpoint/2010/main" val="13967096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結核治療の原則</a:t>
            </a:r>
          </a:p>
        </p:txBody>
      </p:sp>
      <p:sp>
        <p:nvSpPr>
          <p:cNvPr id="3" name="コンテンツ プレースホルダー 2"/>
          <p:cNvSpPr>
            <a:spLocks noGrp="1"/>
          </p:cNvSpPr>
          <p:nvPr>
            <p:ph sz="quarter" idx="1"/>
          </p:nvPr>
        </p:nvSpPr>
        <p:spPr/>
        <p:txBody>
          <a:bodyPr/>
          <a:lstStyle/>
          <a:p>
            <a:r>
              <a:rPr lang="ja-JP" altLang="en-US" sz="2000" dirty="0"/>
              <a:t>活動性結核では決して単剤治療を行わない、感受性が判明するまでは４剤（最低３剤）での治療を行う</a:t>
            </a:r>
            <a:endParaRPr lang="en-US" altLang="ja-JP" sz="2000" dirty="0"/>
          </a:p>
          <a:p>
            <a:pPr lvl="1"/>
            <a:r>
              <a:rPr lang="ja-JP" altLang="en-US" sz="1800" dirty="0">
                <a:latin typeface="+mn-ea"/>
              </a:rPr>
              <a:t>初回治療の</a:t>
            </a:r>
            <a:r>
              <a:rPr lang="en-US" altLang="ja-JP" sz="1800" dirty="0">
                <a:latin typeface="+mn-ea"/>
              </a:rPr>
              <a:t>HR</a:t>
            </a:r>
            <a:r>
              <a:rPr lang="ja-JP" altLang="en-US" sz="1800" dirty="0">
                <a:latin typeface="+mn-ea"/>
              </a:rPr>
              <a:t>両剤耐性率は１％以下</a:t>
            </a:r>
            <a:endParaRPr lang="en-US" altLang="ja-JP" sz="1800" dirty="0">
              <a:latin typeface="+mn-ea"/>
            </a:endParaRPr>
          </a:p>
          <a:p>
            <a:pPr lvl="1"/>
            <a:r>
              <a:rPr kumimoji="1" lang="en-US" altLang="ja-JP" sz="1800" dirty="0">
                <a:latin typeface="+mn-ea"/>
              </a:rPr>
              <a:t>INH</a:t>
            </a:r>
            <a:r>
              <a:rPr kumimoji="1" lang="ja-JP" altLang="en-US" sz="1800" dirty="0">
                <a:latin typeface="+mn-ea"/>
              </a:rPr>
              <a:t>耐性率は</a:t>
            </a:r>
            <a:r>
              <a:rPr kumimoji="1" lang="en-US" altLang="ja-JP" sz="1800" dirty="0">
                <a:latin typeface="+mn-ea"/>
              </a:rPr>
              <a:t>5</a:t>
            </a:r>
            <a:r>
              <a:rPr kumimoji="1" lang="ja-JP" altLang="en-US" sz="1800" dirty="0">
                <a:latin typeface="+mn-ea"/>
              </a:rPr>
              <a:t>％程度</a:t>
            </a:r>
            <a:endParaRPr kumimoji="1" lang="en-US" altLang="ja-JP" sz="1800" dirty="0">
              <a:latin typeface="+mn-ea"/>
            </a:endParaRPr>
          </a:p>
          <a:p>
            <a:pPr lvl="1"/>
            <a:r>
              <a:rPr lang="ja-JP" altLang="en-US" sz="1800" dirty="0">
                <a:latin typeface="+mn-ea"/>
              </a:rPr>
              <a:t>再治療例の</a:t>
            </a:r>
            <a:r>
              <a:rPr lang="en-US" altLang="ja-JP" sz="1800" dirty="0">
                <a:latin typeface="+mn-ea"/>
              </a:rPr>
              <a:t>HR</a:t>
            </a:r>
            <a:r>
              <a:rPr lang="ja-JP" altLang="en-US" sz="1800" dirty="0">
                <a:latin typeface="+mn-ea"/>
              </a:rPr>
              <a:t>耐性は</a:t>
            </a:r>
            <a:r>
              <a:rPr lang="en-US" altLang="ja-JP" sz="1800" dirty="0">
                <a:latin typeface="+mn-ea"/>
              </a:rPr>
              <a:t>5〜10</a:t>
            </a:r>
            <a:r>
              <a:rPr lang="ja-JP" altLang="en-US" sz="1800">
                <a:latin typeface="+mn-ea"/>
              </a:rPr>
              <a:t>％</a:t>
            </a:r>
            <a:endParaRPr lang="en-US" altLang="ja-JP" sz="1800" dirty="0">
              <a:latin typeface="+mn-ea"/>
            </a:endParaRPr>
          </a:p>
          <a:p>
            <a:r>
              <a:rPr lang="ja-JP" altLang="en-US" sz="2000"/>
              <a:t>キードラッグは</a:t>
            </a:r>
            <a:r>
              <a:rPr lang="en-US" altLang="ja-JP" sz="2000" dirty="0"/>
              <a:t>RFP</a:t>
            </a:r>
            <a:r>
              <a:rPr lang="ja-JP" altLang="en-US" sz="2000"/>
              <a:t>であり、可能な限り</a:t>
            </a:r>
            <a:r>
              <a:rPr lang="en-US" altLang="ja-JP" sz="2000" dirty="0"/>
              <a:t>RFP</a:t>
            </a:r>
            <a:r>
              <a:rPr lang="ja-JP" altLang="en-US" sz="2000"/>
              <a:t>を投与する</a:t>
            </a:r>
            <a:endParaRPr lang="en-US" altLang="ja-JP" sz="2000" dirty="0"/>
          </a:p>
          <a:p>
            <a:pPr lvl="1"/>
            <a:r>
              <a:rPr kumimoji="1" lang="en-US" altLang="ja-JP" sz="1800" dirty="0"/>
              <a:t>INH</a:t>
            </a:r>
            <a:r>
              <a:rPr lang="ja-JP" altLang="en-US" sz="1800"/>
              <a:t>が投与</a:t>
            </a:r>
            <a:r>
              <a:rPr kumimoji="1" lang="ja-JP" altLang="en-US" sz="1800"/>
              <a:t>できなくても</a:t>
            </a:r>
            <a:r>
              <a:rPr kumimoji="1" lang="en-US" altLang="ja-JP" sz="1800" dirty="0"/>
              <a:t>RFP</a:t>
            </a:r>
            <a:r>
              <a:rPr kumimoji="1" lang="ja-JP" altLang="en-US" sz="1800"/>
              <a:t>が投与できれば平均２ヶ月で排菌陰性化するが、</a:t>
            </a:r>
            <a:r>
              <a:rPr kumimoji="1" lang="en-US" altLang="ja-JP" sz="1800" dirty="0"/>
              <a:t>RFP</a:t>
            </a:r>
            <a:r>
              <a:rPr kumimoji="1" lang="ja-JP" altLang="en-US" sz="1800"/>
              <a:t>が投与できないと平均６ヶ月で排菌陰性化する。</a:t>
            </a:r>
            <a:endParaRPr kumimoji="1" lang="en-US" altLang="ja-JP" sz="1800" dirty="0"/>
          </a:p>
          <a:p>
            <a:r>
              <a:rPr kumimoji="1" lang="en-US" altLang="ja-JP" sz="2000" dirty="0"/>
              <a:t>PZA</a:t>
            </a:r>
            <a:r>
              <a:rPr kumimoji="1" lang="ja-JP" altLang="en-US" sz="2000"/>
              <a:t>の併用により、排菌陰性化は早くなり、治療期間は短縮される。</a:t>
            </a:r>
            <a:endParaRPr lang="en-US" altLang="ja-JP" sz="2000" dirty="0">
              <a:latin typeface="+mn-ea"/>
            </a:endParaRPr>
          </a:p>
          <a:p>
            <a:r>
              <a:rPr lang="ja-JP" altLang="en-US" sz="2000" dirty="0">
                <a:latin typeface="+mn-ea"/>
              </a:rPr>
              <a:t>治療の成功のためにはアドヒアランスの確保が重要であり、原則１回投与。</a:t>
            </a:r>
            <a:r>
              <a:rPr lang="ja-JP" altLang="en-US" sz="2000">
                <a:latin typeface="+mn-ea"/>
              </a:rPr>
              <a:t>患者教育や服薬管理が重要</a:t>
            </a:r>
            <a:endParaRPr lang="en-US" altLang="ja-JP" sz="2000" dirty="0">
              <a:latin typeface="+mn-ea"/>
            </a:endParaRPr>
          </a:p>
          <a:p>
            <a:r>
              <a:rPr lang="ja-JP" altLang="en-US" sz="2000" dirty="0">
                <a:latin typeface="+mn-ea"/>
              </a:rPr>
              <a:t>薬剤の副作用、相互作用、腎機能障害、肝機能障害時の容量調整や薬剤選択に注意</a:t>
            </a:r>
            <a:r>
              <a:rPr lang="ja-JP" altLang="en-US" sz="2000">
                <a:latin typeface="+mn-ea"/>
              </a:rPr>
              <a:t>が必要であり、治療初期２ヶ月では最低１</a:t>
            </a:r>
            <a:r>
              <a:rPr lang="en-US" altLang="ja-JP" sz="2000" dirty="0">
                <a:latin typeface="+mn-ea"/>
              </a:rPr>
              <a:t>/</a:t>
            </a:r>
            <a:r>
              <a:rPr lang="ja-JP" altLang="en-US" sz="2000">
                <a:latin typeface="+mn-ea"/>
              </a:rPr>
              <a:t>２</a:t>
            </a:r>
            <a:r>
              <a:rPr lang="en-US" altLang="ja-JP" sz="2000" dirty="0">
                <a:latin typeface="+mn-ea"/>
              </a:rPr>
              <a:t>W</a:t>
            </a:r>
            <a:r>
              <a:rPr lang="ja-JP" altLang="en-US" sz="2000">
                <a:latin typeface="+mn-ea"/>
              </a:rPr>
              <a:t>の生化学検査が必要</a:t>
            </a:r>
            <a:endParaRPr lang="en-US" altLang="ja-JP" sz="2000" dirty="0">
              <a:latin typeface="+mn-ea"/>
            </a:endParaRPr>
          </a:p>
          <a:p>
            <a:pPr marL="0" indent="0">
              <a:buNone/>
            </a:pPr>
            <a:endParaRPr lang="en-US" altLang="ja-JP" sz="2000" dirty="0">
              <a:latin typeface="+mn-ea"/>
            </a:endParaRPr>
          </a:p>
          <a:p>
            <a:endParaRPr kumimoji="1" lang="ja-JP" altLang="en-US" sz="2000" dirty="0">
              <a:latin typeface="+mn-ea"/>
            </a:endParaRPr>
          </a:p>
        </p:txBody>
      </p:sp>
    </p:spTree>
    <p:extLst>
      <p:ext uri="{BB962C8B-B14F-4D97-AF65-F5344CB8AC3E}">
        <p14:creationId xmlns:p14="http://schemas.microsoft.com/office/powerpoint/2010/main" val="34328678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r>
              <a:rPr lang="ja-JP" altLang="en-US" b="1" dirty="0">
                <a:solidFill>
                  <a:schemeClr val="tx1"/>
                </a:solidFill>
                <a:latin typeface="Tw Cen MT" charset="0"/>
                <a:ea typeface="ＭＳ Ｐゴシック" charset="0"/>
                <a:cs typeface="ＭＳ Ｐゴシック" charset="0"/>
              </a:rPr>
              <a:t>実際の治療</a:t>
            </a:r>
          </a:p>
        </p:txBody>
      </p:sp>
      <p:sp>
        <p:nvSpPr>
          <p:cNvPr id="27669" name="スライド番号プレースホルダ 3"/>
          <p:cNvSpPr>
            <a:spLocks noGrp="1"/>
          </p:cNvSpPr>
          <p:nvPr>
            <p:ph type="sldNum" sz="quarter" idx="12"/>
          </p:nvPr>
        </p:nvSpPr>
        <p:spPr/>
        <p:txBody>
          <a:bodyPr>
            <a:normAutofit fontScale="85000" lnSpcReduction="20000"/>
          </a:bodyPr>
          <a:lstStyle/>
          <a:p>
            <a:pPr>
              <a:defRPr/>
            </a:pPr>
            <a:fld id="{D88A15E7-8F1F-7849-8348-C07C91CE8092}" type="slidenum">
              <a:rPr lang="en-US" altLang="ja-JP" smtClean="0"/>
              <a:pPr>
                <a:defRPr/>
              </a:pPr>
              <a:t>86</a:t>
            </a:fld>
            <a:endParaRPr lang="en-US" altLang="ja-JP"/>
          </a:p>
        </p:txBody>
      </p:sp>
      <p:graphicFrame>
        <p:nvGraphicFramePr>
          <p:cNvPr id="116739" name="Group 3"/>
          <p:cNvGraphicFramePr>
            <a:graphicFrameLocks noGrp="1"/>
          </p:cNvGraphicFramePr>
          <p:nvPr>
            <p:extLst>
              <p:ext uri="{D42A27DB-BD31-4B8C-83A1-F6EECF244321}">
                <p14:modId xmlns:p14="http://schemas.microsoft.com/office/powerpoint/2010/main" val="3397951027"/>
              </p:ext>
            </p:extLst>
          </p:nvPr>
        </p:nvGraphicFramePr>
        <p:xfrm>
          <a:off x="1143000" y="1828806"/>
          <a:ext cx="7958139" cy="3894467"/>
        </p:xfrm>
        <a:graphic>
          <a:graphicData uri="http://schemas.openxmlformats.org/drawingml/2006/table">
            <a:tbl>
              <a:tblPr/>
              <a:tblGrid>
                <a:gridCol w="2652713">
                  <a:extLst>
                    <a:ext uri="{9D8B030D-6E8A-4147-A177-3AD203B41FA5}">
                      <a16:colId xmlns:a16="http://schemas.microsoft.com/office/drawing/2014/main" val="20000"/>
                    </a:ext>
                  </a:extLst>
                </a:gridCol>
                <a:gridCol w="2652713">
                  <a:extLst>
                    <a:ext uri="{9D8B030D-6E8A-4147-A177-3AD203B41FA5}">
                      <a16:colId xmlns:a16="http://schemas.microsoft.com/office/drawing/2014/main" val="20001"/>
                    </a:ext>
                  </a:extLst>
                </a:gridCol>
                <a:gridCol w="2652713">
                  <a:extLst>
                    <a:ext uri="{9D8B030D-6E8A-4147-A177-3AD203B41FA5}">
                      <a16:colId xmlns:a16="http://schemas.microsoft.com/office/drawing/2014/main" val="20002"/>
                    </a:ext>
                  </a:extLst>
                </a:gridCol>
              </a:tblGrid>
              <a:tr h="129770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ja-JP" altLang="en-US" sz="2400" b="0" i="0" u="none" strike="noStrike" cap="none" normalizeH="0" baseline="0">
                          <a:ln>
                            <a:noFill/>
                          </a:ln>
                          <a:solidFill>
                            <a:schemeClr val="tx1"/>
                          </a:solidFill>
                          <a:effectLst/>
                          <a:latin typeface="Arial" charset="0"/>
                          <a:ea typeface="ＭＳ Ｐゴシック" pitchFamily="50" charset="-128"/>
                        </a:rPr>
                        <a:t>副作用による</a:t>
                      </a:r>
                      <a:endParaRPr kumimoji="1" lang="en-US" altLang="ja-JP" sz="2400" b="0" i="0" u="none" strike="noStrike" cap="none" normalizeH="0" baseline="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ja-JP" altLang="en-US" sz="2400" b="0" i="0" u="none" strike="noStrike" cap="none" normalizeH="0" baseline="0">
                          <a:ln>
                            <a:noFill/>
                          </a:ln>
                          <a:solidFill>
                            <a:schemeClr val="tx1"/>
                          </a:solidFill>
                          <a:effectLst/>
                          <a:latin typeface="Arial" charset="0"/>
                          <a:ea typeface="ＭＳ Ｐゴシック" pitchFamily="50" charset="-128"/>
                        </a:rPr>
                        <a:t>薬剤変更率</a:t>
                      </a:r>
                    </a:p>
                  </a:txBody>
                  <a:tcPr marL="88424" marR="88424" marT="39299" marB="392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a:ln>
                            <a:noFill/>
                          </a:ln>
                          <a:solidFill>
                            <a:schemeClr val="tx1"/>
                          </a:solidFill>
                          <a:effectLst/>
                          <a:latin typeface="Arial" charset="0"/>
                          <a:ea typeface="ＭＳ Ｐゴシック" pitchFamily="50" charset="-128"/>
                        </a:rPr>
                        <a:t>PZA</a:t>
                      </a:r>
                      <a:r>
                        <a:rPr kumimoji="1" lang="ja-JP" altLang="en-US" sz="2400" b="0" i="0" u="none" strike="noStrike" cap="none" normalizeH="0" baseline="0">
                          <a:ln>
                            <a:noFill/>
                          </a:ln>
                          <a:solidFill>
                            <a:schemeClr val="tx1"/>
                          </a:solidFill>
                          <a:effectLst/>
                          <a:latin typeface="Arial" charset="0"/>
                          <a:ea typeface="ＭＳ Ｐゴシック" pitchFamily="50" charset="-128"/>
                        </a:rPr>
                        <a:t>なし</a:t>
                      </a:r>
                    </a:p>
                  </a:txBody>
                  <a:tcPr marL="88424" marR="88424" marT="39299" marB="39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a:ln>
                            <a:noFill/>
                          </a:ln>
                          <a:solidFill>
                            <a:schemeClr val="tx1"/>
                          </a:solidFill>
                          <a:effectLst/>
                          <a:latin typeface="Arial" charset="0"/>
                          <a:ea typeface="ＭＳ Ｐゴシック" pitchFamily="50" charset="-128"/>
                        </a:rPr>
                        <a:t>PZA</a:t>
                      </a:r>
                      <a:r>
                        <a:rPr kumimoji="1" lang="ja-JP" altLang="en-US" sz="2400" b="0" i="0" u="none" strike="noStrike" cap="none" normalizeH="0" baseline="0">
                          <a:ln>
                            <a:noFill/>
                          </a:ln>
                          <a:solidFill>
                            <a:schemeClr val="tx1"/>
                          </a:solidFill>
                          <a:effectLst/>
                          <a:latin typeface="Arial" charset="0"/>
                          <a:ea typeface="ＭＳ Ｐゴシック" pitchFamily="50" charset="-128"/>
                        </a:rPr>
                        <a:t>併用</a:t>
                      </a:r>
                    </a:p>
                  </a:txBody>
                  <a:tcPr marL="88424" marR="88424" marT="39299" marB="392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12990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a:ln>
                            <a:noFill/>
                          </a:ln>
                          <a:solidFill>
                            <a:schemeClr val="tx1"/>
                          </a:solidFill>
                          <a:effectLst/>
                          <a:latin typeface="Arial" charset="0"/>
                          <a:ea typeface="ＭＳ Ｐゴシック" pitchFamily="50" charset="-128"/>
                        </a:rPr>
                        <a:t>70</a:t>
                      </a:r>
                      <a:r>
                        <a:rPr kumimoji="1" lang="ja-JP" altLang="en-US" sz="2400" b="0" i="0" u="none" strike="noStrike" cap="none" normalizeH="0" baseline="0">
                          <a:ln>
                            <a:noFill/>
                          </a:ln>
                          <a:solidFill>
                            <a:schemeClr val="tx1"/>
                          </a:solidFill>
                          <a:effectLst/>
                          <a:latin typeface="Arial" charset="0"/>
                          <a:ea typeface="ＭＳ Ｐゴシック" pitchFamily="50" charset="-128"/>
                        </a:rPr>
                        <a:t>歳未満</a:t>
                      </a:r>
                    </a:p>
                  </a:txBody>
                  <a:tcPr marL="88424" marR="88424" marT="39299" marB="392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a:ln>
                            <a:noFill/>
                          </a:ln>
                          <a:solidFill>
                            <a:schemeClr val="tx1"/>
                          </a:solidFill>
                          <a:effectLst/>
                          <a:latin typeface="Arial" charset="0"/>
                          <a:ea typeface="ＭＳ Ｐゴシック" pitchFamily="50" charset="-128"/>
                        </a:rPr>
                        <a:t>7/25</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ja-JP" altLang="en-US" sz="2400" b="0" i="0" u="none" strike="noStrike" cap="none" normalizeH="0" baseline="0">
                          <a:ln>
                            <a:noFill/>
                          </a:ln>
                          <a:solidFill>
                            <a:schemeClr val="tx1"/>
                          </a:solidFill>
                          <a:effectLst/>
                          <a:latin typeface="Arial" charset="0"/>
                          <a:ea typeface="ＭＳ Ｐゴシック" pitchFamily="50" charset="-128"/>
                        </a:rPr>
                        <a:t>（</a:t>
                      </a:r>
                      <a:r>
                        <a:rPr kumimoji="1" lang="en-US" altLang="ja-JP" sz="2400" b="0" i="0" u="none" strike="noStrike" cap="none" normalizeH="0" baseline="0">
                          <a:ln>
                            <a:noFill/>
                          </a:ln>
                          <a:solidFill>
                            <a:schemeClr val="tx1"/>
                          </a:solidFill>
                          <a:effectLst/>
                          <a:latin typeface="Arial" charset="0"/>
                          <a:ea typeface="ＭＳ Ｐゴシック" pitchFamily="50" charset="-128"/>
                        </a:rPr>
                        <a:t>28</a:t>
                      </a:r>
                      <a:r>
                        <a:rPr kumimoji="1" lang="ja-JP" altLang="en-US" sz="2400" b="0" i="0" u="none" strike="noStrike" cap="none" normalizeH="0" baseline="0">
                          <a:ln>
                            <a:noFill/>
                          </a:ln>
                          <a:solidFill>
                            <a:schemeClr val="tx1"/>
                          </a:solidFill>
                          <a:effectLst/>
                          <a:latin typeface="Arial" charset="0"/>
                          <a:ea typeface="ＭＳ Ｐゴシック" pitchFamily="50" charset="-128"/>
                        </a:rPr>
                        <a:t>％）</a:t>
                      </a:r>
                    </a:p>
                  </a:txBody>
                  <a:tcPr marL="88424" marR="88424" marT="39299" marB="39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a:ln>
                            <a:noFill/>
                          </a:ln>
                          <a:solidFill>
                            <a:schemeClr val="tx1"/>
                          </a:solidFill>
                          <a:effectLst/>
                          <a:latin typeface="Arial" charset="0"/>
                          <a:ea typeface="ＭＳ Ｐゴシック" pitchFamily="50" charset="-128"/>
                        </a:rPr>
                        <a:t>28/131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ja-JP" altLang="en-US" sz="2400" b="0" i="0" u="none" strike="noStrike" cap="none" normalizeH="0" baseline="0">
                          <a:ln>
                            <a:noFill/>
                          </a:ln>
                          <a:solidFill>
                            <a:schemeClr val="tx1"/>
                          </a:solidFill>
                          <a:effectLst/>
                          <a:latin typeface="Arial" charset="0"/>
                          <a:ea typeface="ＭＳ Ｐゴシック" pitchFamily="50" charset="-128"/>
                        </a:rPr>
                        <a:t>（</a:t>
                      </a:r>
                      <a:r>
                        <a:rPr kumimoji="1" lang="en-US" altLang="ja-JP" sz="2400" b="0" i="0" u="none" strike="noStrike" cap="none" normalizeH="0" baseline="0">
                          <a:ln>
                            <a:noFill/>
                          </a:ln>
                          <a:solidFill>
                            <a:schemeClr val="tx1"/>
                          </a:solidFill>
                          <a:effectLst/>
                          <a:latin typeface="Arial" charset="0"/>
                          <a:ea typeface="ＭＳ Ｐゴシック" pitchFamily="50" charset="-128"/>
                        </a:rPr>
                        <a:t>21</a:t>
                      </a:r>
                      <a:r>
                        <a:rPr kumimoji="1" lang="ja-JP" altLang="en-US" sz="2400" b="0" i="0" u="none" strike="noStrike" cap="none" normalizeH="0" baseline="0">
                          <a:ln>
                            <a:noFill/>
                          </a:ln>
                          <a:solidFill>
                            <a:schemeClr val="tx1"/>
                          </a:solidFill>
                          <a:effectLst/>
                          <a:latin typeface="Arial" charset="0"/>
                          <a:ea typeface="ＭＳ Ｐゴシック" pitchFamily="50" charset="-128"/>
                        </a:rPr>
                        <a:t>％）</a:t>
                      </a:r>
                    </a:p>
                  </a:txBody>
                  <a:tcPr marL="88424" marR="88424" marT="39299" marB="392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770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a:ln>
                            <a:noFill/>
                          </a:ln>
                          <a:solidFill>
                            <a:schemeClr val="tx1"/>
                          </a:solidFill>
                          <a:effectLst/>
                          <a:latin typeface="Arial" charset="0"/>
                          <a:ea typeface="ＭＳ Ｐゴシック" pitchFamily="50" charset="-128"/>
                        </a:rPr>
                        <a:t>70</a:t>
                      </a:r>
                      <a:r>
                        <a:rPr kumimoji="1" lang="ja-JP" altLang="en-US" sz="2400" b="0" i="0" u="none" strike="noStrike" cap="none" normalizeH="0" baseline="0">
                          <a:ln>
                            <a:noFill/>
                          </a:ln>
                          <a:solidFill>
                            <a:schemeClr val="tx1"/>
                          </a:solidFill>
                          <a:effectLst/>
                          <a:latin typeface="Arial" charset="0"/>
                          <a:ea typeface="ＭＳ Ｐゴシック" pitchFamily="50" charset="-128"/>
                        </a:rPr>
                        <a:t>歳以上</a:t>
                      </a:r>
                    </a:p>
                  </a:txBody>
                  <a:tcPr marL="88424" marR="88424" marT="39299" marB="392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a:ln>
                            <a:noFill/>
                          </a:ln>
                          <a:solidFill>
                            <a:schemeClr val="tx1"/>
                          </a:solidFill>
                          <a:effectLst/>
                          <a:latin typeface="Arial" charset="0"/>
                          <a:ea typeface="ＭＳ Ｐゴシック" pitchFamily="50" charset="-128"/>
                        </a:rPr>
                        <a:t>18/60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ja-JP" altLang="en-US" sz="2400" b="0" i="0" u="none" strike="noStrike" cap="none" normalizeH="0" baseline="0">
                          <a:ln>
                            <a:noFill/>
                          </a:ln>
                          <a:solidFill>
                            <a:schemeClr val="tx1"/>
                          </a:solidFill>
                          <a:effectLst/>
                          <a:latin typeface="Arial" charset="0"/>
                          <a:ea typeface="ＭＳ Ｐゴシック" pitchFamily="50" charset="-128"/>
                        </a:rPr>
                        <a:t>（</a:t>
                      </a:r>
                      <a:r>
                        <a:rPr kumimoji="1" lang="en-US" altLang="ja-JP" sz="2400" b="0" i="0" u="none" strike="noStrike" cap="none" normalizeH="0" baseline="0">
                          <a:ln>
                            <a:noFill/>
                          </a:ln>
                          <a:solidFill>
                            <a:schemeClr val="tx1"/>
                          </a:solidFill>
                          <a:effectLst/>
                          <a:latin typeface="Arial" charset="0"/>
                          <a:ea typeface="ＭＳ Ｐゴシック" pitchFamily="50" charset="-128"/>
                        </a:rPr>
                        <a:t>30</a:t>
                      </a:r>
                      <a:r>
                        <a:rPr kumimoji="1" lang="ja-JP" altLang="en-US" sz="2400" b="0" i="0" u="none" strike="noStrike" cap="none" normalizeH="0" baseline="0">
                          <a:ln>
                            <a:noFill/>
                          </a:ln>
                          <a:solidFill>
                            <a:schemeClr val="tx1"/>
                          </a:solidFill>
                          <a:effectLst/>
                          <a:latin typeface="Arial" charset="0"/>
                          <a:ea typeface="ＭＳ Ｐゴシック" pitchFamily="50" charset="-128"/>
                        </a:rPr>
                        <a:t>％）</a:t>
                      </a:r>
                    </a:p>
                  </a:txBody>
                  <a:tcPr marL="88424" marR="88424" marT="39299" marB="39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2400" b="0" i="0" u="none" strike="noStrike" cap="none" normalizeH="0" baseline="0" dirty="0">
                          <a:ln>
                            <a:noFill/>
                          </a:ln>
                          <a:solidFill>
                            <a:schemeClr val="tx1"/>
                          </a:solidFill>
                          <a:effectLst/>
                          <a:latin typeface="Arial" charset="0"/>
                          <a:ea typeface="ＭＳ Ｐゴシック" pitchFamily="50" charset="-128"/>
                        </a:rPr>
                        <a:t>11/26</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ja-JP" altLang="en-US" sz="2400" b="0" i="0" u="none" strike="noStrike" cap="none" normalizeH="0" baseline="0" dirty="0">
                          <a:ln>
                            <a:noFill/>
                          </a:ln>
                          <a:solidFill>
                            <a:schemeClr val="tx1"/>
                          </a:solidFill>
                          <a:effectLst/>
                          <a:latin typeface="Arial" charset="0"/>
                          <a:ea typeface="ＭＳ Ｐゴシック" pitchFamily="50" charset="-128"/>
                        </a:rPr>
                        <a:t>（</a:t>
                      </a:r>
                      <a:r>
                        <a:rPr kumimoji="1" lang="en-US" altLang="ja-JP" sz="2400" b="0" i="0" u="none" strike="noStrike" cap="none" normalizeH="0" baseline="0" dirty="0">
                          <a:ln>
                            <a:noFill/>
                          </a:ln>
                          <a:solidFill>
                            <a:schemeClr val="tx1"/>
                          </a:solidFill>
                          <a:effectLst/>
                          <a:latin typeface="Arial" charset="0"/>
                          <a:ea typeface="ＭＳ Ｐゴシック" pitchFamily="50" charset="-128"/>
                        </a:rPr>
                        <a:t>42</a:t>
                      </a:r>
                      <a:r>
                        <a:rPr kumimoji="1" lang="ja-JP" altLang="en-US" sz="2400" b="0" i="0" u="none" strike="noStrike" cap="none" normalizeH="0" baseline="0" dirty="0">
                          <a:ln>
                            <a:noFill/>
                          </a:ln>
                          <a:solidFill>
                            <a:schemeClr val="tx1"/>
                          </a:solidFill>
                          <a:effectLst/>
                          <a:latin typeface="Arial" charset="0"/>
                          <a:ea typeface="ＭＳ Ｐゴシック" pitchFamily="50" charset="-128"/>
                        </a:rPr>
                        <a:t>％）</a:t>
                      </a:r>
                    </a:p>
                  </a:txBody>
                  <a:tcPr marL="88424" marR="88424" marT="39299" marB="392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テキスト ボックス 1"/>
          <p:cNvSpPr txBox="1"/>
          <p:nvPr/>
        </p:nvSpPr>
        <p:spPr>
          <a:xfrm>
            <a:off x="1143015" y="5840968"/>
            <a:ext cx="7020523" cy="523220"/>
          </a:xfrm>
          <a:prstGeom prst="rect">
            <a:avLst/>
          </a:prstGeom>
          <a:noFill/>
        </p:spPr>
        <p:txBody>
          <a:bodyPr wrap="none" rtlCol="0">
            <a:spAutoFit/>
          </a:bodyPr>
          <a:lstStyle/>
          <a:p>
            <a:r>
              <a:rPr lang="en-US" altLang="ja-JP" sz="2800" dirty="0">
                <a:latin typeface="+mj-ea"/>
                <a:ea typeface="+mj-ea"/>
              </a:rPr>
              <a:t>DOTS</a:t>
            </a:r>
            <a:r>
              <a:rPr lang="ja-JP" altLang="en-US" sz="2800" dirty="0">
                <a:latin typeface="+mj-ea"/>
                <a:ea typeface="+mj-ea"/>
              </a:rPr>
              <a:t>を開始後のコホートでの再発率が５％</a:t>
            </a:r>
            <a:endParaRPr kumimoji="1" lang="ja-JP" altLang="en-US" sz="2800" dirty="0">
              <a:latin typeface="+mj-ea"/>
              <a:ea typeface="+mj-e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標準療法が行えない状況</a:t>
            </a:r>
          </a:p>
        </p:txBody>
      </p:sp>
      <p:sp>
        <p:nvSpPr>
          <p:cNvPr id="3" name="コンテンツ プレースホルダー 2"/>
          <p:cNvSpPr>
            <a:spLocks noGrp="1"/>
          </p:cNvSpPr>
          <p:nvPr>
            <p:ph sz="quarter" idx="1"/>
          </p:nvPr>
        </p:nvSpPr>
        <p:spPr/>
        <p:txBody>
          <a:bodyPr/>
          <a:lstStyle/>
          <a:p>
            <a:pPr marL="0" indent="0">
              <a:buNone/>
            </a:pPr>
            <a:r>
              <a:rPr lang="en-US" altLang="ja-JP" dirty="0"/>
              <a:t>4</a:t>
            </a:r>
            <a:r>
              <a:rPr lang="ja-JP" altLang="en-US"/>
              <a:t>剤での療法</a:t>
            </a:r>
            <a:r>
              <a:rPr lang="ja-JP" altLang="en-US" dirty="0"/>
              <a:t>が行えない合併症</a:t>
            </a:r>
            <a:endParaRPr lang="en-US" altLang="ja-JP" dirty="0"/>
          </a:p>
          <a:p>
            <a:pPr lvl="1"/>
            <a:r>
              <a:rPr kumimoji="1" lang="ja-JP" altLang="en-US" dirty="0"/>
              <a:t>肝硬変もしくは慢性</a:t>
            </a:r>
            <a:r>
              <a:rPr kumimoji="1" lang="en-US" altLang="ja-JP" dirty="0"/>
              <a:t>C</a:t>
            </a:r>
            <a:r>
              <a:rPr kumimoji="1" lang="ja-JP" altLang="en-US" dirty="0"/>
              <a:t>型肝炎</a:t>
            </a:r>
            <a:endParaRPr kumimoji="1" lang="en-US" altLang="ja-JP" dirty="0"/>
          </a:p>
          <a:p>
            <a:pPr lvl="1"/>
            <a:r>
              <a:rPr lang="ja-JP" altLang="en-US" dirty="0"/>
              <a:t>妊婦　</a:t>
            </a:r>
            <a:r>
              <a:rPr lang="en-US" altLang="ja-JP" dirty="0"/>
              <a:t>FDA</a:t>
            </a:r>
            <a:r>
              <a:rPr lang="ja-JP" altLang="en-US"/>
              <a:t>は</a:t>
            </a:r>
            <a:r>
              <a:rPr lang="en-US" altLang="ja-JP" dirty="0"/>
              <a:t>PZ</a:t>
            </a:r>
          </a:p>
          <a:p>
            <a:pPr lvl="1"/>
            <a:r>
              <a:rPr lang="en-US" altLang="ja-JP" dirty="0"/>
              <a:t>A</a:t>
            </a:r>
            <a:r>
              <a:rPr lang="ja-JP" altLang="en-US" dirty="0"/>
              <a:t>使用を認めていないが、</a:t>
            </a:r>
            <a:r>
              <a:rPr lang="en-US" altLang="ja-JP" dirty="0"/>
              <a:t>WHO</a:t>
            </a:r>
            <a:r>
              <a:rPr lang="ja-JP" altLang="en-US" dirty="0"/>
              <a:t>は認めている</a:t>
            </a:r>
            <a:endParaRPr lang="en-US" altLang="ja-JP" dirty="0"/>
          </a:p>
          <a:p>
            <a:pPr lvl="2"/>
            <a:r>
              <a:rPr lang="en-US" altLang="ja-JP" dirty="0"/>
              <a:t>CDC/ATS/IDSA</a:t>
            </a:r>
            <a:r>
              <a:rPr lang="ja-JP" altLang="en-US" dirty="0"/>
              <a:t>は</a:t>
            </a:r>
            <a:r>
              <a:rPr lang="en-US" altLang="ja-JP" dirty="0"/>
              <a:t>HIV</a:t>
            </a:r>
            <a:r>
              <a:rPr lang="ja-JP" altLang="en-US" dirty="0"/>
              <a:t>合併例、重篤例で</a:t>
            </a:r>
            <a:r>
              <a:rPr lang="ja-JP" altLang="en-US"/>
              <a:t>は推奨</a:t>
            </a:r>
            <a:endParaRPr lang="en-US" altLang="ja-JP" dirty="0"/>
          </a:p>
          <a:p>
            <a:pPr lvl="2"/>
            <a:r>
              <a:rPr lang="ja-JP" altLang="en-US"/>
              <a:t>妊婦ではアミノグリコシドは使用しない</a:t>
            </a:r>
            <a:endParaRPr lang="en-US" altLang="ja-JP" dirty="0"/>
          </a:p>
          <a:p>
            <a:pPr lvl="1"/>
            <a:r>
              <a:rPr lang="en-US" altLang="ja-JP" dirty="0"/>
              <a:t>80</a:t>
            </a:r>
            <a:r>
              <a:rPr lang="ja-JP" altLang="en-US" dirty="0"/>
              <a:t>歳以上では</a:t>
            </a:r>
            <a:r>
              <a:rPr lang="en-US" altLang="ja-JP" dirty="0"/>
              <a:t>PZA</a:t>
            </a:r>
            <a:r>
              <a:rPr lang="ja-JP" altLang="en-US" dirty="0"/>
              <a:t>を使用しないことを勧める意見もある</a:t>
            </a:r>
            <a:endParaRPr lang="en-US" altLang="ja-JP" dirty="0"/>
          </a:p>
        </p:txBody>
      </p:sp>
    </p:spTree>
    <p:extLst>
      <p:ext uri="{BB962C8B-B14F-4D97-AF65-F5344CB8AC3E}">
        <p14:creationId xmlns:p14="http://schemas.microsoft.com/office/powerpoint/2010/main" val="244589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idx="1"/>
          </p:nvPr>
        </p:nvSpPr>
        <p:spPr/>
        <p:txBody>
          <a:bodyPr/>
          <a:lstStyle/>
          <a:p>
            <a:r>
              <a:rPr lang="ja-JP" altLang="en-US" dirty="0"/>
              <a:t>細胞性免疫が働かなければ、肉芽種は形成されず、組織が破壊されることはない</a:t>
            </a:r>
            <a:endParaRPr lang="en-US" altLang="ja-JP" dirty="0"/>
          </a:p>
          <a:p>
            <a:r>
              <a:rPr lang="en-US" altLang="ja-JP" dirty="0"/>
              <a:t>CD</a:t>
            </a:r>
            <a:r>
              <a:rPr lang="ja-JP" altLang="en-US" dirty="0"/>
              <a:t>４が低下している</a:t>
            </a:r>
            <a:r>
              <a:rPr lang="en-US" altLang="ja-JP" dirty="0"/>
              <a:t>AIDS</a:t>
            </a:r>
            <a:r>
              <a:rPr lang="ja-JP" altLang="en-US" dirty="0"/>
              <a:t>の結核では空洞はできない</a:t>
            </a:r>
            <a:endParaRPr lang="en-US" altLang="ja-JP" dirty="0"/>
          </a:p>
          <a:p>
            <a:r>
              <a:rPr lang="ja-JP" altLang="en-US" dirty="0"/>
              <a:t>結核治療中に細胞性免疫が過剰に発現することにより病状が悪化する現象は初期悪化としてしられていた。</a:t>
            </a:r>
            <a:endParaRPr lang="en-US" altLang="ja-JP" dirty="0"/>
          </a:p>
          <a:p>
            <a:r>
              <a:rPr lang="ja-JP" altLang="en-US" dirty="0">
                <a:latin typeface="+mj-ea"/>
                <a:ea typeface="+mj-ea"/>
              </a:rPr>
              <a:t>今は</a:t>
            </a:r>
            <a:r>
              <a:rPr lang="en-US" altLang="ja-JP" b="1" dirty="0">
                <a:latin typeface="+mj-ea"/>
                <a:ea typeface="+mj-ea"/>
              </a:rPr>
              <a:t>Immune Reconstitution Inflammatory Syndrome (IRIS)</a:t>
            </a:r>
            <a:r>
              <a:rPr lang="ja-JP" altLang="en-US" b="1" dirty="0">
                <a:latin typeface="+mj-ea"/>
                <a:ea typeface="+mj-ea"/>
              </a:rPr>
              <a:t>として知られている</a:t>
            </a:r>
            <a:endParaRPr lang="en-US" altLang="ja-JP" dirty="0">
              <a:latin typeface="+mj-ea"/>
              <a:ea typeface="+mj-ea"/>
            </a:endParaRPr>
          </a:p>
        </p:txBody>
      </p:sp>
      <p:sp>
        <p:nvSpPr>
          <p:cNvPr id="2" name="タイトル 1"/>
          <p:cNvSpPr>
            <a:spLocks noGrp="1"/>
          </p:cNvSpPr>
          <p:nvPr>
            <p:ph type="title"/>
          </p:nvPr>
        </p:nvSpPr>
        <p:spPr/>
        <p:txBody>
          <a:bodyPr/>
          <a:lstStyle/>
          <a:p>
            <a:r>
              <a:rPr kumimoji="1" lang="ja-JP" altLang="en-US" sz="4000" dirty="0"/>
              <a:t>結核治療とステロイド、免疫抑制剤</a:t>
            </a:r>
          </a:p>
        </p:txBody>
      </p:sp>
    </p:spTree>
    <p:extLst>
      <p:ext uri="{BB962C8B-B14F-4D97-AF65-F5344CB8AC3E}">
        <p14:creationId xmlns:p14="http://schemas.microsoft.com/office/powerpoint/2010/main" val="21757405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norm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fld id="{112486CA-8B34-5F4E-A704-3D1FC071EE57}" type="slidenum">
              <a:rPr lang="en-US" altLang="ja-JP" sz="1200">
                <a:solidFill>
                  <a:srgbClr val="898989"/>
                </a:solidFill>
                <a:latin typeface="Arial" charset="0"/>
              </a:rPr>
              <a:pPr/>
              <a:t>89</a:t>
            </a:fld>
            <a:endParaRPr lang="en-US" altLang="ja-JP" sz="1200">
              <a:solidFill>
                <a:srgbClr val="898989"/>
              </a:solidFill>
              <a:latin typeface="Arial" charset="0"/>
            </a:endParaRPr>
          </a:p>
        </p:txBody>
      </p:sp>
      <p:sp>
        <p:nvSpPr>
          <p:cNvPr id="7" name="コンテンツ プレースホルダー 6"/>
          <p:cNvSpPr>
            <a:spLocks noGrp="1"/>
          </p:cNvSpPr>
          <p:nvPr>
            <p:ph idx="4294967295"/>
          </p:nvPr>
        </p:nvSpPr>
        <p:spPr>
          <a:xfrm>
            <a:off x="566145" y="1341438"/>
            <a:ext cx="9720857" cy="1296987"/>
          </a:xfrm>
        </p:spPr>
        <p:txBody>
          <a:bodyPr/>
          <a:lstStyle/>
          <a:p>
            <a:pPr>
              <a:buFont typeface="Arial" panose="020B0604020202020204" pitchFamily="34" charset="0"/>
              <a:buChar char="•"/>
              <a:defRPr/>
            </a:pPr>
            <a:r>
              <a:rPr lang="en-US" altLang="ja-JP" sz="2400" dirty="0">
                <a:solidFill>
                  <a:schemeClr val="tx1">
                    <a:lumMod val="75000"/>
                    <a:lumOff val="25000"/>
                  </a:schemeClr>
                </a:solidFill>
                <a:cs typeface="+mn-cs"/>
              </a:rPr>
              <a:t>ADA</a:t>
            </a:r>
            <a:r>
              <a:rPr lang="ja-JP" altLang="en-US" sz="2400" dirty="0">
                <a:solidFill>
                  <a:schemeClr val="tx1">
                    <a:lumMod val="75000"/>
                    <a:lumOff val="25000"/>
                  </a:schemeClr>
                </a:solidFill>
                <a:cs typeface="+mn-cs"/>
              </a:rPr>
              <a:t>の使用例</a:t>
            </a:r>
            <a:r>
              <a:rPr lang="en-US" altLang="ja-JP" sz="2400" dirty="0">
                <a:solidFill>
                  <a:schemeClr val="tx1">
                    <a:lumMod val="75000"/>
                    <a:lumOff val="25000"/>
                  </a:schemeClr>
                </a:solidFill>
                <a:cs typeface="+mn-cs"/>
              </a:rPr>
              <a:t>20,000</a:t>
            </a:r>
            <a:r>
              <a:rPr lang="ja-JP" altLang="en-US" sz="2400" dirty="0">
                <a:solidFill>
                  <a:schemeClr val="tx1">
                    <a:lumMod val="75000"/>
                    <a:lumOff val="25000"/>
                  </a:schemeClr>
                </a:solidFill>
                <a:cs typeface="+mn-cs"/>
              </a:rPr>
              <a:t>例以上（推定）から</a:t>
            </a:r>
            <a:r>
              <a:rPr lang="en-US" altLang="ja-JP" sz="2400" dirty="0">
                <a:solidFill>
                  <a:srgbClr val="FF0000"/>
                </a:solidFill>
                <a:cs typeface="+mn-cs"/>
              </a:rPr>
              <a:t>55</a:t>
            </a:r>
            <a:r>
              <a:rPr lang="ja-JP" altLang="en-US" sz="2400" dirty="0">
                <a:solidFill>
                  <a:srgbClr val="FF0000"/>
                </a:solidFill>
                <a:cs typeface="+mn-cs"/>
              </a:rPr>
              <a:t>例</a:t>
            </a:r>
            <a:r>
              <a:rPr lang="ja-JP" altLang="en-US" sz="2400" dirty="0">
                <a:solidFill>
                  <a:schemeClr val="tx1">
                    <a:lumMod val="75000"/>
                    <a:lumOff val="25000"/>
                  </a:schemeClr>
                </a:solidFill>
                <a:cs typeface="+mn-cs"/>
              </a:rPr>
              <a:t>の結核が発現し、　</a:t>
            </a:r>
            <a:r>
              <a:rPr lang="ja-JP" altLang="en-US" sz="2400" dirty="0">
                <a:solidFill>
                  <a:srgbClr val="FF0000"/>
                </a:solidFill>
                <a:cs typeface="+mn-cs"/>
              </a:rPr>
              <a:t>３例</a:t>
            </a:r>
            <a:r>
              <a:rPr lang="ja-JP" altLang="en-US" sz="2200" dirty="0">
                <a:solidFill>
                  <a:srgbClr val="FF0000"/>
                </a:solidFill>
                <a:cs typeface="+mn-cs"/>
              </a:rPr>
              <a:t>（いずれも粟粒結核例）</a:t>
            </a:r>
            <a:r>
              <a:rPr lang="ja-JP" altLang="en-US" sz="2400" dirty="0">
                <a:solidFill>
                  <a:srgbClr val="FF0000"/>
                </a:solidFill>
                <a:cs typeface="+mn-cs"/>
              </a:rPr>
              <a:t>が死亡</a:t>
            </a:r>
            <a:r>
              <a:rPr lang="ja-JP" altLang="en-US" sz="2400" dirty="0">
                <a:solidFill>
                  <a:schemeClr val="tx1">
                    <a:lumMod val="75000"/>
                    <a:lumOff val="25000"/>
                  </a:schemeClr>
                </a:solidFill>
                <a:cs typeface="+mn-cs"/>
              </a:rPr>
              <a:t>した。いずれも</a:t>
            </a:r>
            <a:r>
              <a:rPr lang="en-US" altLang="ja-JP" sz="2400" dirty="0">
                <a:solidFill>
                  <a:schemeClr val="tx1">
                    <a:lumMod val="75000"/>
                    <a:lumOff val="25000"/>
                  </a:schemeClr>
                </a:solidFill>
                <a:cs typeface="+mn-cs"/>
              </a:rPr>
              <a:t>RA</a:t>
            </a:r>
            <a:r>
              <a:rPr lang="ja-JP" altLang="en-US" sz="2400" dirty="0">
                <a:solidFill>
                  <a:schemeClr val="tx1">
                    <a:lumMod val="75000"/>
                    <a:lumOff val="25000"/>
                  </a:schemeClr>
                </a:solidFill>
                <a:cs typeface="+mn-cs"/>
              </a:rPr>
              <a:t>患者に併発　した例であった</a:t>
            </a:r>
            <a:endParaRPr lang="en-US" altLang="ja-JP" sz="800" dirty="0">
              <a:solidFill>
                <a:schemeClr val="tx1">
                  <a:lumMod val="75000"/>
                  <a:lumOff val="25000"/>
                </a:schemeClr>
              </a:solidFill>
              <a:cs typeface="+mn-cs"/>
            </a:endParaRPr>
          </a:p>
        </p:txBody>
      </p:sp>
      <p:sp>
        <p:nvSpPr>
          <p:cNvPr id="5" name="コンテンツ プレースホルダー 6"/>
          <p:cNvSpPr txBox="1">
            <a:spLocks/>
          </p:cNvSpPr>
          <p:nvPr/>
        </p:nvSpPr>
        <p:spPr bwMode="auto">
          <a:xfrm>
            <a:off x="364332" y="2781331"/>
            <a:ext cx="9720858"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marL="342900" indent="-342900">
              <a:spcBef>
                <a:spcPct val="20000"/>
              </a:spcBef>
              <a:buFont typeface="Arial" charset="0"/>
              <a:buChar char="•"/>
            </a:pPr>
            <a:r>
              <a:rPr lang="ja-JP" altLang="en-US" sz="2400">
                <a:solidFill>
                  <a:srgbClr val="404040"/>
                </a:solidFill>
              </a:rPr>
              <a:t>３例とも予防投与なし、死亡までの日数は結核発現後</a:t>
            </a:r>
            <a:r>
              <a:rPr lang="en-US" altLang="ja-JP" sz="2400">
                <a:solidFill>
                  <a:srgbClr val="404040"/>
                </a:solidFill>
              </a:rPr>
              <a:t>34</a:t>
            </a:r>
            <a:r>
              <a:rPr lang="ja-JP" altLang="en-US" sz="2400">
                <a:solidFill>
                  <a:srgbClr val="404040"/>
                </a:solidFill>
              </a:rPr>
              <a:t>～</a:t>
            </a:r>
            <a:r>
              <a:rPr lang="en-US" altLang="ja-JP" sz="2400">
                <a:solidFill>
                  <a:srgbClr val="404040"/>
                </a:solidFill>
              </a:rPr>
              <a:t>44</a:t>
            </a:r>
            <a:r>
              <a:rPr lang="ja-JP" altLang="en-US" sz="2400">
                <a:solidFill>
                  <a:srgbClr val="404040"/>
                </a:solidFill>
              </a:rPr>
              <a:t>日（</a:t>
            </a:r>
            <a:r>
              <a:rPr lang="ja-JP" altLang="en-US" sz="2400">
                <a:solidFill>
                  <a:srgbClr val="FF0000"/>
                </a:solidFill>
              </a:rPr>
              <a:t>平均</a:t>
            </a:r>
            <a:r>
              <a:rPr lang="en-US" altLang="ja-JP" sz="2400">
                <a:solidFill>
                  <a:srgbClr val="FF0000"/>
                </a:solidFill>
              </a:rPr>
              <a:t>39.3</a:t>
            </a:r>
            <a:r>
              <a:rPr lang="ja-JP" altLang="en-US" sz="2400">
                <a:solidFill>
                  <a:srgbClr val="FF0000"/>
                </a:solidFill>
              </a:rPr>
              <a:t>日</a:t>
            </a:r>
            <a:r>
              <a:rPr lang="ja-JP" altLang="en-US" sz="2400">
                <a:solidFill>
                  <a:srgbClr val="404040"/>
                </a:solidFill>
              </a:rPr>
              <a:t>）、結核治療開始後</a:t>
            </a:r>
            <a:r>
              <a:rPr lang="en-US" altLang="ja-JP" sz="2400">
                <a:solidFill>
                  <a:srgbClr val="404040"/>
                </a:solidFill>
              </a:rPr>
              <a:t>17</a:t>
            </a:r>
            <a:r>
              <a:rPr lang="ja-JP" altLang="en-US" sz="2400">
                <a:solidFill>
                  <a:srgbClr val="404040"/>
                </a:solidFill>
              </a:rPr>
              <a:t>～</a:t>
            </a:r>
            <a:r>
              <a:rPr lang="en-US" altLang="ja-JP" sz="2400">
                <a:solidFill>
                  <a:srgbClr val="404040"/>
                </a:solidFill>
              </a:rPr>
              <a:t>40</a:t>
            </a:r>
            <a:r>
              <a:rPr lang="ja-JP" altLang="en-US" sz="2400">
                <a:solidFill>
                  <a:srgbClr val="404040"/>
                </a:solidFill>
              </a:rPr>
              <a:t>日（</a:t>
            </a:r>
            <a:r>
              <a:rPr lang="ja-JP" altLang="en-US" sz="2400">
                <a:solidFill>
                  <a:srgbClr val="FF0000"/>
                </a:solidFill>
              </a:rPr>
              <a:t>同 </a:t>
            </a:r>
            <a:r>
              <a:rPr lang="en-US" altLang="ja-JP" sz="2400">
                <a:solidFill>
                  <a:srgbClr val="FF0000"/>
                </a:solidFill>
              </a:rPr>
              <a:t>27.0</a:t>
            </a:r>
            <a:r>
              <a:rPr lang="ja-JP" altLang="en-US" sz="2400">
                <a:solidFill>
                  <a:srgbClr val="FF0000"/>
                </a:solidFill>
              </a:rPr>
              <a:t>日</a:t>
            </a:r>
            <a:r>
              <a:rPr lang="ja-JP" altLang="en-US" sz="2400">
                <a:solidFill>
                  <a:srgbClr val="404040"/>
                </a:solidFill>
              </a:rPr>
              <a:t>）であった</a:t>
            </a:r>
            <a:endParaRPr lang="en-US" altLang="ja-JP" sz="2400">
              <a:solidFill>
                <a:srgbClr val="404040"/>
              </a:solidFill>
            </a:endParaRPr>
          </a:p>
        </p:txBody>
      </p:sp>
      <p:sp>
        <p:nvSpPr>
          <p:cNvPr id="6" name="コンテンツ プレースホルダー 6"/>
          <p:cNvSpPr txBox="1">
            <a:spLocks/>
          </p:cNvSpPr>
          <p:nvPr/>
        </p:nvSpPr>
        <p:spPr bwMode="auto">
          <a:xfrm>
            <a:off x="364332" y="3860800"/>
            <a:ext cx="9720858"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marL="342900" indent="-342900">
              <a:spcBef>
                <a:spcPct val="20000"/>
              </a:spcBef>
              <a:buFont typeface="Arial" charset="0"/>
              <a:buChar char="•"/>
            </a:pPr>
            <a:r>
              <a:rPr lang="ja-JP" altLang="en-US" sz="2400">
                <a:solidFill>
                  <a:srgbClr val="404040"/>
                </a:solidFill>
              </a:rPr>
              <a:t>結核治療開始後いったん解熱・改善し、排菌が停止した例もあったが再度発熱し、</a:t>
            </a:r>
            <a:r>
              <a:rPr lang="en-US" altLang="ja-JP" sz="2400">
                <a:solidFill>
                  <a:srgbClr val="404040"/>
                </a:solidFill>
              </a:rPr>
              <a:t>DIC</a:t>
            </a:r>
            <a:r>
              <a:rPr lang="ja-JP" altLang="en-US" sz="2400">
                <a:solidFill>
                  <a:srgbClr val="404040"/>
                </a:solidFill>
              </a:rPr>
              <a:t>や</a:t>
            </a:r>
            <a:r>
              <a:rPr lang="en-US" altLang="ja-JP" sz="2400">
                <a:solidFill>
                  <a:srgbClr val="404040"/>
                </a:solidFill>
              </a:rPr>
              <a:t>ARDS</a:t>
            </a:r>
            <a:r>
              <a:rPr lang="ja-JP" altLang="en-US" sz="2400">
                <a:solidFill>
                  <a:srgbClr val="404040"/>
                </a:solidFill>
              </a:rPr>
              <a:t>、多臓器不全が急速に進行した</a:t>
            </a:r>
            <a:endParaRPr lang="en-US" altLang="ja-JP" sz="800">
              <a:solidFill>
                <a:srgbClr val="404040"/>
              </a:solidFill>
            </a:endParaRPr>
          </a:p>
        </p:txBody>
      </p:sp>
      <p:sp>
        <p:nvSpPr>
          <p:cNvPr id="8" name="コンテンツ プレースホルダー 6"/>
          <p:cNvSpPr txBox="1">
            <a:spLocks/>
          </p:cNvSpPr>
          <p:nvPr/>
        </p:nvSpPr>
        <p:spPr bwMode="auto">
          <a:xfrm>
            <a:off x="364332" y="5013325"/>
            <a:ext cx="972085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marL="342900" indent="-342900">
              <a:spcBef>
                <a:spcPct val="20000"/>
              </a:spcBef>
              <a:buFont typeface="Arial" charset="0"/>
              <a:buChar char="•"/>
            </a:pPr>
            <a:r>
              <a:rPr lang="en-US" altLang="ja-JP" sz="2400">
                <a:solidFill>
                  <a:srgbClr val="404040"/>
                </a:solidFill>
              </a:rPr>
              <a:t>3</a:t>
            </a:r>
            <a:r>
              <a:rPr lang="ja-JP" altLang="en-US" sz="2400">
                <a:solidFill>
                  <a:srgbClr val="404040"/>
                </a:solidFill>
              </a:rPr>
              <a:t>例中</a:t>
            </a:r>
            <a:r>
              <a:rPr lang="en-US" altLang="ja-JP" sz="2400">
                <a:solidFill>
                  <a:srgbClr val="404040"/>
                </a:solidFill>
              </a:rPr>
              <a:t>2</a:t>
            </a:r>
            <a:r>
              <a:rPr lang="ja-JP" altLang="en-US" sz="2400">
                <a:solidFill>
                  <a:srgbClr val="404040"/>
                </a:solidFill>
              </a:rPr>
              <a:t>例は、結核発症後に</a:t>
            </a:r>
            <a:r>
              <a:rPr lang="en-US" altLang="ja-JP" sz="2400" u="sng">
                <a:solidFill>
                  <a:srgbClr val="FF0000"/>
                </a:solidFill>
              </a:rPr>
              <a:t>ADA</a:t>
            </a:r>
            <a:r>
              <a:rPr lang="ja-JP" altLang="en-US" sz="2400" u="sng">
                <a:solidFill>
                  <a:srgbClr val="FF0000"/>
                </a:solidFill>
              </a:rPr>
              <a:t>もステロイドも全て中止</a:t>
            </a:r>
            <a:r>
              <a:rPr lang="ja-JP" altLang="en-US" sz="2400">
                <a:solidFill>
                  <a:srgbClr val="404040"/>
                </a:solidFill>
              </a:rPr>
              <a:t>して抗結核薬を開始したが、高熱その他が出現し、死亡した．他の</a:t>
            </a:r>
            <a:r>
              <a:rPr lang="en-US" altLang="ja-JP" sz="2400">
                <a:solidFill>
                  <a:srgbClr val="404040"/>
                </a:solidFill>
              </a:rPr>
              <a:t>1</a:t>
            </a:r>
            <a:r>
              <a:rPr lang="ja-JP" altLang="en-US" sz="2400">
                <a:solidFill>
                  <a:srgbClr val="404040"/>
                </a:solidFill>
              </a:rPr>
              <a:t>例は、</a:t>
            </a:r>
            <a:r>
              <a:rPr lang="ja-JP" altLang="en-US" sz="2400" u="sng">
                <a:solidFill>
                  <a:srgbClr val="FF0000"/>
                </a:solidFill>
              </a:rPr>
              <a:t>ステロイドは同量で続け</a:t>
            </a:r>
            <a:r>
              <a:rPr lang="en-US" altLang="ja-JP" sz="2400" u="sng">
                <a:solidFill>
                  <a:srgbClr val="FF0000"/>
                </a:solidFill>
              </a:rPr>
              <a:t>ADA</a:t>
            </a:r>
            <a:r>
              <a:rPr lang="ja-JP" altLang="en-US" sz="2400" u="sng">
                <a:solidFill>
                  <a:srgbClr val="FF0000"/>
                </a:solidFill>
              </a:rPr>
              <a:t>は中止</a:t>
            </a:r>
            <a:r>
              <a:rPr lang="ja-JP" altLang="en-US" sz="2400">
                <a:solidFill>
                  <a:srgbClr val="404040"/>
                </a:solidFill>
              </a:rPr>
              <a:t>したが、やはり死亡した</a:t>
            </a:r>
            <a:endParaRPr lang="en-US" altLang="ja-JP" sz="800">
              <a:solidFill>
                <a:srgbClr val="404040"/>
              </a:solidFill>
            </a:endParaRPr>
          </a:p>
        </p:txBody>
      </p:sp>
      <p:sp>
        <p:nvSpPr>
          <p:cNvPr id="9" name="角丸四角形 8"/>
          <p:cNvSpPr>
            <a:spLocks noChangeArrowheads="1"/>
          </p:cNvSpPr>
          <p:nvPr/>
        </p:nvSpPr>
        <p:spPr bwMode="auto">
          <a:xfrm>
            <a:off x="121459" y="260381"/>
            <a:ext cx="10044113" cy="720725"/>
          </a:xfrm>
          <a:prstGeom prst="roundRect">
            <a:avLst>
              <a:gd name="adj" fmla="val 16667"/>
            </a:avLst>
          </a:prstGeom>
          <a:gradFill rotWithShape="1">
            <a:gsLst>
              <a:gs pos="0">
                <a:srgbClr val="0000A0"/>
              </a:gs>
              <a:gs pos="50000">
                <a:srgbClr val="0000E6"/>
              </a:gs>
              <a:gs pos="100000">
                <a:srgbClr val="0000FF"/>
              </a:gs>
            </a:gsLst>
            <a:lin ang="5400000" scaled="1"/>
          </a:gradFill>
          <a:ln>
            <a:noFill/>
          </a:ln>
          <a:effectLst>
            <a:outerShdw blurRad="50800" dist="38100" dir="2700000" algn="tl" rotWithShape="0">
              <a:srgbClr val="000000">
                <a:alpha val="39999"/>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eaLnBrk="1" hangingPunct="1">
              <a:defRPr/>
            </a:pPr>
            <a:r>
              <a:rPr lang="ja-JP" altLang="en-US" sz="3000" dirty="0">
                <a:solidFill>
                  <a:schemeClr val="bg1"/>
                </a:solidFill>
                <a:effectLst>
                  <a:outerShdw blurRad="38100" dist="38100" dir="2700000" algn="tl">
                    <a:srgbClr val="000000">
                      <a:alpha val="43137"/>
                    </a:srgbClr>
                  </a:outerShdw>
                </a:effectLst>
                <a:latin typeface="+mn-lt"/>
                <a:ea typeface="+mn-ea"/>
                <a:cs typeface="+mn-cs"/>
              </a:rPr>
              <a:t>アダリムマブ（</a:t>
            </a:r>
            <a:r>
              <a:rPr lang="en-US" altLang="ja-JP" sz="3000" dirty="0">
                <a:solidFill>
                  <a:schemeClr val="bg1"/>
                </a:solidFill>
                <a:effectLst>
                  <a:outerShdw blurRad="38100" dist="38100" dir="2700000" algn="tl">
                    <a:srgbClr val="000000">
                      <a:alpha val="43137"/>
                    </a:srgbClr>
                  </a:outerShdw>
                </a:effectLst>
                <a:latin typeface="+mn-lt"/>
                <a:ea typeface="+mn-ea"/>
                <a:cs typeface="+mn-cs"/>
              </a:rPr>
              <a:t>ADA</a:t>
            </a:r>
            <a:r>
              <a:rPr lang="ja-JP" altLang="en-US" sz="3000" dirty="0">
                <a:solidFill>
                  <a:schemeClr val="bg1"/>
                </a:solidFill>
                <a:effectLst>
                  <a:outerShdw blurRad="38100" dist="38100" dir="2700000" algn="tl">
                    <a:srgbClr val="000000">
                      <a:alpha val="43137"/>
                    </a:srgbClr>
                  </a:outerShdw>
                </a:effectLst>
                <a:latin typeface="+mn-lt"/>
                <a:ea typeface="+mn-ea"/>
                <a:cs typeface="+mn-cs"/>
              </a:rPr>
              <a:t>）投与中の結核死亡</a:t>
            </a:r>
            <a:r>
              <a:rPr lang="ja-JP" altLang="en-US" sz="3000" dirty="0">
                <a:solidFill>
                  <a:srgbClr val="FFFF00"/>
                </a:solidFill>
                <a:effectLst>
                  <a:outerShdw blurRad="38100" dist="38100" dir="2700000" algn="tl">
                    <a:srgbClr val="000000">
                      <a:alpha val="43137"/>
                    </a:srgbClr>
                  </a:outerShdw>
                </a:effectLst>
                <a:latin typeface="+mn-lt"/>
                <a:ea typeface="+mn-ea"/>
                <a:cs typeface="+mn-cs"/>
              </a:rPr>
              <a:t>３例</a:t>
            </a:r>
            <a:r>
              <a:rPr lang="ja-JP" altLang="en-US" sz="3000" dirty="0">
                <a:solidFill>
                  <a:schemeClr val="bg1"/>
                </a:solidFill>
                <a:effectLst>
                  <a:outerShdw blurRad="38100" dist="38100" dir="2700000" algn="tl">
                    <a:srgbClr val="000000">
                      <a:alpha val="43137"/>
                    </a:srgbClr>
                  </a:outerShdw>
                </a:effectLst>
                <a:latin typeface="+mn-lt"/>
                <a:ea typeface="+mn-ea"/>
                <a:cs typeface="+mn-cs"/>
              </a:rPr>
              <a:t>の解析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lstStyle/>
          <a:p>
            <a:r>
              <a:rPr lang="ja-JP" altLang="en-US" dirty="0"/>
              <a:t>早期に結核が診断出来れば感染を広げない治療の失敗も少ない。</a:t>
            </a:r>
            <a:endParaRPr kumimoji="1" lang="en-US" altLang="ja-JP" dirty="0"/>
          </a:p>
          <a:p>
            <a:r>
              <a:rPr kumimoji="1" lang="ja-JP" altLang="en-US" dirty="0"/>
              <a:t>受診の遅れと診断の遅れはどうしておこる</a:t>
            </a:r>
          </a:p>
        </p:txBody>
      </p:sp>
      <p:sp>
        <p:nvSpPr>
          <p:cNvPr id="3" name="タイトル 2"/>
          <p:cNvSpPr>
            <a:spLocks noGrp="1"/>
          </p:cNvSpPr>
          <p:nvPr>
            <p:ph type="title"/>
          </p:nvPr>
        </p:nvSpPr>
        <p:spPr/>
        <p:txBody>
          <a:bodyPr/>
          <a:lstStyle/>
          <a:p>
            <a:r>
              <a:rPr lang="ja-JP" altLang="en-US" dirty="0"/>
              <a:t>診断の遅れ</a:t>
            </a:r>
            <a:endParaRPr kumimoji="1" lang="ja-JP" altLang="en-US" dirty="0"/>
          </a:p>
        </p:txBody>
      </p:sp>
    </p:spTree>
    <p:extLst>
      <p:ext uri="{BB962C8B-B14F-4D97-AF65-F5344CB8AC3E}">
        <p14:creationId xmlns:p14="http://schemas.microsoft.com/office/powerpoint/2010/main" val="26422020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fld id="{A23F3D9D-1D7C-504E-B5AB-E8567F181E0C}" type="slidenum">
              <a:rPr lang="en-US" altLang="ja-JP" sz="1200">
                <a:solidFill>
                  <a:srgbClr val="898989"/>
                </a:solidFill>
                <a:latin typeface="Arial" charset="0"/>
              </a:rPr>
              <a:pPr/>
              <a:t>90</a:t>
            </a:fld>
            <a:endParaRPr lang="en-US" altLang="ja-JP" sz="1200">
              <a:solidFill>
                <a:srgbClr val="898989"/>
              </a:solidFill>
              <a:latin typeface="Arial" charset="0"/>
            </a:endParaRPr>
          </a:p>
        </p:txBody>
      </p:sp>
      <p:sp>
        <p:nvSpPr>
          <p:cNvPr id="4" name="タイトル 2"/>
          <p:cNvSpPr txBox="1">
            <a:spLocks/>
          </p:cNvSpPr>
          <p:nvPr/>
        </p:nvSpPr>
        <p:spPr bwMode="auto">
          <a:xfrm>
            <a:off x="1012640" y="3717925"/>
            <a:ext cx="8261747" cy="179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algn="ctr"/>
            <a:r>
              <a:rPr lang="ja-JP" altLang="en-US">
                <a:solidFill>
                  <a:srgbClr val="0000CC"/>
                </a:solidFill>
              </a:rPr>
              <a:t>そもそも、これらの例の致死的な経過は</a:t>
            </a:r>
            <a:br>
              <a:rPr lang="en-US" altLang="ja-JP">
                <a:solidFill>
                  <a:srgbClr val="0000CC"/>
                </a:solidFill>
              </a:rPr>
            </a:br>
            <a:r>
              <a:rPr lang="ja-JP" altLang="en-US">
                <a:solidFill>
                  <a:srgbClr val="0000CC"/>
                </a:solidFill>
              </a:rPr>
              <a:t>何に由来するのか？</a:t>
            </a:r>
            <a:br>
              <a:rPr lang="en-US" altLang="ja-JP">
                <a:solidFill>
                  <a:srgbClr val="0000CC"/>
                </a:solidFill>
              </a:rPr>
            </a:br>
            <a:r>
              <a:rPr lang="ja-JP" altLang="en-US" sz="2400"/>
              <a:t>（排菌が停止しながら死亡した例もある！）</a:t>
            </a:r>
          </a:p>
        </p:txBody>
      </p:sp>
      <p:sp>
        <p:nvSpPr>
          <p:cNvPr id="5" name="角丸四角形 4"/>
          <p:cNvSpPr>
            <a:spLocks noChangeArrowheads="1"/>
          </p:cNvSpPr>
          <p:nvPr/>
        </p:nvSpPr>
        <p:spPr bwMode="auto">
          <a:xfrm>
            <a:off x="607219" y="620713"/>
            <a:ext cx="8992196" cy="2520950"/>
          </a:xfrm>
          <a:prstGeom prst="roundRect">
            <a:avLst>
              <a:gd name="adj" fmla="val 16667"/>
            </a:avLst>
          </a:prstGeom>
          <a:gradFill rotWithShape="1">
            <a:gsLst>
              <a:gs pos="0">
                <a:srgbClr val="0000A0"/>
              </a:gs>
              <a:gs pos="50000">
                <a:srgbClr val="0000E6"/>
              </a:gs>
              <a:gs pos="100000">
                <a:srgbClr val="0000FF"/>
              </a:gs>
            </a:gsLst>
            <a:lin ang="5400000" scaled="1"/>
          </a:gradFill>
          <a:ln>
            <a:noFill/>
          </a:ln>
          <a:effectLst>
            <a:outerShdw blurRad="50800" dist="38100" dir="2700000" algn="tl" rotWithShape="0">
              <a:srgbClr val="000000">
                <a:alpha val="39999"/>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eaLnBrk="1" hangingPunct="1">
              <a:defRPr/>
            </a:pPr>
            <a:r>
              <a:rPr lang="ja-JP" altLang="en-US" sz="3200" dirty="0">
                <a:solidFill>
                  <a:schemeClr val="bg1"/>
                </a:solidFill>
                <a:effectLst>
                  <a:outerShdw blurRad="38100" dist="38100" dir="2700000" algn="tl">
                    <a:srgbClr val="000000">
                      <a:alpha val="43137"/>
                    </a:srgbClr>
                  </a:outerShdw>
                </a:effectLst>
                <a:latin typeface="+mn-ea"/>
                <a:ea typeface="+mn-ea"/>
                <a:cs typeface="+mn-cs"/>
              </a:rPr>
              <a:t>感染症発症に際し，通常はそれまで使用</a:t>
            </a:r>
            <a:endParaRPr lang="en-US" altLang="ja-JP" sz="3200" dirty="0">
              <a:solidFill>
                <a:schemeClr val="bg1"/>
              </a:solidFill>
              <a:effectLst>
                <a:outerShdw blurRad="38100" dist="38100" dir="2700000" algn="tl">
                  <a:srgbClr val="000000">
                    <a:alpha val="43137"/>
                  </a:srgbClr>
                </a:outerShdw>
              </a:effectLst>
              <a:latin typeface="+mn-ea"/>
              <a:ea typeface="+mn-ea"/>
              <a:cs typeface="+mn-cs"/>
            </a:endParaRPr>
          </a:p>
          <a:p>
            <a:pPr algn="ctr" eaLnBrk="1" hangingPunct="1">
              <a:defRPr/>
            </a:pPr>
            <a:r>
              <a:rPr lang="ja-JP" altLang="en-US" sz="3200" dirty="0">
                <a:solidFill>
                  <a:schemeClr val="bg1"/>
                </a:solidFill>
                <a:effectLst>
                  <a:outerShdw blurRad="38100" dist="38100" dir="2700000" algn="tl">
                    <a:srgbClr val="000000">
                      <a:alpha val="43137"/>
                    </a:srgbClr>
                  </a:outerShdw>
                </a:effectLst>
                <a:latin typeface="+mn-ea"/>
                <a:ea typeface="+mn-ea"/>
                <a:cs typeface="+mn-cs"/>
              </a:rPr>
              <a:t>  していた免疫抑制薬（ステロイド，ＭＴＸ，</a:t>
            </a:r>
            <a:endParaRPr lang="en-US" altLang="ja-JP" sz="3200" dirty="0">
              <a:solidFill>
                <a:schemeClr val="bg1"/>
              </a:solidFill>
              <a:effectLst>
                <a:outerShdw blurRad="38100" dist="38100" dir="2700000" algn="tl">
                  <a:srgbClr val="000000">
                    <a:alpha val="43137"/>
                  </a:srgbClr>
                </a:outerShdw>
              </a:effectLst>
              <a:latin typeface="+mn-ea"/>
              <a:ea typeface="+mn-ea"/>
              <a:cs typeface="+mn-cs"/>
            </a:endParaRPr>
          </a:p>
          <a:p>
            <a:pPr algn="ctr" eaLnBrk="1" hangingPunct="1">
              <a:defRPr/>
            </a:pPr>
            <a:r>
              <a:rPr lang="ja-JP" altLang="en-US" sz="3200" dirty="0">
                <a:solidFill>
                  <a:schemeClr val="bg1"/>
                </a:solidFill>
                <a:effectLst>
                  <a:outerShdw blurRad="38100" dist="38100" dir="2700000" algn="tl">
                    <a:srgbClr val="000000">
                      <a:alpha val="43137"/>
                    </a:srgbClr>
                  </a:outerShdw>
                </a:effectLst>
                <a:latin typeface="+mn-ea"/>
                <a:ea typeface="+mn-ea"/>
                <a:cs typeface="+mn-cs"/>
              </a:rPr>
              <a:t>  生物学的製剤）は</a:t>
            </a:r>
            <a:r>
              <a:rPr lang="ja-JP" altLang="en-US" sz="3200" dirty="0">
                <a:solidFill>
                  <a:srgbClr val="FFFF00"/>
                </a:solidFill>
                <a:effectLst>
                  <a:outerShdw blurRad="38100" dist="38100" dir="2700000" algn="tl">
                    <a:srgbClr val="000000">
                      <a:alpha val="43137"/>
                    </a:srgbClr>
                  </a:outerShdw>
                </a:effectLst>
                <a:latin typeface="+mn-ea"/>
                <a:ea typeface="+mn-ea"/>
                <a:cs typeface="+mn-cs"/>
              </a:rPr>
              <a:t>中止</a:t>
            </a:r>
            <a:r>
              <a:rPr lang="ja-JP" altLang="en-US" sz="3200" dirty="0">
                <a:solidFill>
                  <a:schemeClr val="bg1"/>
                </a:solidFill>
                <a:effectLst>
                  <a:outerShdw blurRad="38100" dist="38100" dir="2700000" algn="tl">
                    <a:srgbClr val="000000">
                      <a:alpha val="43137"/>
                    </a:srgbClr>
                  </a:outerShdw>
                </a:effectLst>
                <a:latin typeface="+mn-ea"/>
                <a:ea typeface="+mn-ea"/>
                <a:cs typeface="+mn-cs"/>
              </a:rPr>
              <a:t>される．</a:t>
            </a:r>
            <a:br>
              <a:rPr lang="en-US" altLang="ja-JP" sz="3200" dirty="0">
                <a:solidFill>
                  <a:schemeClr val="bg1"/>
                </a:solidFill>
                <a:effectLst>
                  <a:outerShdw blurRad="38100" dist="38100" dir="2700000" algn="tl">
                    <a:srgbClr val="000000">
                      <a:alpha val="43137"/>
                    </a:srgbClr>
                  </a:outerShdw>
                </a:effectLst>
                <a:latin typeface="+mn-ea"/>
                <a:ea typeface="+mn-ea"/>
                <a:cs typeface="+mn-cs"/>
              </a:rPr>
            </a:br>
            <a:r>
              <a:rPr lang="en-US" altLang="ja-JP" sz="3200" dirty="0">
                <a:solidFill>
                  <a:schemeClr val="bg1"/>
                </a:solidFill>
                <a:effectLst>
                  <a:outerShdw blurRad="38100" dist="38100" dir="2700000" algn="tl">
                    <a:srgbClr val="000000">
                      <a:alpha val="43137"/>
                    </a:srgbClr>
                  </a:outerShdw>
                </a:effectLst>
                <a:latin typeface="+mn-ea"/>
                <a:ea typeface="+mn-ea"/>
                <a:cs typeface="+mn-cs"/>
              </a:rPr>
              <a:t> </a:t>
            </a:r>
            <a:r>
              <a:rPr lang="ja-JP" altLang="en-US" sz="3200" dirty="0">
                <a:solidFill>
                  <a:schemeClr val="bg1"/>
                </a:solidFill>
                <a:effectLst>
                  <a:outerShdw blurRad="38100" dist="38100" dir="2700000" algn="tl">
                    <a:srgbClr val="000000">
                      <a:alpha val="43137"/>
                    </a:srgbClr>
                  </a:outerShdw>
                </a:effectLst>
                <a:latin typeface="+mn-ea"/>
                <a:ea typeface="+mn-ea"/>
                <a:cs typeface="+mn-cs"/>
              </a:rPr>
              <a:t>これは正しいのか？</a:t>
            </a:r>
            <a:endParaRPr lang="en-US" altLang="ja-JP" sz="3200" dirty="0">
              <a:solidFill>
                <a:schemeClr val="bg1"/>
              </a:solidFill>
              <a:effectLst>
                <a:outerShdw blurRad="38100" dist="38100" dir="2700000" algn="tl">
                  <a:srgbClr val="000000">
                    <a:alpha val="43137"/>
                  </a:srgbClr>
                </a:outerShdw>
              </a:effectLst>
              <a:latin typeface="+mn-ea"/>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norm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fld id="{A3530B96-6460-C349-97D8-12B4DCADB287}" type="slidenum">
              <a:rPr lang="en-US" altLang="ja-JP" sz="1200">
                <a:solidFill>
                  <a:srgbClr val="898989"/>
                </a:solidFill>
                <a:latin typeface="Arial" charset="0"/>
              </a:rPr>
              <a:pPr/>
              <a:t>91</a:t>
            </a:fld>
            <a:endParaRPr lang="en-US" altLang="ja-JP" sz="1200">
              <a:solidFill>
                <a:srgbClr val="898989"/>
              </a:solidFill>
              <a:latin typeface="Arial" charset="0"/>
            </a:endParaRPr>
          </a:p>
        </p:txBody>
      </p:sp>
      <p:sp>
        <p:nvSpPr>
          <p:cNvPr id="4" name="コンテンツ プレースホルダー 3"/>
          <p:cNvSpPr>
            <a:spLocks noGrp="1"/>
          </p:cNvSpPr>
          <p:nvPr>
            <p:ph idx="4294967295"/>
          </p:nvPr>
        </p:nvSpPr>
        <p:spPr>
          <a:xfrm>
            <a:off x="967036" y="1268760"/>
            <a:ext cx="8424267" cy="5183187"/>
          </a:xfrm>
        </p:spPr>
        <p:txBody>
          <a:bodyPr/>
          <a:lstStyle/>
          <a:p>
            <a:pPr marL="0" indent="0" algn="ctr">
              <a:buFont typeface="Arial" charset="0"/>
              <a:buNone/>
            </a:pPr>
            <a:endParaRPr lang="en-US" altLang="ja-JP" dirty="0">
              <a:solidFill>
                <a:srgbClr val="953735"/>
              </a:solidFill>
              <a:latin typeface="Calibri" charset="0"/>
              <a:ea typeface="ＭＳ Ｐゴシック" charset="0"/>
            </a:endParaRPr>
          </a:p>
          <a:p>
            <a:pPr marL="0" indent="0">
              <a:buFont typeface="Arial" charset="0"/>
              <a:buNone/>
            </a:pPr>
            <a:r>
              <a:rPr lang="ja-JP" altLang="en-US" sz="2800" dirty="0">
                <a:solidFill>
                  <a:srgbClr val="595959"/>
                </a:solidFill>
                <a:latin typeface="Calibri" charset="0"/>
                <a:ea typeface="ＭＳ Ｐゴシック" charset="0"/>
              </a:rPr>
              <a:t>過剰免疫が病態の本質であるリウマチなどにおいては、これらの薬剤を投与中止することによって、それまで抑制されていた（過剰）免疫の強い発現をきたし，結核菌に対する過剰な反応が起こり病態の増悪（</a:t>
            </a:r>
            <a:r>
              <a:rPr lang="en-US" altLang="ja-JP" sz="2800" dirty="0">
                <a:solidFill>
                  <a:srgbClr val="595959"/>
                </a:solidFill>
                <a:latin typeface="Calibri" charset="0"/>
                <a:ea typeface="ＭＳ Ｐゴシック" charset="0"/>
              </a:rPr>
              <a:t>paradoxical reaction</a:t>
            </a:r>
            <a:r>
              <a:rPr lang="ja-JP" altLang="en-US" sz="2800" dirty="0">
                <a:solidFill>
                  <a:srgbClr val="595959"/>
                </a:solidFill>
                <a:latin typeface="Calibri" charset="0"/>
                <a:ea typeface="ＭＳ Ｐゴシック" charset="0"/>
              </a:rPr>
              <a:t>）を招く．</a:t>
            </a:r>
            <a:endParaRPr lang="en-US" altLang="ja-JP" sz="2800" dirty="0">
              <a:solidFill>
                <a:srgbClr val="595959"/>
              </a:solidFill>
              <a:latin typeface="Calibri" charset="0"/>
              <a:ea typeface="ＭＳ Ｐゴシック" charset="0"/>
            </a:endParaRPr>
          </a:p>
          <a:p>
            <a:pPr marL="0" indent="0">
              <a:buFont typeface="Arial" charset="0"/>
              <a:buNone/>
            </a:pPr>
            <a:endParaRPr lang="en-US" altLang="ja-JP" sz="2800" dirty="0">
              <a:solidFill>
                <a:srgbClr val="595959"/>
              </a:solidFill>
              <a:latin typeface="Calibri" charset="0"/>
              <a:ea typeface="ＭＳ Ｐゴシック" charset="0"/>
            </a:endParaRPr>
          </a:p>
          <a:p>
            <a:pPr marL="0" indent="0" algn="ctr">
              <a:buFont typeface="Arial" charset="0"/>
              <a:buNone/>
            </a:pPr>
            <a:r>
              <a:rPr lang="ja-JP" altLang="en-US" sz="2800" dirty="0">
                <a:solidFill>
                  <a:srgbClr val="FF0000"/>
                </a:solidFill>
                <a:latin typeface="Calibri" charset="0"/>
                <a:ea typeface="ＭＳ Ｐゴシック" charset="0"/>
              </a:rPr>
              <a:t>免疫再構築症候群</a:t>
            </a:r>
            <a:endParaRPr lang="en-US" altLang="ja-JP" sz="2800" dirty="0">
              <a:solidFill>
                <a:srgbClr val="FF0000"/>
              </a:solidFill>
              <a:latin typeface="Calibri" charset="0"/>
              <a:ea typeface="ＭＳ Ｐゴシック" charset="0"/>
            </a:endParaRPr>
          </a:p>
          <a:p>
            <a:pPr marL="0" indent="0" algn="ctr">
              <a:buFont typeface="Arial" charset="0"/>
              <a:buNone/>
            </a:pPr>
            <a:r>
              <a:rPr lang="ja-JP" altLang="en-US" sz="2800" dirty="0">
                <a:latin typeface="Calibri" charset="0"/>
                <a:ea typeface="ＭＳ Ｐゴシック" charset="0"/>
              </a:rPr>
              <a:t>ＩＲＩＳ</a:t>
            </a:r>
            <a:endParaRPr lang="en-US" altLang="ja-JP" sz="2800" dirty="0">
              <a:latin typeface="Calibri" charset="0"/>
              <a:ea typeface="ＭＳ Ｐゴシック" charset="0"/>
            </a:endParaRPr>
          </a:p>
          <a:p>
            <a:pPr marL="0" indent="0" algn="ctr">
              <a:buFont typeface="Arial" charset="0"/>
              <a:buNone/>
            </a:pPr>
            <a:r>
              <a:rPr lang="en-US" altLang="ja-JP" sz="2800" dirty="0">
                <a:latin typeface="Calibri" charset="0"/>
                <a:ea typeface="ＭＳ Ｐゴシック" charset="0"/>
              </a:rPr>
              <a:t>Immune reconstitution inflammatory syndrome</a:t>
            </a:r>
            <a:endParaRPr lang="en-US" altLang="ja-JP" sz="2800" dirty="0">
              <a:solidFill>
                <a:srgbClr val="595959"/>
              </a:solidFill>
              <a:latin typeface="Calibri" charset="0"/>
              <a:ea typeface="ＭＳ Ｐゴシック" charset="0"/>
            </a:endParaRPr>
          </a:p>
        </p:txBody>
      </p:sp>
      <p:sp>
        <p:nvSpPr>
          <p:cNvPr id="5" name="角丸四角形 4"/>
          <p:cNvSpPr>
            <a:spLocks noChangeArrowheads="1"/>
          </p:cNvSpPr>
          <p:nvPr/>
        </p:nvSpPr>
        <p:spPr bwMode="auto">
          <a:xfrm>
            <a:off x="607226" y="549275"/>
            <a:ext cx="9120783" cy="719138"/>
          </a:xfrm>
          <a:prstGeom prst="roundRect">
            <a:avLst>
              <a:gd name="adj" fmla="val 16667"/>
            </a:avLst>
          </a:prstGeom>
          <a:gradFill rotWithShape="1">
            <a:gsLst>
              <a:gs pos="0">
                <a:srgbClr val="0000A0"/>
              </a:gs>
              <a:gs pos="50000">
                <a:srgbClr val="0000E6"/>
              </a:gs>
              <a:gs pos="100000">
                <a:srgbClr val="0000FF"/>
              </a:gs>
            </a:gsLst>
            <a:lin ang="5400000" scaled="1"/>
          </a:gradFill>
          <a:ln>
            <a:noFill/>
          </a:ln>
          <a:effectLst>
            <a:outerShdw blurRad="50800" dist="38100" dir="2700000" algn="tl" rotWithShape="0">
              <a:srgbClr val="000000">
                <a:alpha val="39999"/>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eaLnBrk="1" hangingPunct="1">
              <a:defRPr/>
            </a:pPr>
            <a:r>
              <a:rPr lang="ja-JP" altLang="en-US" sz="3200" dirty="0">
                <a:solidFill>
                  <a:schemeClr val="bg1"/>
                </a:solidFill>
                <a:effectLst>
                  <a:outerShdw blurRad="38100" dist="38100" dir="2700000" algn="tl">
                    <a:srgbClr val="000000">
                      <a:alpha val="43137"/>
                    </a:srgbClr>
                  </a:outerShdw>
                </a:effectLst>
                <a:latin typeface="Arial" pitchFamily="34" charset="0"/>
                <a:ea typeface="+mn-ea"/>
                <a:cs typeface="+mn-cs"/>
              </a:rPr>
              <a:t>結核の致死的な経過は何に由来するのか？</a:t>
            </a:r>
            <a:endParaRPr lang="ja-JP" altLang="en-US" sz="3200"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fld id="{6CCEAE98-D077-B74F-9815-CE29D7A27CAE}" type="slidenum">
              <a:rPr lang="en-US" altLang="ja-JP" sz="1200">
                <a:solidFill>
                  <a:srgbClr val="898989"/>
                </a:solidFill>
                <a:latin typeface="Arial" charset="0"/>
              </a:rPr>
              <a:pPr/>
              <a:t>92</a:t>
            </a:fld>
            <a:endParaRPr lang="en-US" altLang="ja-JP" sz="1200">
              <a:solidFill>
                <a:srgbClr val="898989"/>
              </a:solidFill>
              <a:latin typeface="Arial" charset="0"/>
            </a:endParaRPr>
          </a:p>
        </p:txBody>
      </p:sp>
      <p:sp>
        <p:nvSpPr>
          <p:cNvPr id="317443" name="正方形/長方形 2"/>
          <p:cNvSpPr>
            <a:spLocks noChangeArrowheads="1"/>
          </p:cNvSpPr>
          <p:nvPr/>
        </p:nvSpPr>
        <p:spPr bwMode="auto">
          <a:xfrm>
            <a:off x="282192" y="1189053"/>
            <a:ext cx="964049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sz="2000">
                <a:solidFill>
                  <a:srgbClr val="CC0000"/>
                </a:solidFill>
              </a:rPr>
              <a:t>生物学的製剤投与を中止し</a:t>
            </a:r>
            <a:r>
              <a:rPr lang="ja-JP" altLang="en-US" sz="2000">
                <a:solidFill>
                  <a:srgbClr val="CC0000"/>
                </a:solidFill>
              </a:rPr>
              <a:t>、</a:t>
            </a:r>
            <a:r>
              <a:rPr lang="ja-JP" sz="2000">
                <a:solidFill>
                  <a:srgbClr val="CC0000"/>
                </a:solidFill>
              </a:rPr>
              <a:t>抗結核療法</a:t>
            </a:r>
            <a:r>
              <a:rPr lang="ja-JP" altLang="en-US" sz="2000">
                <a:solidFill>
                  <a:srgbClr val="CC0000"/>
                </a:solidFill>
              </a:rPr>
              <a:t>を開始して</a:t>
            </a:r>
            <a:r>
              <a:rPr lang="ja-JP" sz="2000">
                <a:solidFill>
                  <a:srgbClr val="CC0000"/>
                </a:solidFill>
              </a:rPr>
              <a:t>細菌学的には改善し</a:t>
            </a:r>
            <a:r>
              <a:rPr lang="ja-JP" altLang="en-US" sz="2000">
                <a:solidFill>
                  <a:srgbClr val="CC0000"/>
                </a:solidFill>
              </a:rPr>
              <a:t>たが</a:t>
            </a:r>
            <a:r>
              <a:rPr lang="en-US" altLang="ja-JP" sz="2000">
                <a:solidFill>
                  <a:srgbClr val="CC0000"/>
                </a:solidFill>
              </a:rPr>
              <a:t>paradoxical reaction</a:t>
            </a:r>
            <a:r>
              <a:rPr lang="ja-JP" sz="2000">
                <a:solidFill>
                  <a:srgbClr val="CC0000"/>
                </a:solidFill>
              </a:rPr>
              <a:t>が見られた例に対し、アダリムマブ</a:t>
            </a:r>
            <a:r>
              <a:rPr lang="en-US" altLang="ja-JP" sz="2000" baseline="30000">
                <a:solidFill>
                  <a:srgbClr val="CC0000"/>
                </a:solidFill>
              </a:rPr>
              <a:t>1)</a:t>
            </a:r>
            <a:r>
              <a:rPr lang="ja-JP" sz="2000">
                <a:solidFill>
                  <a:srgbClr val="CC0000"/>
                </a:solidFill>
              </a:rPr>
              <a:t>やインフリキシマブ</a:t>
            </a:r>
            <a:r>
              <a:rPr lang="en-US" altLang="ja-JP" sz="2000" baseline="30000">
                <a:solidFill>
                  <a:srgbClr val="CC0000"/>
                </a:solidFill>
              </a:rPr>
              <a:t>2)</a:t>
            </a:r>
            <a:r>
              <a:rPr lang="ja-JP" sz="2000">
                <a:solidFill>
                  <a:srgbClr val="CC0000"/>
                </a:solidFill>
              </a:rPr>
              <a:t>の投与が有効であった</a:t>
            </a:r>
            <a:endParaRPr lang="ja-JP" altLang="en-US" sz="2000">
              <a:solidFill>
                <a:srgbClr val="CC0000"/>
              </a:solidFill>
            </a:endParaRPr>
          </a:p>
        </p:txBody>
      </p:sp>
      <p:sp>
        <p:nvSpPr>
          <p:cNvPr id="372740" name="正方形/長方形 5"/>
          <p:cNvSpPr>
            <a:spLocks noChangeArrowheads="1"/>
          </p:cNvSpPr>
          <p:nvPr/>
        </p:nvSpPr>
        <p:spPr bwMode="auto">
          <a:xfrm>
            <a:off x="282192" y="4645040"/>
            <a:ext cx="964049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sz="2000">
                <a:solidFill>
                  <a:srgbClr val="CC0000"/>
                </a:solidFill>
              </a:rPr>
              <a:t>肺</a:t>
            </a:r>
            <a:r>
              <a:rPr lang="en-US" altLang="ja-JP" sz="2000">
                <a:solidFill>
                  <a:srgbClr val="CC0000"/>
                </a:solidFill>
              </a:rPr>
              <a:t>NTM</a:t>
            </a:r>
            <a:r>
              <a:rPr lang="ja-JP" sz="2000">
                <a:solidFill>
                  <a:srgbClr val="CC0000"/>
                </a:solidFill>
              </a:rPr>
              <a:t>症</a:t>
            </a:r>
            <a:r>
              <a:rPr lang="ja-JP" altLang="en-US" sz="2000">
                <a:solidFill>
                  <a:srgbClr val="CC0000"/>
                </a:solidFill>
              </a:rPr>
              <a:t>でも</a:t>
            </a:r>
            <a:r>
              <a:rPr lang="ja-JP" sz="2000">
                <a:solidFill>
                  <a:srgbClr val="CC0000"/>
                </a:solidFill>
              </a:rPr>
              <a:t>、脊椎炎に対するエタネルセプト投与中に発症した</a:t>
            </a:r>
            <a:r>
              <a:rPr lang="en-US" altLang="ja-JP" sz="2000" i="1">
                <a:solidFill>
                  <a:srgbClr val="CC0000"/>
                </a:solidFill>
              </a:rPr>
              <a:t>M.marinum</a:t>
            </a:r>
            <a:r>
              <a:rPr lang="ja-JP" sz="2000">
                <a:solidFill>
                  <a:srgbClr val="CC0000"/>
                </a:solidFill>
              </a:rPr>
              <a:t>による腱鞘滑膜炎の治療反応性を高めるためにインフリキシマブを併用し</a:t>
            </a:r>
            <a:r>
              <a:rPr lang="ja-JP" altLang="en-US" sz="2000">
                <a:solidFill>
                  <a:srgbClr val="CC0000"/>
                </a:solidFill>
              </a:rPr>
              <a:t>、</a:t>
            </a:r>
            <a:r>
              <a:rPr lang="ja-JP" sz="2000">
                <a:solidFill>
                  <a:srgbClr val="CC0000"/>
                </a:solidFill>
              </a:rPr>
              <a:t>有効を得た</a:t>
            </a:r>
            <a:r>
              <a:rPr lang="ja-JP" altLang="en-US" sz="2000">
                <a:solidFill>
                  <a:srgbClr val="CC0000"/>
                </a:solidFill>
              </a:rPr>
              <a:t>報告</a:t>
            </a:r>
            <a:r>
              <a:rPr lang="en-US" altLang="ja-JP" sz="2000" baseline="30000">
                <a:solidFill>
                  <a:srgbClr val="CC0000"/>
                </a:solidFill>
              </a:rPr>
              <a:t>4)</a:t>
            </a:r>
            <a:r>
              <a:rPr lang="ja-JP" altLang="en-US" sz="2000">
                <a:solidFill>
                  <a:srgbClr val="CC0000"/>
                </a:solidFill>
              </a:rPr>
              <a:t>がある．</a:t>
            </a:r>
          </a:p>
        </p:txBody>
      </p:sp>
      <p:sp>
        <p:nvSpPr>
          <p:cNvPr id="317445" name="正方形/長方形 7"/>
          <p:cNvSpPr>
            <a:spLocks noChangeArrowheads="1"/>
          </p:cNvSpPr>
          <p:nvPr/>
        </p:nvSpPr>
        <p:spPr bwMode="auto">
          <a:xfrm>
            <a:off x="1093006" y="2114550"/>
            <a:ext cx="9640491"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1400"/>
              <a:t>1)  Wallis RS, van Vuuren C, Potgieter S: Adalimumab treatment of life-threatening tuberculosis. </a:t>
            </a:r>
          </a:p>
          <a:p>
            <a:r>
              <a:rPr lang="en-US" altLang="ja-JP" sz="1400"/>
              <a:t>     Clin Infect Dis 48:1429-32,2009.</a:t>
            </a:r>
          </a:p>
          <a:p>
            <a:r>
              <a:rPr lang="en-US" altLang="ja-JP" sz="1400"/>
              <a:t>2)  Blackmore TK, Manning L, Taylor WJ, et al: Therapeutic use of infliximab in tuberculosis to </a:t>
            </a:r>
          </a:p>
          <a:p>
            <a:r>
              <a:rPr lang="en-US" altLang="ja-JP" sz="1400"/>
              <a:t>     control severe paradoxical reaction of the brain and lymph nodes. Clin Infect Dis 47:e83-5,2008.</a:t>
            </a:r>
            <a:endParaRPr lang="ja-JP" altLang="en-US" sz="1400"/>
          </a:p>
        </p:txBody>
      </p:sp>
      <p:sp>
        <p:nvSpPr>
          <p:cNvPr id="372743" name="正方形/長方形 8"/>
          <p:cNvSpPr>
            <a:spLocks noChangeArrowheads="1"/>
          </p:cNvSpPr>
          <p:nvPr/>
        </p:nvSpPr>
        <p:spPr bwMode="auto">
          <a:xfrm>
            <a:off x="282192" y="3357569"/>
            <a:ext cx="9640491"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sz="2000">
                <a:solidFill>
                  <a:srgbClr val="CC0000"/>
                </a:solidFill>
              </a:rPr>
              <a:t>通常の結核治療</a:t>
            </a:r>
            <a:r>
              <a:rPr lang="ja-JP" altLang="en-US" sz="2000">
                <a:solidFill>
                  <a:srgbClr val="CC0000"/>
                </a:solidFill>
              </a:rPr>
              <a:t>に</a:t>
            </a:r>
            <a:r>
              <a:rPr lang="ja-JP" sz="2000">
                <a:solidFill>
                  <a:srgbClr val="CC0000"/>
                </a:solidFill>
              </a:rPr>
              <a:t>比し、最初の</a:t>
            </a:r>
            <a:r>
              <a:rPr lang="en-US" altLang="ja-JP" sz="2000">
                <a:solidFill>
                  <a:srgbClr val="CC0000"/>
                </a:solidFill>
              </a:rPr>
              <a:t>1</a:t>
            </a:r>
            <a:r>
              <a:rPr lang="ja-JP" sz="2000">
                <a:solidFill>
                  <a:srgbClr val="CC0000"/>
                </a:solidFill>
              </a:rPr>
              <a:t>か月間エタネルセプトを加えた群及び大量の副腎皮質ステロイド薬を加えた群の菌陰性化率がいずれも有意に優れていた</a:t>
            </a:r>
            <a:r>
              <a:rPr lang="en-US" altLang="ja-JP" sz="2000" baseline="30000">
                <a:solidFill>
                  <a:srgbClr val="CC0000"/>
                </a:solidFill>
              </a:rPr>
              <a:t>3)</a:t>
            </a:r>
            <a:endParaRPr lang="ja-JP" altLang="en-US" sz="2000">
              <a:solidFill>
                <a:srgbClr val="CC0000"/>
              </a:solidFill>
            </a:endParaRPr>
          </a:p>
        </p:txBody>
      </p:sp>
      <p:sp>
        <p:nvSpPr>
          <p:cNvPr id="372744" name="正方形/長方形 9"/>
          <p:cNvSpPr>
            <a:spLocks noChangeArrowheads="1"/>
          </p:cNvSpPr>
          <p:nvPr/>
        </p:nvSpPr>
        <p:spPr bwMode="auto">
          <a:xfrm>
            <a:off x="1093006" y="3984625"/>
            <a:ext cx="9640491"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1400"/>
              <a:t>3) Wallis RS: Reconsidering adjuvant immunotherapy for tuberculosis. Clin Infect Dis 41:201-8,2005. </a:t>
            </a:r>
            <a:endParaRPr lang="ja-JP" altLang="en-US" sz="1400"/>
          </a:p>
        </p:txBody>
      </p:sp>
      <p:sp>
        <p:nvSpPr>
          <p:cNvPr id="372745" name="正方形/長方形 10"/>
          <p:cNvSpPr>
            <a:spLocks noChangeArrowheads="1"/>
          </p:cNvSpPr>
          <p:nvPr/>
        </p:nvSpPr>
        <p:spPr bwMode="auto">
          <a:xfrm>
            <a:off x="1093006" y="5570569"/>
            <a:ext cx="9640491"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1400"/>
              <a:t>4) Garzoni C, Adler S, Boller C, et al: Possible role of anti-TNF monoclonal antibodies </a:t>
            </a:r>
          </a:p>
          <a:p>
            <a:r>
              <a:rPr lang="en-US" altLang="ja-JP" sz="1400"/>
              <a:t>    in the treatment of Mycobacterium marinum infection. Rheumatology (Oxford) 49:1991-3,2010.. </a:t>
            </a:r>
            <a:endParaRPr lang="ja-JP" altLang="en-US" sz="1400"/>
          </a:p>
        </p:txBody>
      </p:sp>
      <p:sp>
        <p:nvSpPr>
          <p:cNvPr id="10" name="角丸四角形 9"/>
          <p:cNvSpPr>
            <a:spLocks noChangeArrowheads="1"/>
          </p:cNvSpPr>
          <p:nvPr/>
        </p:nvSpPr>
        <p:spPr bwMode="auto">
          <a:xfrm>
            <a:off x="121459" y="260381"/>
            <a:ext cx="10044113" cy="720725"/>
          </a:xfrm>
          <a:prstGeom prst="roundRect">
            <a:avLst>
              <a:gd name="adj" fmla="val 16667"/>
            </a:avLst>
          </a:prstGeom>
          <a:gradFill rotWithShape="1">
            <a:gsLst>
              <a:gs pos="0">
                <a:srgbClr val="0000A0"/>
              </a:gs>
              <a:gs pos="50000">
                <a:srgbClr val="0000E6"/>
              </a:gs>
              <a:gs pos="100000">
                <a:srgbClr val="0000FF"/>
              </a:gs>
            </a:gsLst>
            <a:lin ang="5400000" scaled="1"/>
          </a:gradFill>
          <a:ln>
            <a:noFill/>
          </a:ln>
          <a:effectLst>
            <a:outerShdw blurRad="50800" dist="38100" dir="2700000" algn="tl" rotWithShape="0">
              <a:srgbClr val="000000">
                <a:alpha val="39999"/>
              </a:srgbClr>
            </a:outerShdw>
          </a:effectLst>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eaLnBrk="1" hangingPunct="1">
              <a:defRPr/>
            </a:pPr>
            <a:r>
              <a:rPr lang="ja-JP" altLang="en-US" sz="2800" dirty="0">
                <a:solidFill>
                  <a:schemeClr val="bg1"/>
                </a:solidFill>
                <a:effectLst>
                  <a:outerShdw blurRad="38100" dist="38100" dir="2700000" algn="tl">
                    <a:srgbClr val="000000">
                      <a:alpha val="43137"/>
                    </a:srgbClr>
                  </a:outerShdw>
                </a:effectLst>
                <a:latin typeface="Arial" pitchFamily="34" charset="0"/>
                <a:ea typeface="+mn-ea"/>
                <a:cs typeface="+mn-cs"/>
              </a:rPr>
              <a:t>生物学的製剤を</a:t>
            </a:r>
            <a:r>
              <a:rPr lang="ja-JP" altLang="en-US" sz="2800" dirty="0">
                <a:solidFill>
                  <a:srgbClr val="FFFF00"/>
                </a:solidFill>
                <a:effectLst>
                  <a:outerShdw blurRad="38100" dist="38100" dir="2700000" algn="tl">
                    <a:srgbClr val="000000">
                      <a:alpha val="43137"/>
                    </a:srgbClr>
                  </a:outerShdw>
                </a:effectLst>
                <a:latin typeface="Arial" pitchFamily="34" charset="0"/>
                <a:ea typeface="+mn-ea"/>
                <a:cs typeface="+mn-cs"/>
              </a:rPr>
              <a:t>再投与</a:t>
            </a:r>
            <a:r>
              <a:rPr lang="ja-JP" altLang="en-US" sz="2800" dirty="0">
                <a:solidFill>
                  <a:schemeClr val="bg1"/>
                </a:solidFill>
                <a:effectLst>
                  <a:outerShdw blurRad="38100" dist="38100" dir="2700000" algn="tl">
                    <a:srgbClr val="000000">
                      <a:alpha val="43137"/>
                    </a:srgbClr>
                  </a:outerShdw>
                </a:effectLst>
                <a:latin typeface="Arial" pitchFamily="34" charset="0"/>
                <a:ea typeface="+mn-ea"/>
                <a:cs typeface="+mn-cs"/>
              </a:rPr>
              <a:t>して有意な改善を得たという報告</a:t>
            </a:r>
            <a:endParaRPr lang="ja-JP" altLang="en-US" sz="2800"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2743"/>
                                        </p:tgtEl>
                                        <p:attrNameLst>
                                          <p:attrName>style.visibility</p:attrName>
                                        </p:attrNameLst>
                                      </p:cBhvr>
                                      <p:to>
                                        <p:strVal val="visible"/>
                                      </p:to>
                                    </p:set>
                                    <p:anim calcmode="lin" valueType="num">
                                      <p:cBhvr additive="base">
                                        <p:cTn id="7" dur="500" fill="hold"/>
                                        <p:tgtEl>
                                          <p:spTgt spid="372743"/>
                                        </p:tgtEl>
                                        <p:attrNameLst>
                                          <p:attrName>ppt_x</p:attrName>
                                        </p:attrNameLst>
                                      </p:cBhvr>
                                      <p:tavLst>
                                        <p:tav tm="0">
                                          <p:val>
                                            <p:strVal val="#ppt_x"/>
                                          </p:val>
                                        </p:tav>
                                        <p:tav tm="100000">
                                          <p:val>
                                            <p:strVal val="#ppt_x"/>
                                          </p:val>
                                        </p:tav>
                                      </p:tavLst>
                                    </p:anim>
                                    <p:anim calcmode="lin" valueType="num">
                                      <p:cBhvr additive="base">
                                        <p:cTn id="8" dur="500" fill="hold"/>
                                        <p:tgtEl>
                                          <p:spTgt spid="3727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2744"/>
                                        </p:tgtEl>
                                        <p:attrNameLst>
                                          <p:attrName>style.visibility</p:attrName>
                                        </p:attrNameLst>
                                      </p:cBhvr>
                                      <p:to>
                                        <p:strVal val="visible"/>
                                      </p:to>
                                    </p:set>
                                    <p:anim calcmode="lin" valueType="num">
                                      <p:cBhvr additive="base">
                                        <p:cTn id="11" dur="500" fill="hold"/>
                                        <p:tgtEl>
                                          <p:spTgt spid="372744"/>
                                        </p:tgtEl>
                                        <p:attrNameLst>
                                          <p:attrName>ppt_x</p:attrName>
                                        </p:attrNameLst>
                                      </p:cBhvr>
                                      <p:tavLst>
                                        <p:tav tm="0">
                                          <p:val>
                                            <p:strVal val="#ppt_x"/>
                                          </p:val>
                                        </p:tav>
                                        <p:tav tm="100000">
                                          <p:val>
                                            <p:strVal val="#ppt_x"/>
                                          </p:val>
                                        </p:tav>
                                      </p:tavLst>
                                    </p:anim>
                                    <p:anim calcmode="lin" valueType="num">
                                      <p:cBhvr additive="base">
                                        <p:cTn id="12" dur="500" fill="hold"/>
                                        <p:tgtEl>
                                          <p:spTgt spid="37274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2740"/>
                                        </p:tgtEl>
                                        <p:attrNameLst>
                                          <p:attrName>style.visibility</p:attrName>
                                        </p:attrNameLst>
                                      </p:cBhvr>
                                      <p:to>
                                        <p:strVal val="visible"/>
                                      </p:to>
                                    </p:set>
                                    <p:anim calcmode="lin" valueType="num">
                                      <p:cBhvr additive="base">
                                        <p:cTn id="17" dur="500" fill="hold"/>
                                        <p:tgtEl>
                                          <p:spTgt spid="372740"/>
                                        </p:tgtEl>
                                        <p:attrNameLst>
                                          <p:attrName>ppt_x</p:attrName>
                                        </p:attrNameLst>
                                      </p:cBhvr>
                                      <p:tavLst>
                                        <p:tav tm="0">
                                          <p:val>
                                            <p:strVal val="#ppt_x"/>
                                          </p:val>
                                        </p:tav>
                                        <p:tav tm="100000">
                                          <p:val>
                                            <p:strVal val="#ppt_x"/>
                                          </p:val>
                                        </p:tav>
                                      </p:tavLst>
                                    </p:anim>
                                    <p:anim calcmode="lin" valueType="num">
                                      <p:cBhvr additive="base">
                                        <p:cTn id="18" dur="500" fill="hold"/>
                                        <p:tgtEl>
                                          <p:spTgt spid="3727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2745"/>
                                        </p:tgtEl>
                                        <p:attrNameLst>
                                          <p:attrName>style.visibility</p:attrName>
                                        </p:attrNameLst>
                                      </p:cBhvr>
                                      <p:to>
                                        <p:strVal val="visible"/>
                                      </p:to>
                                    </p:set>
                                    <p:anim calcmode="lin" valueType="num">
                                      <p:cBhvr additive="base">
                                        <p:cTn id="21" dur="500" fill="hold"/>
                                        <p:tgtEl>
                                          <p:spTgt spid="372745"/>
                                        </p:tgtEl>
                                        <p:attrNameLst>
                                          <p:attrName>ppt_x</p:attrName>
                                        </p:attrNameLst>
                                      </p:cBhvr>
                                      <p:tavLst>
                                        <p:tav tm="0">
                                          <p:val>
                                            <p:strVal val="#ppt_x"/>
                                          </p:val>
                                        </p:tav>
                                        <p:tav tm="100000">
                                          <p:val>
                                            <p:strVal val="#ppt_x"/>
                                          </p:val>
                                        </p:tav>
                                      </p:tavLst>
                                    </p:anim>
                                    <p:anim calcmode="lin" valueType="num">
                                      <p:cBhvr additive="base">
                                        <p:cTn id="22" dur="500" fill="hold"/>
                                        <p:tgtEl>
                                          <p:spTgt spid="372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0" grpId="0"/>
      <p:bldP spid="372743" grpId="0"/>
      <p:bldP spid="372744" grpId="0"/>
      <p:bldP spid="37274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fld id="{E1936BE4-D98F-A741-A463-EDD5980D0120}" type="slidenum">
              <a:rPr lang="en-US" altLang="ja-JP" sz="1200">
                <a:solidFill>
                  <a:srgbClr val="898989"/>
                </a:solidFill>
                <a:latin typeface="Arial" charset="0"/>
              </a:rPr>
              <a:pPr/>
              <a:t>93</a:t>
            </a:fld>
            <a:endParaRPr lang="en-US" altLang="ja-JP" sz="1200">
              <a:solidFill>
                <a:srgbClr val="898989"/>
              </a:solidFill>
              <a:latin typeface="Arial" charset="0"/>
            </a:endParaRPr>
          </a:p>
        </p:txBody>
      </p:sp>
      <p:sp>
        <p:nvSpPr>
          <p:cNvPr id="3" name="タイトル 2"/>
          <p:cNvSpPr>
            <a:spLocks noGrp="1"/>
          </p:cNvSpPr>
          <p:nvPr>
            <p:ph type="ctrTitle" idx="4294967295"/>
          </p:nvPr>
        </p:nvSpPr>
        <p:spPr>
          <a:xfrm>
            <a:off x="598389" y="1268444"/>
            <a:ext cx="9233297" cy="3240087"/>
          </a:xfrm>
        </p:spPr>
        <p:txBody>
          <a:bodyPr>
            <a:normAutofit fontScale="90000"/>
          </a:bodyPr>
          <a:lstStyle/>
          <a:p>
            <a:pPr>
              <a:lnSpc>
                <a:spcPts val="3600"/>
              </a:lnSpc>
              <a:spcBef>
                <a:spcPts val="2400"/>
              </a:spcBef>
            </a:pPr>
            <a:r>
              <a:rPr lang="ja-JP" altLang="en-US" sz="2800">
                <a:solidFill>
                  <a:srgbClr val="404040"/>
                </a:solidFill>
                <a:latin typeface="Calibri" charset="0"/>
                <a:ea typeface="ＭＳ Ｐゴシック" charset="0"/>
              </a:rPr>
              <a:t>結核発症に際しては通常、それまで宿主の過剰免疫を抑えていた生物学的製剤やＭＴＸは中止される．</a:t>
            </a:r>
            <a:br>
              <a:rPr lang="en-US" altLang="ja-JP" sz="2800">
                <a:solidFill>
                  <a:srgbClr val="404040"/>
                </a:solidFill>
                <a:latin typeface="Calibri" charset="0"/>
                <a:ea typeface="ＭＳ Ｐゴシック" charset="0"/>
              </a:rPr>
            </a:br>
            <a:br>
              <a:rPr lang="en-US" altLang="ja-JP" sz="2800">
                <a:solidFill>
                  <a:srgbClr val="404040"/>
                </a:solidFill>
                <a:latin typeface="Calibri" charset="0"/>
                <a:ea typeface="ＭＳ Ｐゴシック" charset="0"/>
              </a:rPr>
            </a:br>
            <a:r>
              <a:rPr lang="ja-JP" altLang="en-US" sz="2800">
                <a:solidFill>
                  <a:srgbClr val="404040"/>
                </a:solidFill>
                <a:latin typeface="Calibri" charset="0"/>
                <a:ea typeface="ＭＳ Ｐゴシック" charset="0"/>
              </a:rPr>
              <a:t>それを補うためにもステロイドは継続し、さらに、</a:t>
            </a:r>
            <a:br>
              <a:rPr lang="en-US" altLang="ja-JP" sz="2800">
                <a:solidFill>
                  <a:srgbClr val="404040"/>
                </a:solidFill>
                <a:latin typeface="Calibri" charset="0"/>
                <a:ea typeface="ＭＳ Ｐゴシック" charset="0"/>
              </a:rPr>
            </a:br>
            <a:r>
              <a:rPr lang="ja-JP" altLang="en-US" sz="2800">
                <a:solidFill>
                  <a:srgbClr val="404040"/>
                </a:solidFill>
                <a:latin typeface="Calibri" charset="0"/>
                <a:ea typeface="ＭＳ Ｐゴシック" charset="0"/>
              </a:rPr>
              <a:t>ＲＦＰによるステロイド不活化を補うためにも、　　　　　　　　　　　　　　　　</a:t>
            </a:r>
            <a:r>
              <a:rPr lang="ja-JP" altLang="en-US" sz="2800">
                <a:solidFill>
                  <a:srgbClr val="CC0000"/>
                </a:solidFill>
                <a:latin typeface="Calibri" charset="0"/>
                <a:ea typeface="ＭＳ Ｐゴシック" charset="0"/>
              </a:rPr>
              <a:t>ステロイドは２，３倍量で投与すべきである．</a:t>
            </a:r>
            <a:br>
              <a:rPr lang="en-US" altLang="ja-JP" sz="2800">
                <a:solidFill>
                  <a:srgbClr val="CC0000"/>
                </a:solidFill>
                <a:latin typeface="Calibri" charset="0"/>
                <a:ea typeface="ＭＳ Ｐゴシック" charset="0"/>
              </a:rPr>
            </a:br>
            <a:r>
              <a:rPr lang="ja-JP" altLang="en-US" sz="2800">
                <a:solidFill>
                  <a:srgbClr val="CC0000"/>
                </a:solidFill>
                <a:latin typeface="Calibri" charset="0"/>
                <a:ea typeface="ＭＳ Ｐゴシック" charset="0"/>
              </a:rPr>
              <a:t>決して中止してはならない．</a:t>
            </a:r>
          </a:p>
        </p:txBody>
      </p:sp>
      <p:sp>
        <p:nvSpPr>
          <p:cNvPr id="318467" name="テキスト ボックス 3"/>
          <p:cNvSpPr txBox="1">
            <a:spLocks noChangeArrowheads="1"/>
          </p:cNvSpPr>
          <p:nvPr/>
        </p:nvSpPr>
        <p:spPr bwMode="auto">
          <a:xfrm>
            <a:off x="2552105" y="115888"/>
            <a:ext cx="7370564"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algn="r" eaLnBrk="1" hangingPunct="1"/>
            <a:r>
              <a:rPr lang="ja-JP" altLang="en-US" sz="2400">
                <a:solidFill>
                  <a:srgbClr val="009900"/>
                </a:solidFill>
              </a:rPr>
              <a:t>「生物学的製剤と呼吸器疾患･診療の手引き」</a:t>
            </a:r>
          </a:p>
        </p:txBody>
      </p:sp>
      <p:sp>
        <p:nvSpPr>
          <p:cNvPr id="378884" name="コンテンツ プレースホルダー 3"/>
          <p:cNvSpPr txBox="1">
            <a:spLocks/>
          </p:cNvSpPr>
          <p:nvPr/>
        </p:nvSpPr>
        <p:spPr bwMode="auto">
          <a:xfrm>
            <a:off x="607220" y="4868894"/>
            <a:ext cx="9235084"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algn="ctr">
              <a:lnSpc>
                <a:spcPts val="3838"/>
              </a:lnSpc>
              <a:spcBef>
                <a:spcPts val="1200"/>
              </a:spcBef>
              <a:buFont typeface="Arial" charset="0"/>
              <a:buNone/>
            </a:pPr>
            <a:r>
              <a:rPr lang="ja-JP" altLang="en-US">
                <a:solidFill>
                  <a:srgbClr val="CC0000"/>
                </a:solidFill>
              </a:rPr>
              <a:t>病勢が強ければステロイドパルス療法、　　　　それが無効なら生物学的製剤の再投与</a:t>
            </a:r>
            <a:endParaRPr lang="ja-JP" altLang="en-US" sz="2800">
              <a:solidFill>
                <a:srgbClr val="CC0000"/>
              </a:solidFill>
            </a:endParaRPr>
          </a:p>
        </p:txBody>
      </p:sp>
      <p:sp>
        <p:nvSpPr>
          <p:cNvPr id="4" name="フローチャート : 代替処理 3"/>
          <p:cNvSpPr>
            <a:spLocks noChangeArrowheads="1"/>
          </p:cNvSpPr>
          <p:nvPr/>
        </p:nvSpPr>
        <p:spPr bwMode="auto">
          <a:xfrm>
            <a:off x="201812" y="260381"/>
            <a:ext cx="2187773" cy="720725"/>
          </a:xfrm>
          <a:prstGeom prst="flowChartAlternateProcess">
            <a:avLst/>
          </a:prstGeom>
          <a:gradFill rotWithShape="1">
            <a:gsLst>
              <a:gs pos="0">
                <a:srgbClr val="00007F"/>
              </a:gs>
              <a:gs pos="50000">
                <a:srgbClr val="0000B8"/>
              </a:gs>
              <a:gs pos="100000">
                <a:srgbClr val="0000DB"/>
              </a:gs>
            </a:gsLst>
            <a:lin ang="5400000" scaled="1"/>
          </a:gradFill>
          <a:ln>
            <a:noFill/>
          </a:ln>
          <a:effectLst>
            <a:outerShdw blurRad="50800" dist="38100" dir="2700000" algn="tl" rotWithShape="0">
              <a:srgbClr val="000000">
                <a:alpha val="39999"/>
              </a:srgbClr>
            </a:outerShdw>
          </a:effectLst>
          <a:extLst>
            <a:ext uri="{91240B29-F687-4f45-9708-019B960494DF}">
              <a14:hiddenLine xmlns="" xmlns:a14="http://schemas.microsoft.com/office/drawing/2010/main" w="25400">
                <a:solidFill>
                  <a:srgbClr val="000000"/>
                </a:solidFill>
                <a:miter lim="800000"/>
                <a:headEnd/>
                <a:tailEnd/>
              </a14:hiddenLine>
            </a:ext>
          </a:extLst>
        </p:spPr>
        <p:txBody>
          <a:bodyPr anchor="ctr"/>
          <a:lstStyle/>
          <a:p>
            <a:pPr algn="ctr">
              <a:defRPr/>
            </a:pPr>
            <a:r>
              <a:rPr lang="ja-JP" altLang="en-US" sz="3600" dirty="0">
                <a:solidFill>
                  <a:schemeClr val="lt1"/>
                </a:solidFill>
                <a:effectLst>
                  <a:outerShdw blurRad="38100" dist="38100" dir="2700000" algn="tl">
                    <a:srgbClr val="000000">
                      <a:alpha val="43137"/>
                    </a:srgbClr>
                  </a:outerShdw>
                </a:effectLst>
                <a:latin typeface="+mn-lt"/>
                <a:ea typeface="+mn-ea"/>
                <a:cs typeface="+mn-cs"/>
              </a:rPr>
              <a:t>まとめ</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00000">
            <a:off x="8999347" y="5411788"/>
            <a:ext cx="973335" cy="1249362"/>
          </a:xfrm>
          <a:prstGeom prst="rect">
            <a:avLst/>
          </a:prstGeom>
          <a:noFill/>
          <a:ln w="9525">
            <a:solidFill>
              <a:srgbClr val="000000"/>
            </a:solidFill>
            <a:miter lim="800000"/>
            <a:headEnd/>
            <a:tailEnd/>
          </a:ln>
          <a:effectLst>
            <a:outerShdw blurRad="127000" dist="38100" algn="l" rotWithShape="0">
              <a:srgbClr val="000000">
                <a:alpha val="39999"/>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884"/>
                                        </p:tgtEl>
                                        <p:attrNameLst>
                                          <p:attrName>style.visibility</p:attrName>
                                        </p:attrNameLst>
                                      </p:cBhvr>
                                      <p:to>
                                        <p:strVal val="visible"/>
                                      </p:to>
                                    </p:set>
                                    <p:anim calcmode="lin" valueType="num">
                                      <p:cBhvr additive="base">
                                        <p:cTn id="7" dur="500" fill="hold"/>
                                        <p:tgtEl>
                                          <p:spTgt spid="378884"/>
                                        </p:tgtEl>
                                        <p:attrNameLst>
                                          <p:attrName>ppt_x</p:attrName>
                                        </p:attrNameLst>
                                      </p:cBhvr>
                                      <p:tavLst>
                                        <p:tav tm="0">
                                          <p:val>
                                            <p:strVal val="#ppt_x"/>
                                          </p:val>
                                        </p:tav>
                                        <p:tav tm="100000">
                                          <p:val>
                                            <p:strVal val="#ppt_x"/>
                                          </p:val>
                                        </p:tav>
                                      </p:tavLst>
                                    </p:anim>
                                    <p:anim calcmode="lin" valueType="num">
                                      <p:cBhvr additive="base">
                                        <p:cTn id="8" dur="500" fill="hold"/>
                                        <p:tgtEl>
                                          <p:spTgt spid="3788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9239" y="228600"/>
            <a:ext cx="6830525" cy="990600"/>
          </a:xfrm>
        </p:spPr>
        <p:txBody>
          <a:bodyPr/>
          <a:lstStyle/>
          <a:p>
            <a:r>
              <a:rPr lang="en-US" altLang="ja-JP" sz="2800" dirty="0"/>
              <a:t>Prednisone for the Prevention of Paradoxical</a:t>
            </a:r>
            <a:br>
              <a:rPr lang="en-US" altLang="ja-JP" sz="2800" dirty="0"/>
            </a:br>
            <a:r>
              <a:rPr lang="en-US" altLang="ja-JP" sz="2800" dirty="0"/>
              <a:t>Tuberculosis-Associated IRIS  </a:t>
            </a:r>
            <a:endParaRPr kumimoji="1" lang="ja-JP" altLang="en-US" sz="2800" dirty="0"/>
          </a:p>
        </p:txBody>
      </p:sp>
      <p:sp>
        <p:nvSpPr>
          <p:cNvPr id="3" name="コンテンツ プレースホルダー 2"/>
          <p:cNvSpPr>
            <a:spLocks noGrp="1"/>
          </p:cNvSpPr>
          <p:nvPr>
            <p:ph sz="quarter" idx="1"/>
          </p:nvPr>
        </p:nvSpPr>
        <p:spPr>
          <a:xfrm>
            <a:off x="679004" y="1484784"/>
            <a:ext cx="9172575" cy="2044824"/>
          </a:xfrm>
        </p:spPr>
        <p:txBody>
          <a:bodyPr/>
          <a:lstStyle/>
          <a:p>
            <a:r>
              <a:rPr kumimoji="1" lang="en-US" altLang="ja-JP" sz="2400" dirty="0"/>
              <a:t>HIV</a:t>
            </a:r>
            <a:r>
              <a:rPr kumimoji="1" lang="ja-JP" altLang="en-US" sz="2400" dirty="0"/>
              <a:t>合併</a:t>
            </a:r>
            <a:r>
              <a:rPr kumimoji="1" lang="en-US" altLang="ja-JP" sz="2400" dirty="0"/>
              <a:t>TB</a:t>
            </a:r>
            <a:r>
              <a:rPr kumimoji="1" lang="ja-JP" altLang="en-US" sz="2400" dirty="0"/>
              <a:t>に対し、</a:t>
            </a:r>
            <a:r>
              <a:rPr kumimoji="1" lang="en-US" altLang="ja-JP" sz="2400" dirty="0"/>
              <a:t>TB</a:t>
            </a:r>
            <a:r>
              <a:rPr kumimoji="1" lang="ja-JP" altLang="en-US" sz="2400" dirty="0"/>
              <a:t>治療を</a:t>
            </a:r>
            <a:r>
              <a:rPr kumimoji="1" lang="en-US" altLang="ja-JP" sz="2400" dirty="0"/>
              <a:t>ART</a:t>
            </a:r>
            <a:r>
              <a:rPr kumimoji="1" lang="ja-JP" altLang="en-US" sz="2400" dirty="0"/>
              <a:t>と併用すると</a:t>
            </a:r>
            <a:r>
              <a:rPr kumimoji="1" lang="en-US" altLang="ja-JP" sz="2400" dirty="0"/>
              <a:t>IRIS</a:t>
            </a:r>
            <a:r>
              <a:rPr kumimoji="1" lang="ja-JP" altLang="en-US" sz="2400" dirty="0"/>
              <a:t>を生じることが多く、時には重症化する</a:t>
            </a:r>
            <a:endParaRPr kumimoji="1" lang="en-US" altLang="ja-JP" sz="2400" dirty="0"/>
          </a:p>
          <a:p>
            <a:r>
              <a:rPr lang="en-US" altLang="ja-JP" sz="2400" dirty="0"/>
              <a:t>HIV</a:t>
            </a:r>
            <a:r>
              <a:rPr lang="ja-JP" altLang="en-US" sz="2400" dirty="0"/>
              <a:t>合併</a:t>
            </a:r>
            <a:r>
              <a:rPr lang="en-US" altLang="ja-JP" sz="2400" dirty="0"/>
              <a:t>TB</a:t>
            </a:r>
            <a:r>
              <a:rPr lang="ja-JP" altLang="en-US" sz="2400" dirty="0"/>
              <a:t>に対し、</a:t>
            </a:r>
            <a:r>
              <a:rPr lang="en-US" altLang="ja-JP" sz="2400" dirty="0"/>
              <a:t>TB</a:t>
            </a:r>
            <a:r>
              <a:rPr lang="ja-JP" altLang="en-US" sz="2400" dirty="0"/>
              <a:t>治療を</a:t>
            </a:r>
            <a:r>
              <a:rPr lang="en-US" altLang="ja-JP" sz="2400" dirty="0"/>
              <a:t>ART</a:t>
            </a:r>
            <a:r>
              <a:rPr lang="ja-JP" altLang="en-US" sz="2400" dirty="0"/>
              <a:t>と併用する際にプレドニンを併用する場合としない場合での二重盲検</a:t>
            </a:r>
            <a:endParaRPr kumimoji="1" lang="en-US" altLang="ja-JP" sz="2400" dirty="0"/>
          </a:p>
          <a:p>
            <a:endParaRPr kumimoji="1" lang="en-US" altLang="ja-JP" sz="2400" dirty="0"/>
          </a:p>
        </p:txBody>
      </p:sp>
      <p:sp>
        <p:nvSpPr>
          <p:cNvPr id="4" name="正方形/長方形 3"/>
          <p:cNvSpPr/>
          <p:nvPr/>
        </p:nvSpPr>
        <p:spPr>
          <a:xfrm>
            <a:off x="6583660" y="836712"/>
            <a:ext cx="3211135" cy="461665"/>
          </a:xfrm>
          <a:prstGeom prst="rect">
            <a:avLst/>
          </a:prstGeom>
        </p:spPr>
        <p:txBody>
          <a:bodyPr wrap="none">
            <a:spAutoFit/>
          </a:bodyPr>
          <a:lstStyle/>
          <a:p>
            <a:r>
              <a:rPr lang="en-US" altLang="ja-JP" dirty="0"/>
              <a:t>G. </a:t>
            </a:r>
            <a:r>
              <a:rPr lang="en-US" altLang="ja-JP" dirty="0" err="1"/>
              <a:t>Meintjes</a:t>
            </a:r>
            <a:r>
              <a:rPr lang="ja-JP" altLang="en-US" dirty="0"/>
              <a:t> </a:t>
            </a:r>
            <a:r>
              <a:rPr lang="en-US" altLang="ja-JP" dirty="0"/>
              <a:t>2018</a:t>
            </a:r>
            <a:r>
              <a:rPr lang="ja-JP" altLang="en-US" dirty="0"/>
              <a:t> </a:t>
            </a:r>
            <a:r>
              <a:rPr lang="en-US" altLang="ja-JP" dirty="0"/>
              <a:t>NEJM</a:t>
            </a:r>
            <a:endParaRPr lang="ja-JP" altLang="en-US" dirty="0"/>
          </a:p>
        </p:txBody>
      </p:sp>
      <p:pic>
        <p:nvPicPr>
          <p:cNvPr id="5" name="図 4" descr="スクリーンショット 2021-11-17 21.48.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96" y="3272645"/>
            <a:ext cx="8671892" cy="3565635"/>
          </a:xfrm>
          <a:prstGeom prst="rect">
            <a:avLst/>
          </a:prstGeom>
        </p:spPr>
      </p:pic>
    </p:spTree>
    <p:extLst>
      <p:ext uri="{BB962C8B-B14F-4D97-AF65-F5344CB8AC3E}">
        <p14:creationId xmlns:p14="http://schemas.microsoft.com/office/powerpoint/2010/main" val="1880593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lstStyle/>
          <a:p>
            <a:endParaRPr kumimoji="1" lang="ja-JP" altLang="en-US"/>
          </a:p>
        </p:txBody>
      </p:sp>
      <p:sp>
        <p:nvSpPr>
          <p:cNvPr id="3" name="タイトル 2"/>
          <p:cNvSpPr>
            <a:spLocks noGrp="1"/>
          </p:cNvSpPr>
          <p:nvPr>
            <p:ph type="title"/>
          </p:nvPr>
        </p:nvSpPr>
        <p:spPr/>
        <p:txBody>
          <a:bodyPr/>
          <a:lstStyle/>
          <a:p>
            <a:r>
              <a:rPr kumimoji="1" lang="ja-JP" altLang="en-US" dirty="0"/>
              <a:t>副作用</a:t>
            </a:r>
          </a:p>
        </p:txBody>
      </p:sp>
    </p:spTree>
    <p:extLst>
      <p:ext uri="{BB962C8B-B14F-4D97-AF65-F5344CB8AC3E}">
        <p14:creationId xmlns:p14="http://schemas.microsoft.com/office/powerpoint/2010/main" val="11304331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注意すべき副作用</a:t>
            </a:r>
          </a:p>
        </p:txBody>
      </p:sp>
      <p:sp>
        <p:nvSpPr>
          <p:cNvPr id="3" name="コンテンツ プレースホルダー 2"/>
          <p:cNvSpPr>
            <a:spLocks noGrp="1"/>
          </p:cNvSpPr>
          <p:nvPr>
            <p:ph sz="quarter" idx="1"/>
          </p:nvPr>
        </p:nvSpPr>
        <p:spPr>
          <a:xfrm>
            <a:off x="679004" y="1484784"/>
            <a:ext cx="9172575" cy="4495800"/>
          </a:xfrm>
        </p:spPr>
        <p:txBody>
          <a:bodyPr/>
          <a:lstStyle/>
          <a:p>
            <a:r>
              <a:rPr kumimoji="1" lang="ja-JP" altLang="en-US" sz="2000" dirty="0"/>
              <a:t>死亡の可能性がある</a:t>
            </a:r>
            <a:endParaRPr kumimoji="1" lang="en-US" altLang="ja-JP" sz="2000" dirty="0"/>
          </a:p>
          <a:p>
            <a:pPr lvl="1"/>
            <a:r>
              <a:rPr lang="ja-JP" altLang="en-US" sz="1800" dirty="0"/>
              <a:t>肝障害</a:t>
            </a:r>
            <a:endParaRPr lang="en-US" altLang="ja-JP" sz="1800" dirty="0"/>
          </a:p>
          <a:p>
            <a:pPr lvl="2"/>
            <a:r>
              <a:rPr lang="ja-JP" altLang="en-US" sz="1600" dirty="0"/>
              <a:t>定期的な肝機能のモニタリング</a:t>
            </a:r>
            <a:endParaRPr lang="en-US" altLang="ja-JP" sz="1600" dirty="0"/>
          </a:p>
          <a:p>
            <a:pPr lvl="1"/>
            <a:r>
              <a:rPr lang="ja-JP" altLang="en-US" sz="1800" dirty="0"/>
              <a:t>血小板減少</a:t>
            </a:r>
            <a:endParaRPr lang="en-US" altLang="ja-JP" sz="1800" dirty="0"/>
          </a:p>
          <a:p>
            <a:pPr lvl="1"/>
            <a:r>
              <a:rPr lang="ja-JP" altLang="en-US" sz="1800" dirty="0"/>
              <a:t>中毒性表皮壊死症、</a:t>
            </a:r>
            <a:r>
              <a:rPr lang="en-US" altLang="ja-JP" sz="1800" dirty="0"/>
              <a:t>SJS/TEN</a:t>
            </a:r>
            <a:r>
              <a:rPr lang="ja-JP" altLang="en-US" sz="1800" dirty="0"/>
              <a:t> </a:t>
            </a:r>
            <a:endParaRPr lang="en-US" altLang="ja-JP" sz="1800" dirty="0"/>
          </a:p>
          <a:p>
            <a:pPr lvl="2"/>
            <a:r>
              <a:rPr lang="ja-JP" altLang="en-US" sz="1600" dirty="0"/>
              <a:t>多型浸出性紅斑は要注意、粘膜症状があれば薬剤はすべて中止し皮膚科受診</a:t>
            </a:r>
            <a:endParaRPr lang="en-US" altLang="ja-JP" sz="1600" dirty="0"/>
          </a:p>
          <a:p>
            <a:r>
              <a:rPr kumimoji="1" lang="ja-JP" altLang="en-US" sz="2000" dirty="0"/>
              <a:t>重篤な障害を残す可能性がある</a:t>
            </a:r>
            <a:endParaRPr kumimoji="1" lang="en-US" altLang="ja-JP" sz="2000" dirty="0"/>
          </a:p>
          <a:p>
            <a:pPr lvl="1"/>
            <a:r>
              <a:rPr kumimoji="1" lang="en-US" altLang="ja-JP" sz="1800" dirty="0"/>
              <a:t>EB</a:t>
            </a:r>
            <a:r>
              <a:rPr kumimoji="1" lang="ja-JP" altLang="en-US" sz="1800" dirty="0"/>
              <a:t>による視力障害</a:t>
            </a:r>
            <a:endParaRPr kumimoji="1" lang="en-US" altLang="ja-JP" sz="1800" dirty="0"/>
          </a:p>
          <a:p>
            <a:pPr lvl="1"/>
            <a:r>
              <a:rPr lang="ja-JP" altLang="en-US" sz="1800" dirty="0"/>
              <a:t>アミノグリコシドによる平衡機能障害、聴力障害</a:t>
            </a:r>
            <a:endParaRPr lang="en-US" altLang="ja-JP" sz="1800" dirty="0"/>
          </a:p>
          <a:p>
            <a:pPr lvl="1"/>
            <a:r>
              <a:rPr lang="en-US" altLang="ja-JP" sz="1800" dirty="0"/>
              <a:t>RFP</a:t>
            </a:r>
            <a:r>
              <a:rPr lang="ja-JP" altLang="en-US" sz="1800" dirty="0"/>
              <a:t>による腎障害</a:t>
            </a:r>
            <a:endParaRPr lang="en-US" altLang="ja-JP" sz="1800" dirty="0"/>
          </a:p>
          <a:p>
            <a:r>
              <a:rPr lang="ja-JP" altLang="en-US" sz="2000" dirty="0"/>
              <a:t>重篤ではないが治療困難なことがある</a:t>
            </a:r>
            <a:endParaRPr lang="en-US" altLang="ja-JP" sz="2000" dirty="0"/>
          </a:p>
          <a:p>
            <a:pPr lvl="1"/>
            <a:r>
              <a:rPr lang="ja-JP" altLang="ja-JP" sz="2000"/>
              <a:t>L</a:t>
            </a:r>
            <a:r>
              <a:rPr lang="en-US" altLang="ja-JP" sz="2000" dirty="0"/>
              <a:t>VFX</a:t>
            </a:r>
            <a:r>
              <a:rPr lang="ja-JP" altLang="en-US" sz="2000"/>
              <a:t>、</a:t>
            </a:r>
            <a:r>
              <a:rPr lang="en-US" altLang="ja-JP" sz="2000" dirty="0"/>
              <a:t>INH</a:t>
            </a:r>
            <a:r>
              <a:rPr lang="ja-JP" altLang="en-US" sz="2000"/>
              <a:t>に</a:t>
            </a:r>
            <a:r>
              <a:rPr lang="ja-JP" altLang="en-US" sz="2000" dirty="0"/>
              <a:t>よる関節痛</a:t>
            </a:r>
            <a:endParaRPr lang="en-US" altLang="ja-JP" sz="2000" dirty="0"/>
          </a:p>
          <a:p>
            <a:pPr lvl="1"/>
            <a:r>
              <a:rPr lang="en-US" altLang="ja-JP" sz="2000" dirty="0"/>
              <a:t>INH</a:t>
            </a:r>
            <a:r>
              <a:rPr lang="ja-JP" altLang="en-US" sz="2000" dirty="0"/>
              <a:t>によるにきび</a:t>
            </a:r>
            <a:endParaRPr lang="en-US" altLang="ja-JP" sz="2000" dirty="0"/>
          </a:p>
          <a:p>
            <a:pPr lvl="1"/>
            <a:r>
              <a:rPr lang="ja-JP" altLang="ja-JP" sz="2000" dirty="0"/>
              <a:t>P</a:t>
            </a:r>
            <a:r>
              <a:rPr lang="en-US" altLang="ja-JP" sz="2000" dirty="0"/>
              <a:t>ZA</a:t>
            </a:r>
            <a:r>
              <a:rPr lang="ja-JP" altLang="en-US" sz="2000" dirty="0"/>
              <a:t>による痛風</a:t>
            </a:r>
            <a:endParaRPr lang="en-US" altLang="ja-JP" sz="2000" dirty="0"/>
          </a:p>
        </p:txBody>
      </p:sp>
    </p:spTree>
    <p:extLst>
      <p:ext uri="{BB962C8B-B14F-4D97-AF65-F5344CB8AC3E}">
        <p14:creationId xmlns:p14="http://schemas.microsoft.com/office/powerpoint/2010/main" val="3367337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688976" y="228600"/>
            <a:ext cx="9172575" cy="990600"/>
          </a:xfrm>
        </p:spPr>
        <p:txBody>
          <a:bodyPr/>
          <a:lstStyle/>
          <a:p>
            <a:r>
              <a:rPr lang="ja-JP" altLang="en-US" b="1">
                <a:solidFill>
                  <a:schemeClr val="tx1"/>
                </a:solidFill>
                <a:latin typeface="Tw Cen MT" charset="0"/>
                <a:ea typeface="ＭＳ Ｐゴシック" charset="0"/>
                <a:cs typeface="ＭＳ Ｐゴシック" charset="0"/>
              </a:rPr>
              <a:t>抗結核剤投与中の肝障害</a:t>
            </a:r>
          </a:p>
        </p:txBody>
      </p:sp>
      <p:sp>
        <p:nvSpPr>
          <p:cNvPr id="29700" name="スライド番号プレースホルダ 3"/>
          <p:cNvSpPr>
            <a:spLocks noGrp="1"/>
          </p:cNvSpPr>
          <p:nvPr>
            <p:ph type="sldNum" sz="quarter" idx="12"/>
          </p:nvPr>
        </p:nvSpPr>
        <p:spPr/>
        <p:txBody>
          <a:bodyPr>
            <a:normAutofit fontScale="85000" lnSpcReduction="20000"/>
          </a:bodyPr>
          <a:lstStyle/>
          <a:p>
            <a:pPr>
              <a:defRPr/>
            </a:pPr>
            <a:fld id="{453EB959-2ACD-0146-AE05-14E594469E10}" type="slidenum">
              <a:rPr lang="en-US" altLang="ja-JP" smtClean="0"/>
              <a:pPr>
                <a:defRPr/>
              </a:pPr>
              <a:t>97</a:t>
            </a:fld>
            <a:endParaRPr lang="en-US" altLang="ja-JP"/>
          </a:p>
        </p:txBody>
      </p:sp>
      <p:sp>
        <p:nvSpPr>
          <p:cNvPr id="187395" name="Rectangle 3"/>
          <p:cNvSpPr>
            <a:spLocks noGrp="1" noChangeArrowheads="1"/>
          </p:cNvSpPr>
          <p:nvPr>
            <p:ph sz="quarter" idx="1"/>
          </p:nvPr>
        </p:nvSpPr>
        <p:spPr>
          <a:xfrm>
            <a:off x="527050" y="1628780"/>
            <a:ext cx="9258300" cy="4530725"/>
          </a:xfrm>
        </p:spPr>
        <p:txBody>
          <a:bodyPr/>
          <a:lstStyle/>
          <a:p>
            <a:pPr>
              <a:lnSpc>
                <a:spcPct val="120000"/>
              </a:lnSpc>
            </a:pPr>
            <a:r>
              <a:rPr lang="ja-JP" altLang="en-US" sz="2000" b="1" dirty="0">
                <a:latin typeface="ＭＳ ゴシック" charset="0"/>
                <a:ea typeface="ＭＳ ゴシック" charset="0"/>
                <a:cs typeface="ＭＳ ゴシック" charset="0"/>
              </a:rPr>
              <a:t>抗結核剤投与中の肝機能異常の多くは治療継続により正常化する。しかし重篤な肝障害の発現が</a:t>
            </a:r>
            <a:r>
              <a:rPr lang="en-US" altLang="ja-JP" sz="2000" b="1" dirty="0">
                <a:latin typeface="ＭＳ ゴシック" charset="0"/>
                <a:ea typeface="ＭＳ ゴシック" charset="0"/>
                <a:cs typeface="ＭＳ ゴシック" charset="0"/>
              </a:rPr>
              <a:t>1/500</a:t>
            </a:r>
            <a:r>
              <a:rPr lang="ja-JP" altLang="en-US" sz="2000" b="1" dirty="0">
                <a:latin typeface="ＭＳ ゴシック" charset="0"/>
                <a:ea typeface="ＭＳ ゴシック" charset="0"/>
                <a:cs typeface="ＭＳ ゴシック" charset="0"/>
              </a:rPr>
              <a:t>例にみられ、投与中止が遅れれば致死的になる可能性がある。</a:t>
            </a:r>
            <a:endParaRPr lang="en-US" altLang="ja-JP" sz="2000" b="1" dirty="0">
              <a:latin typeface="ＭＳ ゴシック" charset="0"/>
              <a:ea typeface="ＭＳ ゴシック" charset="0"/>
              <a:cs typeface="ＭＳ ゴシック" charset="0"/>
            </a:endParaRPr>
          </a:p>
          <a:p>
            <a:pPr>
              <a:lnSpc>
                <a:spcPct val="120000"/>
              </a:lnSpc>
            </a:pPr>
            <a:r>
              <a:rPr lang="ja-JP" altLang="en-US" sz="2000" b="1" dirty="0">
                <a:latin typeface="ＭＳ ゴシック" charset="0"/>
                <a:ea typeface="ＭＳ ゴシック" charset="0"/>
                <a:cs typeface="ＭＳ ゴシック" charset="0"/>
              </a:rPr>
              <a:t>無症状であれば</a:t>
            </a:r>
            <a:r>
              <a:rPr lang="en-US" altLang="ja-JP" sz="2000" b="1" dirty="0">
                <a:latin typeface="ＭＳ ゴシック" charset="0"/>
                <a:ea typeface="ＭＳ ゴシック" charset="0"/>
                <a:cs typeface="ＭＳ ゴシック" charset="0"/>
              </a:rPr>
              <a:t>GOT</a:t>
            </a:r>
            <a:r>
              <a:rPr lang="ja-JP" altLang="en-US" sz="2000" b="1" dirty="0">
                <a:latin typeface="ＭＳ ゴシック" charset="0"/>
                <a:ea typeface="ＭＳ ゴシック" charset="0"/>
                <a:cs typeface="ＭＳ ゴシック" charset="0"/>
              </a:rPr>
              <a:t>、</a:t>
            </a:r>
            <a:r>
              <a:rPr lang="en-US" altLang="ja-JP" sz="2000" b="1" dirty="0">
                <a:latin typeface="ＭＳ ゴシック" charset="0"/>
                <a:ea typeface="ＭＳ ゴシック" charset="0"/>
                <a:cs typeface="ＭＳ ゴシック" charset="0"/>
              </a:rPr>
              <a:t>GPT</a:t>
            </a:r>
            <a:r>
              <a:rPr lang="ja-JP" altLang="en-US" sz="2000" b="1" dirty="0">
                <a:latin typeface="ＭＳ ゴシック" charset="0"/>
                <a:ea typeface="ＭＳ ゴシック" charset="0"/>
                <a:cs typeface="ＭＳ ゴシック" charset="0"/>
              </a:rPr>
              <a:t>が</a:t>
            </a:r>
            <a:r>
              <a:rPr lang="en-US" altLang="ja-JP" sz="2000" b="1" dirty="0">
                <a:latin typeface="ＭＳ ゴシック" charset="0"/>
                <a:ea typeface="ＭＳ ゴシック" charset="0"/>
                <a:cs typeface="ＭＳ ゴシック" charset="0"/>
              </a:rPr>
              <a:t>200IU/L</a:t>
            </a:r>
            <a:r>
              <a:rPr lang="ja-JP" altLang="en-US" sz="2000" b="1" dirty="0">
                <a:latin typeface="ＭＳ ゴシック" charset="0"/>
                <a:ea typeface="ＭＳ ゴシック" charset="0"/>
                <a:cs typeface="ＭＳ ゴシック" charset="0"/>
              </a:rPr>
              <a:t>以下であればそのまま継続するが、頻回に肝機能をモニターする。</a:t>
            </a:r>
            <a:endParaRPr lang="en-US" altLang="ja-JP" sz="2000" b="1" dirty="0">
              <a:latin typeface="ＭＳ ゴシック" charset="0"/>
              <a:ea typeface="ＭＳ ゴシック" charset="0"/>
              <a:cs typeface="ＭＳ ゴシック" charset="0"/>
            </a:endParaRPr>
          </a:p>
          <a:p>
            <a:pPr>
              <a:lnSpc>
                <a:spcPct val="120000"/>
              </a:lnSpc>
            </a:pPr>
            <a:r>
              <a:rPr lang="ja-JP" altLang="en-US" sz="2000" b="1" dirty="0">
                <a:latin typeface="ＭＳ ゴシック" charset="0"/>
                <a:ea typeface="ＭＳ ゴシック" charset="0"/>
                <a:cs typeface="ＭＳ ゴシック" charset="0"/>
              </a:rPr>
              <a:t>発熱、倦怠感などを伴う場合はそれ以下でもすぐ全薬剤を中止し、ステロイド投与を考慮する。</a:t>
            </a:r>
            <a:endParaRPr lang="en-US" altLang="ja-JP" sz="2000" b="1" dirty="0">
              <a:latin typeface="ＭＳ ゴシック" charset="0"/>
              <a:ea typeface="ＭＳ ゴシック" charset="0"/>
              <a:cs typeface="ＭＳ ゴシック" charset="0"/>
            </a:endParaRPr>
          </a:p>
          <a:p>
            <a:pPr>
              <a:lnSpc>
                <a:spcPct val="120000"/>
              </a:lnSpc>
            </a:pPr>
            <a:r>
              <a:rPr lang="en-US" altLang="ja-JP" sz="2000" b="1" dirty="0" err="1">
                <a:latin typeface="ＭＳ ゴシック" charset="0"/>
                <a:ea typeface="ＭＳ ゴシック" charset="0"/>
                <a:cs typeface="ＭＳ ゴシック" charset="0"/>
              </a:rPr>
              <a:t>Bil</a:t>
            </a:r>
            <a:r>
              <a:rPr lang="ja-JP" altLang="en-US" sz="2000" b="1" dirty="0">
                <a:latin typeface="ＭＳ ゴシック" charset="0"/>
                <a:ea typeface="ＭＳ ゴシック" charset="0"/>
                <a:cs typeface="ＭＳ ゴシック" charset="0"/>
              </a:rPr>
              <a:t>の上昇を伴う場合もすぐ中止した方が安全。</a:t>
            </a:r>
            <a:endParaRPr lang="en-US" altLang="ja-JP" sz="2000" b="1" dirty="0">
              <a:latin typeface="ＭＳ ゴシック" charset="0"/>
              <a:ea typeface="ＭＳ ゴシック" charset="0"/>
              <a:cs typeface="ＭＳ ゴシック" charset="0"/>
            </a:endParaRPr>
          </a:p>
          <a:p>
            <a:pPr>
              <a:lnSpc>
                <a:spcPct val="120000"/>
              </a:lnSpc>
            </a:pPr>
            <a:r>
              <a:rPr lang="ja-JP" altLang="en-US" sz="2000" b="1" dirty="0">
                <a:latin typeface="ＭＳ ゴシック" charset="0"/>
                <a:ea typeface="ＭＳ ゴシック" charset="0"/>
                <a:cs typeface="ＭＳ ゴシック" charset="0"/>
              </a:rPr>
              <a:t>副作用の発現頻度は</a:t>
            </a:r>
            <a:r>
              <a:rPr lang="en-US" altLang="ja-JP" sz="2000" b="1" dirty="0">
                <a:latin typeface="ＭＳ ゴシック" charset="0"/>
                <a:ea typeface="ＭＳ ゴシック" charset="0"/>
                <a:cs typeface="ＭＳ ゴシック" charset="0"/>
              </a:rPr>
              <a:t>INH&gt;PZA&gt;RFP</a:t>
            </a:r>
            <a:r>
              <a:rPr lang="ja-JP" altLang="en-US" sz="2000" b="1" dirty="0">
                <a:latin typeface="ＭＳ ゴシック" charset="0"/>
                <a:ea typeface="ＭＳ ゴシック" charset="0"/>
                <a:cs typeface="ＭＳ ゴシック" charset="0"/>
              </a:rPr>
              <a:t>であり、再投与をする場合なんとか</a:t>
            </a:r>
            <a:r>
              <a:rPr lang="en-US" altLang="ja-JP" sz="2000" b="1" dirty="0">
                <a:latin typeface="ＭＳ ゴシック" charset="0"/>
                <a:ea typeface="ＭＳ ゴシック" charset="0"/>
                <a:cs typeface="ＭＳ ゴシック" charset="0"/>
              </a:rPr>
              <a:t>RFP</a:t>
            </a:r>
            <a:r>
              <a:rPr lang="ja-JP" altLang="en-US" sz="2000" b="1" dirty="0">
                <a:latin typeface="ＭＳ ゴシック" charset="0"/>
                <a:ea typeface="ＭＳ ゴシック" charset="0"/>
                <a:cs typeface="ＭＳ ゴシック" charset="0"/>
              </a:rPr>
              <a:t>を投与できないか考えるが、胆汁うっ滞型の肝障害は</a:t>
            </a:r>
            <a:r>
              <a:rPr lang="en-US" altLang="ja-JP" sz="2000" b="1" dirty="0">
                <a:latin typeface="ＭＳ ゴシック" charset="0"/>
                <a:ea typeface="ＭＳ ゴシック" charset="0"/>
                <a:cs typeface="ＭＳ ゴシック" charset="0"/>
              </a:rPr>
              <a:t>RFP</a:t>
            </a:r>
            <a:r>
              <a:rPr lang="ja-JP" altLang="en-US" sz="2000" b="1" dirty="0">
                <a:latin typeface="ＭＳ ゴシック" charset="0"/>
                <a:ea typeface="ＭＳ ゴシック" charset="0"/>
                <a:cs typeface="ＭＳ ゴシック" charset="0"/>
              </a:rPr>
              <a:t>が原因であることが多い</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5232809" y="4135489"/>
            <a:ext cx="3205758" cy="2185987"/>
          </a:xfrm>
          <a:prstGeom prst="roundRect">
            <a:avLst>
              <a:gd name="adj" fmla="val 16667"/>
            </a:avLst>
          </a:prstGeom>
          <a:solidFill>
            <a:srgbClr val="00FF00"/>
          </a:solidFill>
          <a:ln w="9525">
            <a:noFill/>
            <a:round/>
            <a:headEnd/>
            <a:tailEnd/>
          </a:ln>
        </p:spPr>
        <p:txBody>
          <a:bodyPr wrap="none" anchor="ctr"/>
          <a:lstStyle/>
          <a:p>
            <a:endParaRPr lang="ja-JP" altLang="en-US"/>
          </a:p>
        </p:txBody>
      </p:sp>
      <p:sp>
        <p:nvSpPr>
          <p:cNvPr id="30723" name="AutoShape 3"/>
          <p:cNvSpPr>
            <a:spLocks noChangeArrowheads="1"/>
          </p:cNvSpPr>
          <p:nvPr/>
        </p:nvSpPr>
        <p:spPr bwMode="auto">
          <a:xfrm>
            <a:off x="964413" y="4135438"/>
            <a:ext cx="3537943" cy="1905000"/>
          </a:xfrm>
          <a:prstGeom prst="roundRect">
            <a:avLst>
              <a:gd name="adj" fmla="val 16667"/>
            </a:avLst>
          </a:prstGeom>
          <a:solidFill>
            <a:schemeClr val="accent1"/>
          </a:solidFill>
          <a:ln w="9525">
            <a:noFill/>
            <a:round/>
            <a:headEnd/>
            <a:tailEnd/>
          </a:ln>
        </p:spPr>
        <p:txBody>
          <a:bodyPr wrap="none" anchor="ctr"/>
          <a:lstStyle/>
          <a:p>
            <a:endParaRPr lang="ja-JP" altLang="en-US"/>
          </a:p>
        </p:txBody>
      </p:sp>
      <p:sp>
        <p:nvSpPr>
          <p:cNvPr id="30724" name="Rectangle 4"/>
          <p:cNvSpPr>
            <a:spLocks noGrp="1" noChangeArrowheads="1"/>
          </p:cNvSpPr>
          <p:nvPr>
            <p:ph type="title"/>
          </p:nvPr>
        </p:nvSpPr>
        <p:spPr/>
        <p:txBody>
          <a:bodyPr/>
          <a:lstStyle/>
          <a:p>
            <a:pPr eaLnBrk="1" hangingPunct="1"/>
            <a:r>
              <a:rPr lang="ja-JP" altLang="en-US" b="1" dirty="0">
                <a:solidFill>
                  <a:schemeClr val="tx1"/>
                </a:solidFill>
              </a:rPr>
              <a:t>結核病学会の指針　投与開始</a:t>
            </a:r>
          </a:p>
        </p:txBody>
      </p:sp>
      <p:sp>
        <p:nvSpPr>
          <p:cNvPr id="30735" name="スライド番号プレースホルダ 14"/>
          <p:cNvSpPr>
            <a:spLocks noGrp="1"/>
          </p:cNvSpPr>
          <p:nvPr>
            <p:ph type="sldNum" sz="quarter" idx="12"/>
          </p:nvPr>
        </p:nvSpPr>
        <p:spPr>
          <a:noFill/>
        </p:spPr>
        <p:txBody>
          <a:bodyPr>
            <a:normAutofit fontScale="85000" lnSpcReduction="20000"/>
          </a:bodyPr>
          <a:lstStyle/>
          <a:p>
            <a:fld id="{60072EB0-5833-4746-848B-10E359B6CBB7}" type="slidenum">
              <a:rPr lang="en-US" altLang="ja-JP" smtClean="0"/>
              <a:pPr/>
              <a:t>98</a:t>
            </a:fld>
            <a:endParaRPr lang="en-US" altLang="ja-JP"/>
          </a:p>
        </p:txBody>
      </p:sp>
      <p:sp>
        <p:nvSpPr>
          <p:cNvPr id="30725" name="Rectangle 5"/>
          <p:cNvSpPr>
            <a:spLocks noGrp="1" noChangeArrowheads="1"/>
          </p:cNvSpPr>
          <p:nvPr>
            <p:ph sz="quarter" idx="1"/>
          </p:nvPr>
        </p:nvSpPr>
        <p:spPr>
          <a:xfrm>
            <a:off x="514353" y="1693863"/>
            <a:ext cx="9151144" cy="1123950"/>
          </a:xfrm>
        </p:spPr>
        <p:txBody>
          <a:bodyPr>
            <a:normAutofit lnSpcReduction="10000"/>
          </a:bodyPr>
          <a:lstStyle/>
          <a:p>
            <a:pPr marL="0" indent="0" eaLnBrk="1" hangingPunct="1">
              <a:lnSpc>
                <a:spcPct val="90000"/>
              </a:lnSpc>
              <a:buFont typeface="Wingdings" pitchFamily="2" charset="2"/>
              <a:buNone/>
            </a:pPr>
            <a:r>
              <a:rPr lang="ja-JP" altLang="en-US" sz="2400"/>
              <a:t>飲酒習慣、肝障害の既往歴を聴取</a:t>
            </a:r>
            <a:endParaRPr lang="en-US" altLang="ja-JP" sz="2400"/>
          </a:p>
          <a:p>
            <a:pPr marL="0" indent="0" eaLnBrk="1" hangingPunct="1">
              <a:lnSpc>
                <a:spcPct val="90000"/>
              </a:lnSpc>
              <a:buFont typeface="Wingdings" pitchFamily="2" charset="2"/>
              <a:buNone/>
            </a:pPr>
            <a:r>
              <a:rPr lang="ja-JP" altLang="en-US" sz="2400"/>
              <a:t>肝機能検査（</a:t>
            </a:r>
            <a:r>
              <a:rPr lang="en-US" altLang="ja-JP" sz="2400"/>
              <a:t>AST</a:t>
            </a:r>
            <a:r>
              <a:rPr lang="ja-JP" altLang="en-US" sz="2400"/>
              <a:t>、</a:t>
            </a:r>
            <a:r>
              <a:rPr lang="en-US" altLang="ja-JP" sz="2400"/>
              <a:t>ALT</a:t>
            </a:r>
            <a:r>
              <a:rPr lang="ja-JP" altLang="en-US" sz="2400"/>
              <a:t>、</a:t>
            </a:r>
            <a:r>
              <a:rPr lang="en-US" altLang="ja-JP" sz="2400"/>
              <a:t>ALP</a:t>
            </a:r>
            <a:r>
              <a:rPr lang="ja-JP" altLang="en-US" sz="2400"/>
              <a:t>、</a:t>
            </a:r>
            <a:r>
              <a:rPr lang="en-US" altLang="ja-JP" sz="2400"/>
              <a:t>LDH</a:t>
            </a:r>
            <a:r>
              <a:rPr lang="ja-JP" altLang="en-US" sz="2400"/>
              <a:t>、</a:t>
            </a:r>
            <a:r>
              <a:rPr lang="en-US" altLang="ja-JP" sz="2400"/>
              <a:t>T-bil</a:t>
            </a:r>
            <a:r>
              <a:rPr lang="ja-JP" altLang="en-US" sz="2400"/>
              <a:t>、</a:t>
            </a:r>
            <a:r>
              <a:rPr lang="en-US" altLang="ja-JP" sz="2400"/>
              <a:t>ALB)</a:t>
            </a:r>
            <a:r>
              <a:rPr lang="ja-JP" altLang="en-US" sz="2400"/>
              <a:t>、</a:t>
            </a:r>
            <a:r>
              <a:rPr lang="en-US" altLang="ja-JP" sz="2400"/>
              <a:t>HCV</a:t>
            </a:r>
            <a:r>
              <a:rPr lang="ja-JP" altLang="en-US" sz="2400"/>
              <a:t>抗体、</a:t>
            </a:r>
            <a:r>
              <a:rPr lang="en-US" altLang="ja-JP" sz="2400"/>
              <a:t>HIV</a:t>
            </a:r>
            <a:r>
              <a:rPr lang="ja-JP" altLang="en-US" sz="2400"/>
              <a:t>抗体の測定</a:t>
            </a:r>
          </a:p>
        </p:txBody>
      </p:sp>
      <p:sp>
        <p:nvSpPr>
          <p:cNvPr id="30726" name="Text Box 6"/>
          <p:cNvSpPr txBox="1">
            <a:spLocks noChangeArrowheads="1"/>
          </p:cNvSpPr>
          <p:nvPr/>
        </p:nvSpPr>
        <p:spPr bwMode="auto">
          <a:xfrm>
            <a:off x="3504011" y="3059164"/>
            <a:ext cx="2400300" cy="473075"/>
          </a:xfrm>
          <a:prstGeom prst="rect">
            <a:avLst/>
          </a:prstGeom>
          <a:noFill/>
          <a:ln w="9525">
            <a:noFill/>
            <a:miter lim="800000"/>
            <a:headEnd/>
            <a:tailEnd/>
          </a:ln>
        </p:spPr>
        <p:txBody>
          <a:bodyPr>
            <a:spAutoFit/>
          </a:bodyPr>
          <a:lstStyle/>
          <a:p>
            <a:pPr algn="ctr">
              <a:spcBef>
                <a:spcPct val="50000"/>
              </a:spcBef>
            </a:pPr>
            <a:r>
              <a:rPr lang="ja-JP" altLang="en-US" sz="2400">
                <a:latin typeface="Osaka" pitchFamily="-112" charset="-128"/>
                <a:ea typeface="Osaka" pitchFamily="-112" charset="-128"/>
              </a:rPr>
              <a:t>肝機能障害</a:t>
            </a:r>
          </a:p>
        </p:txBody>
      </p:sp>
      <p:sp>
        <p:nvSpPr>
          <p:cNvPr id="30727" name="Text Box 7"/>
          <p:cNvSpPr txBox="1">
            <a:spLocks noChangeArrowheads="1"/>
          </p:cNvSpPr>
          <p:nvPr/>
        </p:nvSpPr>
        <p:spPr bwMode="auto">
          <a:xfrm>
            <a:off x="2852143" y="3635377"/>
            <a:ext cx="1200150" cy="473075"/>
          </a:xfrm>
          <a:prstGeom prst="rect">
            <a:avLst/>
          </a:prstGeom>
          <a:noFill/>
          <a:ln w="9525">
            <a:noFill/>
            <a:miter lim="800000"/>
            <a:headEnd/>
            <a:tailEnd/>
          </a:ln>
        </p:spPr>
        <p:txBody>
          <a:bodyPr>
            <a:spAutoFit/>
          </a:bodyPr>
          <a:lstStyle/>
          <a:p>
            <a:pPr>
              <a:spcBef>
                <a:spcPct val="50000"/>
              </a:spcBef>
            </a:pPr>
            <a:r>
              <a:rPr lang="ja-JP" altLang="en-US" sz="2400">
                <a:latin typeface="Osaka" pitchFamily="-112" charset="-128"/>
                <a:ea typeface="Osaka" pitchFamily="-112" charset="-128"/>
              </a:rPr>
              <a:t>あり</a:t>
            </a:r>
          </a:p>
        </p:txBody>
      </p:sp>
      <p:sp>
        <p:nvSpPr>
          <p:cNvPr id="30728" name="Text Box 8"/>
          <p:cNvSpPr txBox="1">
            <a:spLocks noChangeArrowheads="1"/>
          </p:cNvSpPr>
          <p:nvPr/>
        </p:nvSpPr>
        <p:spPr bwMode="auto">
          <a:xfrm>
            <a:off x="6590133" y="3057576"/>
            <a:ext cx="753469" cy="461665"/>
          </a:xfrm>
          <a:prstGeom prst="rect">
            <a:avLst/>
          </a:prstGeom>
          <a:noFill/>
          <a:ln w="9525">
            <a:noFill/>
            <a:miter lim="800000"/>
            <a:headEnd/>
            <a:tailEnd/>
          </a:ln>
        </p:spPr>
        <p:txBody>
          <a:bodyPr wrap="none">
            <a:spAutoFit/>
          </a:bodyPr>
          <a:lstStyle/>
          <a:p>
            <a:r>
              <a:rPr lang="ja-JP" altLang="en-US" sz="2400">
                <a:latin typeface="Osaka" pitchFamily="-112" charset="-128"/>
                <a:ea typeface="Osaka" pitchFamily="-112" charset="-128"/>
              </a:rPr>
              <a:t>なし</a:t>
            </a:r>
          </a:p>
        </p:txBody>
      </p:sp>
      <p:sp>
        <p:nvSpPr>
          <p:cNvPr id="30729" name="Line 9"/>
          <p:cNvSpPr>
            <a:spLocks noChangeShapeType="1"/>
          </p:cNvSpPr>
          <p:nvPr/>
        </p:nvSpPr>
        <p:spPr bwMode="auto">
          <a:xfrm flipH="1">
            <a:off x="3623684" y="3559175"/>
            <a:ext cx="600075" cy="381000"/>
          </a:xfrm>
          <a:prstGeom prst="line">
            <a:avLst/>
          </a:prstGeom>
          <a:noFill/>
          <a:ln w="9525">
            <a:solidFill>
              <a:schemeClr val="tx1"/>
            </a:solidFill>
            <a:round/>
            <a:headEnd/>
            <a:tailEnd type="triangle" w="med" len="med"/>
          </a:ln>
        </p:spPr>
        <p:txBody>
          <a:bodyPr wrap="none" anchor="ctr"/>
          <a:lstStyle/>
          <a:p>
            <a:endParaRPr lang="ja-JP" altLang="en-US"/>
          </a:p>
        </p:txBody>
      </p:sp>
      <p:sp>
        <p:nvSpPr>
          <p:cNvPr id="30730" name="Line 10"/>
          <p:cNvSpPr>
            <a:spLocks noChangeShapeType="1"/>
          </p:cNvSpPr>
          <p:nvPr/>
        </p:nvSpPr>
        <p:spPr bwMode="auto">
          <a:xfrm>
            <a:off x="5766793" y="3330575"/>
            <a:ext cx="685800" cy="0"/>
          </a:xfrm>
          <a:prstGeom prst="line">
            <a:avLst/>
          </a:prstGeom>
          <a:noFill/>
          <a:ln w="9525">
            <a:solidFill>
              <a:schemeClr val="tx1"/>
            </a:solidFill>
            <a:round/>
            <a:headEnd/>
            <a:tailEnd type="triangle" w="med" len="med"/>
          </a:ln>
        </p:spPr>
        <p:txBody>
          <a:bodyPr wrap="none" anchor="ctr"/>
          <a:lstStyle/>
          <a:p>
            <a:endParaRPr lang="ja-JP" altLang="en-US"/>
          </a:p>
        </p:txBody>
      </p:sp>
      <p:sp>
        <p:nvSpPr>
          <p:cNvPr id="30731" name="Text Box 11"/>
          <p:cNvSpPr txBox="1">
            <a:spLocks noChangeArrowheads="1"/>
          </p:cNvSpPr>
          <p:nvPr/>
        </p:nvSpPr>
        <p:spPr bwMode="auto">
          <a:xfrm>
            <a:off x="1051934" y="4168796"/>
            <a:ext cx="3514725" cy="1938992"/>
          </a:xfrm>
          <a:prstGeom prst="rect">
            <a:avLst/>
          </a:prstGeom>
          <a:noFill/>
          <a:ln w="9525">
            <a:noFill/>
            <a:miter lim="800000"/>
            <a:headEnd/>
            <a:tailEnd/>
          </a:ln>
        </p:spPr>
        <p:txBody>
          <a:bodyPr>
            <a:spAutoFit/>
          </a:bodyPr>
          <a:lstStyle/>
          <a:p>
            <a:pPr>
              <a:spcBef>
                <a:spcPct val="50000"/>
              </a:spcBef>
            </a:pPr>
            <a:r>
              <a:rPr lang="en-US" altLang="ja-JP" sz="2000" dirty="0">
                <a:latin typeface="Osaka" pitchFamily="-112" charset="-128"/>
                <a:ea typeface="Osaka" pitchFamily="-112" charset="-128"/>
              </a:rPr>
              <a:t>1</a:t>
            </a:r>
            <a:r>
              <a:rPr lang="ja-JP" altLang="en-US" sz="2000" dirty="0">
                <a:latin typeface="Osaka" pitchFamily="-112" charset="-128"/>
                <a:ea typeface="Osaka" pitchFamily="-112" charset="-128"/>
              </a:rPr>
              <a:t>肝不全、肝硬変非代償期</a:t>
            </a:r>
            <a:endParaRPr lang="en-US" altLang="ja-JP" sz="2000" dirty="0">
              <a:latin typeface="Osaka" pitchFamily="-112" charset="-128"/>
              <a:ea typeface="Osaka" pitchFamily="-112" charset="-128"/>
            </a:endParaRPr>
          </a:p>
          <a:p>
            <a:pPr>
              <a:spcBef>
                <a:spcPct val="50000"/>
              </a:spcBef>
            </a:pPr>
            <a:r>
              <a:rPr lang="en-US" altLang="ja-JP" sz="2000" dirty="0">
                <a:latin typeface="Osaka" pitchFamily="-112" charset="-128"/>
                <a:ea typeface="Osaka" pitchFamily="-112" charset="-128"/>
              </a:rPr>
              <a:t>2Transaminase 100</a:t>
            </a:r>
            <a:r>
              <a:rPr lang="ja-JP" altLang="en-US" sz="2000" dirty="0">
                <a:latin typeface="Osaka" pitchFamily="-112" charset="-128"/>
                <a:ea typeface="Osaka" pitchFamily="-112" charset="-128"/>
              </a:rPr>
              <a:t>以上の慢性</a:t>
            </a:r>
            <a:r>
              <a:rPr lang="en-US" altLang="ja-JP" sz="2000" dirty="0">
                <a:latin typeface="Osaka" pitchFamily="-112" charset="-128"/>
                <a:ea typeface="Osaka" pitchFamily="-112" charset="-128"/>
              </a:rPr>
              <a:t>C</a:t>
            </a:r>
            <a:r>
              <a:rPr lang="ja-JP" altLang="en-US" sz="2000" dirty="0">
                <a:latin typeface="Osaka" pitchFamily="-112" charset="-128"/>
                <a:ea typeface="Osaka" pitchFamily="-112" charset="-128"/>
              </a:rPr>
              <a:t>型肝炎</a:t>
            </a:r>
            <a:endParaRPr lang="en-US" altLang="ja-JP" sz="2000" dirty="0">
              <a:latin typeface="Osaka" pitchFamily="-112" charset="-128"/>
              <a:ea typeface="Osaka" pitchFamily="-112" charset="-128"/>
            </a:endParaRPr>
          </a:p>
          <a:p>
            <a:pPr>
              <a:spcBef>
                <a:spcPct val="50000"/>
              </a:spcBef>
            </a:pPr>
            <a:r>
              <a:rPr lang="en-US" altLang="ja-JP" sz="2000" dirty="0">
                <a:latin typeface="Osaka" pitchFamily="-112" charset="-128"/>
                <a:ea typeface="Osaka" pitchFamily="-112" charset="-128"/>
              </a:rPr>
              <a:t>1,2</a:t>
            </a:r>
            <a:r>
              <a:rPr lang="ja-JP" altLang="en-US" sz="2000" dirty="0">
                <a:latin typeface="Osaka" pitchFamily="-112" charset="-128"/>
                <a:ea typeface="Osaka" pitchFamily="-112" charset="-128"/>
              </a:rPr>
              <a:t>では</a:t>
            </a:r>
            <a:r>
              <a:rPr lang="en-US" altLang="ja-JP" sz="2000" dirty="0">
                <a:latin typeface="Osaka" pitchFamily="-112" charset="-128"/>
                <a:ea typeface="Osaka" pitchFamily="-112" charset="-128"/>
              </a:rPr>
              <a:t>PZA</a:t>
            </a:r>
            <a:r>
              <a:rPr lang="ja-JP" altLang="en-US" sz="2000" dirty="0">
                <a:latin typeface="Osaka" pitchFamily="-112" charset="-128"/>
                <a:ea typeface="Osaka" pitchFamily="-112" charset="-128"/>
              </a:rPr>
              <a:t>を避ける、</a:t>
            </a:r>
            <a:r>
              <a:rPr lang="en-US" altLang="ja-JP" sz="2000" dirty="0">
                <a:latin typeface="Osaka" pitchFamily="-112" charset="-128"/>
                <a:ea typeface="Osaka" pitchFamily="-112" charset="-128"/>
              </a:rPr>
              <a:t>1</a:t>
            </a:r>
            <a:r>
              <a:rPr lang="ja-JP" altLang="en-US" sz="2000" dirty="0">
                <a:latin typeface="Osaka" pitchFamily="-112" charset="-128"/>
                <a:ea typeface="Osaka" pitchFamily="-112" charset="-128"/>
              </a:rPr>
              <a:t>では</a:t>
            </a:r>
            <a:r>
              <a:rPr lang="en-US" altLang="ja-JP" sz="2000" dirty="0">
                <a:latin typeface="Osaka" pitchFamily="-112" charset="-128"/>
                <a:ea typeface="Osaka" pitchFamily="-112" charset="-128"/>
              </a:rPr>
              <a:t>INH</a:t>
            </a:r>
            <a:r>
              <a:rPr lang="ja-JP" altLang="en-US" sz="2000" dirty="0">
                <a:latin typeface="Osaka" pitchFamily="-112" charset="-128"/>
                <a:ea typeface="Osaka" pitchFamily="-112" charset="-128"/>
              </a:rPr>
              <a:t>を避ける事も検討する</a:t>
            </a:r>
          </a:p>
        </p:txBody>
      </p:sp>
      <p:sp>
        <p:nvSpPr>
          <p:cNvPr id="30732" name="Text Box 12"/>
          <p:cNvSpPr txBox="1">
            <a:spLocks noChangeArrowheads="1"/>
          </p:cNvSpPr>
          <p:nvPr/>
        </p:nvSpPr>
        <p:spPr bwMode="auto">
          <a:xfrm>
            <a:off x="5359524" y="4149080"/>
            <a:ext cx="3234332" cy="2246769"/>
          </a:xfrm>
          <a:prstGeom prst="rect">
            <a:avLst/>
          </a:prstGeom>
          <a:noFill/>
          <a:ln w="9525">
            <a:noFill/>
            <a:miter lim="800000"/>
            <a:headEnd/>
            <a:tailEnd/>
          </a:ln>
        </p:spPr>
        <p:txBody>
          <a:bodyPr>
            <a:spAutoFit/>
          </a:bodyPr>
          <a:lstStyle/>
          <a:p>
            <a:pPr>
              <a:spcBef>
                <a:spcPct val="20000"/>
              </a:spcBef>
            </a:pPr>
            <a:r>
              <a:rPr lang="en-US" altLang="ja-JP" sz="2000" dirty="0">
                <a:latin typeface="Osaka" pitchFamily="-112" charset="-128"/>
                <a:ea typeface="Osaka" pitchFamily="-112" charset="-128"/>
              </a:rPr>
              <a:t>1HBs</a:t>
            </a:r>
            <a:r>
              <a:rPr lang="ja-JP" altLang="en-US" sz="2000" dirty="0">
                <a:latin typeface="Osaka" pitchFamily="-112" charset="-128"/>
                <a:ea typeface="Osaka" pitchFamily="-112" charset="-128"/>
              </a:rPr>
              <a:t>抗原陽性</a:t>
            </a:r>
            <a:endParaRPr lang="en-US" altLang="ja-JP" sz="2000" dirty="0">
              <a:latin typeface="Osaka" pitchFamily="-112" charset="-128"/>
              <a:ea typeface="Osaka" pitchFamily="-112" charset="-128"/>
            </a:endParaRPr>
          </a:p>
          <a:p>
            <a:pPr>
              <a:spcBef>
                <a:spcPct val="20000"/>
              </a:spcBef>
            </a:pPr>
            <a:r>
              <a:rPr lang="ja-JP" altLang="en-US" sz="2000" dirty="0">
                <a:latin typeface="Osaka" pitchFamily="-112" charset="-128"/>
                <a:ea typeface="Osaka" pitchFamily="-112" charset="-128"/>
              </a:rPr>
              <a:t>　投与可能</a:t>
            </a:r>
            <a:endParaRPr lang="en-US" altLang="ja-JP" sz="2000" dirty="0">
              <a:latin typeface="Osaka" pitchFamily="-112" charset="-128"/>
              <a:ea typeface="Osaka" pitchFamily="-112" charset="-128"/>
            </a:endParaRPr>
          </a:p>
          <a:p>
            <a:pPr>
              <a:spcBef>
                <a:spcPct val="20000"/>
              </a:spcBef>
            </a:pPr>
            <a:r>
              <a:rPr lang="en-US" altLang="ja-JP" sz="2000" dirty="0">
                <a:latin typeface="Osaka" pitchFamily="-112" charset="-128"/>
                <a:ea typeface="Osaka" pitchFamily="-112" charset="-128"/>
              </a:rPr>
              <a:t>2</a:t>
            </a:r>
            <a:r>
              <a:rPr lang="ja-JP" altLang="en-US" sz="2000" dirty="0">
                <a:latin typeface="Osaka" pitchFamily="-112" charset="-128"/>
                <a:ea typeface="Osaka" pitchFamily="-112" charset="-128"/>
              </a:rPr>
              <a:t>粟粒結核</a:t>
            </a:r>
            <a:endParaRPr lang="en-US" altLang="ja-JP" sz="2000" dirty="0">
              <a:latin typeface="Osaka" pitchFamily="-112" charset="-128"/>
              <a:ea typeface="Osaka" pitchFamily="-112" charset="-128"/>
            </a:endParaRPr>
          </a:p>
          <a:p>
            <a:pPr>
              <a:spcBef>
                <a:spcPct val="20000"/>
              </a:spcBef>
            </a:pPr>
            <a:r>
              <a:rPr lang="ja-JP" altLang="en-US" sz="2000" dirty="0">
                <a:latin typeface="Osaka" pitchFamily="-112" charset="-128"/>
                <a:ea typeface="Osaka" pitchFamily="-112" charset="-128"/>
              </a:rPr>
              <a:t>　治療により正常化する</a:t>
            </a:r>
            <a:endParaRPr lang="en-US" altLang="ja-JP" sz="2000" dirty="0">
              <a:latin typeface="Osaka" pitchFamily="-112" charset="-128"/>
              <a:ea typeface="Osaka" pitchFamily="-112" charset="-128"/>
            </a:endParaRPr>
          </a:p>
          <a:p>
            <a:pPr>
              <a:spcBef>
                <a:spcPct val="20000"/>
              </a:spcBef>
            </a:pPr>
            <a:r>
              <a:rPr lang="en-US" altLang="ja-JP" sz="2000" dirty="0">
                <a:latin typeface="Osaka" pitchFamily="-112" charset="-128"/>
                <a:ea typeface="Osaka" pitchFamily="-112" charset="-128"/>
              </a:rPr>
              <a:t>3</a:t>
            </a:r>
            <a:r>
              <a:rPr lang="ja-JP" altLang="en-US" sz="2000" dirty="0">
                <a:latin typeface="Osaka" pitchFamily="-112" charset="-128"/>
                <a:ea typeface="Osaka" pitchFamily="-112" charset="-128"/>
              </a:rPr>
              <a:t>アルコール性肝障害</a:t>
            </a:r>
            <a:endParaRPr lang="en-US" altLang="ja-JP" sz="2000" dirty="0">
              <a:latin typeface="Osaka" pitchFamily="-112" charset="-128"/>
              <a:ea typeface="Osaka" pitchFamily="-112" charset="-128"/>
            </a:endParaRPr>
          </a:p>
          <a:p>
            <a:pPr>
              <a:spcBef>
                <a:spcPct val="20000"/>
              </a:spcBef>
            </a:pPr>
            <a:r>
              <a:rPr lang="ja-JP" altLang="en-US" sz="2000" dirty="0">
                <a:latin typeface="Osaka" pitchFamily="-112" charset="-128"/>
                <a:ea typeface="Osaka" pitchFamily="-112" charset="-128"/>
              </a:rPr>
              <a:t>　禁酒を指導</a:t>
            </a:r>
          </a:p>
        </p:txBody>
      </p:sp>
      <p:sp>
        <p:nvSpPr>
          <p:cNvPr id="30733" name="Line 13"/>
          <p:cNvSpPr>
            <a:spLocks noChangeShapeType="1"/>
          </p:cNvSpPr>
          <p:nvPr/>
        </p:nvSpPr>
        <p:spPr bwMode="auto">
          <a:xfrm>
            <a:off x="5259589" y="3579813"/>
            <a:ext cx="512564" cy="395287"/>
          </a:xfrm>
          <a:prstGeom prst="line">
            <a:avLst/>
          </a:prstGeom>
          <a:noFill/>
          <a:ln w="9525">
            <a:solidFill>
              <a:schemeClr val="tx1"/>
            </a:solidFill>
            <a:round/>
            <a:headEnd/>
            <a:tailEnd type="triangle" w="med" len="med"/>
          </a:ln>
        </p:spPr>
        <p:txBody>
          <a:bodyPr wrap="none" anchor="ctr"/>
          <a:lstStyle/>
          <a:p>
            <a:endParaRPr lang="ja-JP" altLang="en-US"/>
          </a:p>
        </p:txBody>
      </p:sp>
      <p:sp>
        <p:nvSpPr>
          <p:cNvPr id="30734" name="Text Box 14"/>
          <p:cNvSpPr txBox="1">
            <a:spLocks noChangeArrowheads="1"/>
          </p:cNvSpPr>
          <p:nvPr/>
        </p:nvSpPr>
        <p:spPr bwMode="auto">
          <a:xfrm>
            <a:off x="5879310" y="3611566"/>
            <a:ext cx="1200150" cy="473075"/>
          </a:xfrm>
          <a:prstGeom prst="rect">
            <a:avLst/>
          </a:prstGeom>
          <a:noFill/>
          <a:ln w="9525">
            <a:noFill/>
            <a:miter lim="800000"/>
            <a:headEnd/>
            <a:tailEnd/>
          </a:ln>
        </p:spPr>
        <p:txBody>
          <a:bodyPr>
            <a:spAutoFit/>
          </a:bodyPr>
          <a:lstStyle/>
          <a:p>
            <a:pPr>
              <a:spcBef>
                <a:spcPct val="50000"/>
              </a:spcBef>
            </a:pPr>
            <a:r>
              <a:rPr lang="ja-JP" altLang="en-US" sz="2400">
                <a:latin typeface="Osaka" pitchFamily="-112" charset="-128"/>
                <a:ea typeface="Osaka" pitchFamily="-112" charset="-128"/>
              </a:rPr>
              <a:t>あり</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4552367" y="3071813"/>
            <a:ext cx="796528" cy="412750"/>
          </a:xfrm>
          <a:prstGeom prst="roundRect">
            <a:avLst>
              <a:gd name="adj" fmla="val 16667"/>
            </a:avLst>
          </a:prstGeom>
          <a:solidFill>
            <a:schemeClr val="accent2"/>
          </a:solidFill>
          <a:ln w="9525">
            <a:solidFill>
              <a:schemeClr val="tx1"/>
            </a:solidFill>
            <a:round/>
            <a:headEnd/>
            <a:tailEnd/>
          </a:ln>
        </p:spPr>
        <p:txBody>
          <a:bodyPr wrap="none" anchor="ctr"/>
          <a:lstStyle/>
          <a:p>
            <a:endParaRPr lang="ja-JP" altLang="en-US"/>
          </a:p>
        </p:txBody>
      </p:sp>
      <p:sp>
        <p:nvSpPr>
          <p:cNvPr id="31747" name="AutoShape 3"/>
          <p:cNvSpPr>
            <a:spLocks noChangeArrowheads="1"/>
          </p:cNvSpPr>
          <p:nvPr/>
        </p:nvSpPr>
        <p:spPr bwMode="auto">
          <a:xfrm>
            <a:off x="1094788" y="3810051"/>
            <a:ext cx="2741414" cy="1497013"/>
          </a:xfrm>
          <a:prstGeom prst="roundRect">
            <a:avLst>
              <a:gd name="adj" fmla="val 16667"/>
            </a:avLst>
          </a:prstGeom>
          <a:solidFill>
            <a:schemeClr val="accent2"/>
          </a:solidFill>
          <a:ln w="9525">
            <a:solidFill>
              <a:schemeClr val="tx1"/>
            </a:solidFill>
            <a:round/>
            <a:headEnd/>
            <a:tailEnd/>
          </a:ln>
        </p:spPr>
        <p:txBody>
          <a:bodyPr wrap="none" anchor="ctr"/>
          <a:lstStyle/>
          <a:p>
            <a:endParaRPr lang="ja-JP" altLang="en-US"/>
          </a:p>
        </p:txBody>
      </p:sp>
      <p:sp>
        <p:nvSpPr>
          <p:cNvPr id="31748" name="Rectangle 4"/>
          <p:cNvSpPr>
            <a:spLocks noGrp="1" noChangeArrowheads="1"/>
          </p:cNvSpPr>
          <p:nvPr>
            <p:ph type="title"/>
          </p:nvPr>
        </p:nvSpPr>
        <p:spPr>
          <a:noFill/>
        </p:spPr>
        <p:txBody>
          <a:bodyPr anchor="b"/>
          <a:lstStyle/>
          <a:p>
            <a:pPr eaLnBrk="1" hangingPunct="1"/>
            <a:r>
              <a:rPr lang="ja-JP" altLang="en-US" b="1" dirty="0">
                <a:solidFill>
                  <a:schemeClr val="tx1"/>
                </a:solidFill>
              </a:rPr>
              <a:t>結核病学会の指針　中止</a:t>
            </a:r>
          </a:p>
        </p:txBody>
      </p:sp>
      <p:sp>
        <p:nvSpPr>
          <p:cNvPr id="31760" name="スライド番号プレースホルダ 15"/>
          <p:cNvSpPr>
            <a:spLocks noGrp="1"/>
          </p:cNvSpPr>
          <p:nvPr>
            <p:ph type="sldNum" sz="quarter" idx="12"/>
          </p:nvPr>
        </p:nvSpPr>
        <p:spPr>
          <a:noFill/>
        </p:spPr>
        <p:txBody>
          <a:bodyPr>
            <a:normAutofit fontScale="85000" lnSpcReduction="20000"/>
          </a:bodyPr>
          <a:lstStyle/>
          <a:p>
            <a:fld id="{D0CF47F1-06E0-49A4-B36D-5EF6956BE43E}" type="slidenum">
              <a:rPr lang="en-US" altLang="ja-JP" smtClean="0"/>
              <a:pPr/>
              <a:t>99</a:t>
            </a:fld>
            <a:endParaRPr lang="en-US" altLang="ja-JP"/>
          </a:p>
        </p:txBody>
      </p:sp>
      <p:sp>
        <p:nvSpPr>
          <p:cNvPr id="31749" name="Rectangle 5"/>
          <p:cNvSpPr>
            <a:spLocks noChangeArrowheads="1"/>
          </p:cNvSpPr>
          <p:nvPr/>
        </p:nvSpPr>
        <p:spPr bwMode="auto">
          <a:xfrm>
            <a:off x="737601" y="1757414"/>
            <a:ext cx="8847534" cy="1311275"/>
          </a:xfrm>
          <a:prstGeom prst="rect">
            <a:avLst/>
          </a:prstGeom>
          <a:noFill/>
          <a:ln w="9525">
            <a:noFill/>
            <a:miter lim="800000"/>
            <a:headEnd/>
            <a:tailEnd/>
          </a:ln>
        </p:spPr>
        <p:txBody>
          <a:bodyPr>
            <a:spAutoFit/>
          </a:bodyPr>
          <a:lstStyle/>
          <a:p>
            <a:r>
              <a:rPr lang="ja-JP" altLang="ja-JP" sz="2000">
                <a:latin typeface="ＭＳ ゴシック" pitchFamily="49" charset="-128"/>
                <a:ea typeface="ＭＳ ゴシック" pitchFamily="49" charset="-128"/>
              </a:rPr>
              <a:t>PZA</a:t>
            </a:r>
            <a:r>
              <a:rPr lang="ja-JP" altLang="en-US" sz="2000">
                <a:latin typeface="ＭＳ ゴシック" pitchFamily="49" charset="-128"/>
                <a:ea typeface="ＭＳ ゴシック" pitchFamily="49" charset="-128"/>
              </a:rPr>
              <a:t>投与期間中、あるいは治療開始後２ヶ月間は</a:t>
            </a:r>
            <a:r>
              <a:rPr lang="ja-JP" altLang="ja-JP" sz="2000">
                <a:latin typeface="ＭＳ ゴシック" pitchFamily="49" charset="-128"/>
                <a:ea typeface="ＭＳ ゴシック" pitchFamily="49" charset="-128"/>
              </a:rPr>
              <a:t>1/2W</a:t>
            </a:r>
            <a:r>
              <a:rPr lang="ja-JP" altLang="en-US" sz="2000">
                <a:latin typeface="ＭＳ ゴシック" pitchFamily="49" charset="-128"/>
                <a:ea typeface="ＭＳ ゴシック" pitchFamily="49" charset="-128"/>
              </a:rPr>
              <a:t>の肝機能検査を施行する。</a:t>
            </a:r>
            <a:endParaRPr lang="ja-JP" altLang="ja-JP" sz="2000">
              <a:latin typeface="ＭＳ ゴシック" pitchFamily="49" charset="-128"/>
              <a:ea typeface="ＭＳ ゴシック" pitchFamily="49" charset="-128"/>
            </a:endParaRPr>
          </a:p>
          <a:p>
            <a:r>
              <a:rPr lang="ja-JP" altLang="en-US" sz="2000">
                <a:latin typeface="ＭＳ ゴシック" pitchFamily="49" charset="-128"/>
                <a:ea typeface="ＭＳ ゴシック" pitchFamily="49" charset="-128"/>
              </a:rPr>
              <a:t>肝炎の自覚症状（食思不振，吐気，嘔吐，腹痛，全身倦怠感など）</a:t>
            </a:r>
            <a:endParaRPr lang="ja-JP" altLang="ja-JP" sz="2000">
              <a:latin typeface="ＭＳ ゴシック" pitchFamily="49" charset="-128"/>
              <a:ea typeface="ＭＳ ゴシック" pitchFamily="49" charset="-128"/>
            </a:endParaRPr>
          </a:p>
          <a:p>
            <a:r>
              <a:rPr lang="ja-JP" altLang="en-US" sz="2000">
                <a:latin typeface="ＭＳ ゴシック" pitchFamily="49" charset="-128"/>
                <a:ea typeface="ＭＳ ゴシック" pitchFamily="49" charset="-128"/>
              </a:rPr>
              <a:t>について十分な説明をする。</a:t>
            </a:r>
          </a:p>
        </p:txBody>
      </p:sp>
      <p:sp>
        <p:nvSpPr>
          <p:cNvPr id="31750" name="Rectangle 6"/>
          <p:cNvSpPr>
            <a:spLocks noChangeArrowheads="1"/>
          </p:cNvSpPr>
          <p:nvPr/>
        </p:nvSpPr>
        <p:spPr bwMode="auto">
          <a:xfrm>
            <a:off x="4472003" y="2981326"/>
            <a:ext cx="937384" cy="523220"/>
          </a:xfrm>
          <a:prstGeom prst="rect">
            <a:avLst/>
          </a:prstGeom>
          <a:noFill/>
          <a:ln w="9525">
            <a:noFill/>
            <a:miter lim="800000"/>
            <a:headEnd/>
            <a:tailEnd/>
          </a:ln>
        </p:spPr>
        <p:txBody>
          <a:bodyPr wrap="none">
            <a:spAutoFit/>
          </a:bodyPr>
          <a:lstStyle/>
          <a:p>
            <a:r>
              <a:rPr lang="ja-JP" altLang="en-US" sz="2800" dirty="0">
                <a:solidFill>
                  <a:schemeClr val="bg1"/>
                </a:solidFill>
                <a:latin typeface="ＭＳ ゴシック" pitchFamily="49" charset="-128"/>
                <a:ea typeface="ＭＳ ゴシック" pitchFamily="49" charset="-128"/>
              </a:rPr>
              <a:t>症状</a:t>
            </a:r>
          </a:p>
        </p:txBody>
      </p:sp>
      <p:sp>
        <p:nvSpPr>
          <p:cNvPr id="31751" name="Text Box 7"/>
          <p:cNvSpPr txBox="1">
            <a:spLocks noChangeArrowheads="1"/>
          </p:cNvSpPr>
          <p:nvPr/>
        </p:nvSpPr>
        <p:spPr bwMode="auto">
          <a:xfrm>
            <a:off x="1994900" y="3276602"/>
            <a:ext cx="928689" cy="400110"/>
          </a:xfrm>
          <a:prstGeom prst="rect">
            <a:avLst/>
          </a:prstGeom>
          <a:noFill/>
          <a:ln w="9525">
            <a:noFill/>
            <a:miter lim="800000"/>
            <a:headEnd/>
            <a:tailEnd/>
          </a:ln>
        </p:spPr>
        <p:txBody>
          <a:bodyPr>
            <a:spAutoFit/>
          </a:bodyPr>
          <a:lstStyle/>
          <a:p>
            <a:pPr>
              <a:spcBef>
                <a:spcPct val="50000"/>
              </a:spcBef>
            </a:pPr>
            <a:r>
              <a:rPr lang="ja-JP" altLang="en-US" sz="2000">
                <a:latin typeface="Times" pitchFamily="-112" charset="0"/>
                <a:ea typeface="Osaka" pitchFamily="-112" charset="-128"/>
              </a:rPr>
              <a:t>なし</a:t>
            </a:r>
          </a:p>
        </p:txBody>
      </p:sp>
      <p:sp>
        <p:nvSpPr>
          <p:cNvPr id="31752" name="Rectangle 8"/>
          <p:cNvSpPr>
            <a:spLocks noChangeArrowheads="1"/>
          </p:cNvSpPr>
          <p:nvPr/>
        </p:nvSpPr>
        <p:spPr bwMode="auto">
          <a:xfrm>
            <a:off x="6249005" y="3232158"/>
            <a:ext cx="892969" cy="400110"/>
          </a:xfrm>
          <a:prstGeom prst="rect">
            <a:avLst/>
          </a:prstGeom>
          <a:noFill/>
          <a:ln w="9525">
            <a:noFill/>
            <a:miter lim="800000"/>
            <a:headEnd/>
            <a:tailEnd/>
          </a:ln>
        </p:spPr>
        <p:txBody>
          <a:bodyPr>
            <a:spAutoFit/>
          </a:bodyPr>
          <a:lstStyle/>
          <a:p>
            <a:r>
              <a:rPr lang="ja-JP" altLang="en-US" sz="2000">
                <a:latin typeface="Times" pitchFamily="-112" charset="0"/>
                <a:ea typeface="Osaka" pitchFamily="-112" charset="-128"/>
              </a:rPr>
              <a:t>あり</a:t>
            </a:r>
          </a:p>
        </p:txBody>
      </p:sp>
      <p:sp>
        <p:nvSpPr>
          <p:cNvPr id="31753" name="Text Box 9"/>
          <p:cNvSpPr txBox="1">
            <a:spLocks noChangeArrowheads="1"/>
          </p:cNvSpPr>
          <p:nvPr/>
        </p:nvSpPr>
        <p:spPr bwMode="auto">
          <a:xfrm>
            <a:off x="1100165" y="3867165"/>
            <a:ext cx="2855715" cy="1477328"/>
          </a:xfrm>
          <a:prstGeom prst="rect">
            <a:avLst/>
          </a:prstGeom>
          <a:noFill/>
          <a:ln w="9525">
            <a:noFill/>
            <a:miter lim="800000"/>
            <a:headEnd/>
            <a:tailEnd/>
          </a:ln>
        </p:spPr>
        <p:txBody>
          <a:bodyPr>
            <a:spAutoFit/>
          </a:bodyPr>
          <a:lstStyle/>
          <a:p>
            <a:pPr>
              <a:spcBef>
                <a:spcPct val="50000"/>
              </a:spcBef>
            </a:pPr>
            <a:r>
              <a:rPr lang="ja-JP" altLang="en-US" sz="2000" dirty="0">
                <a:solidFill>
                  <a:schemeClr val="bg1"/>
                </a:solidFill>
                <a:latin typeface="Osaka" pitchFamily="-112" charset="-128"/>
                <a:ea typeface="Osaka" pitchFamily="-112" charset="-128"/>
              </a:rPr>
              <a:t>トランスアミナーゼが1</a:t>
            </a:r>
            <a:r>
              <a:rPr lang="en-US" altLang="ja-JP" sz="2000" dirty="0">
                <a:solidFill>
                  <a:schemeClr val="bg1"/>
                </a:solidFill>
                <a:latin typeface="Osaka" pitchFamily="-112" charset="-128"/>
                <a:ea typeface="Osaka" pitchFamily="-112" charset="-128"/>
              </a:rPr>
              <a:t>50</a:t>
            </a:r>
            <a:r>
              <a:rPr lang="ja-JP" altLang="en-US" sz="2000" dirty="0">
                <a:solidFill>
                  <a:schemeClr val="bg1"/>
                </a:solidFill>
                <a:latin typeface="Osaka" pitchFamily="-112" charset="-128"/>
                <a:ea typeface="Osaka" pitchFamily="-112" charset="-128"/>
              </a:rPr>
              <a:t>以上</a:t>
            </a:r>
            <a:endParaRPr lang="en-US" altLang="ja-JP" sz="2000" dirty="0">
              <a:solidFill>
                <a:schemeClr val="bg1"/>
              </a:solidFill>
              <a:latin typeface="Osaka" pitchFamily="-112" charset="-128"/>
              <a:ea typeface="Osaka" pitchFamily="-112" charset="-128"/>
            </a:endParaRPr>
          </a:p>
          <a:p>
            <a:pPr>
              <a:spcBef>
                <a:spcPct val="50000"/>
              </a:spcBef>
            </a:pPr>
            <a:r>
              <a:rPr lang="ja-JP" altLang="en-US" sz="2000" dirty="0">
                <a:solidFill>
                  <a:schemeClr val="bg1"/>
                </a:solidFill>
                <a:latin typeface="Osaka" pitchFamily="-112" charset="-128"/>
                <a:ea typeface="Osaka" pitchFamily="-112" charset="-128"/>
              </a:rPr>
              <a:t>総ビリルビンが</a:t>
            </a:r>
            <a:r>
              <a:rPr lang="en-US" altLang="ja-JP" sz="2000" dirty="0">
                <a:solidFill>
                  <a:schemeClr val="bg1"/>
                </a:solidFill>
                <a:latin typeface="Osaka" pitchFamily="-112" charset="-128"/>
                <a:ea typeface="Osaka" pitchFamily="-112" charset="-128"/>
              </a:rPr>
              <a:t>2mg/dl</a:t>
            </a:r>
            <a:r>
              <a:rPr lang="ja-JP" altLang="en-US" sz="2000" dirty="0">
                <a:solidFill>
                  <a:schemeClr val="bg1"/>
                </a:solidFill>
                <a:latin typeface="Osaka" pitchFamily="-112" charset="-128"/>
                <a:ea typeface="Osaka" pitchFamily="-112" charset="-128"/>
              </a:rPr>
              <a:t>以上</a:t>
            </a:r>
          </a:p>
        </p:txBody>
      </p:sp>
      <p:sp>
        <p:nvSpPr>
          <p:cNvPr id="31754" name="Rectangle 10"/>
          <p:cNvSpPr>
            <a:spLocks noChangeArrowheads="1"/>
          </p:cNvSpPr>
          <p:nvPr/>
        </p:nvSpPr>
        <p:spPr bwMode="auto">
          <a:xfrm>
            <a:off x="4191617" y="5051446"/>
            <a:ext cx="4002285" cy="1631216"/>
          </a:xfrm>
          <a:prstGeom prst="rect">
            <a:avLst/>
          </a:prstGeom>
          <a:noFill/>
          <a:ln w="9525">
            <a:noFill/>
            <a:miter lim="800000"/>
            <a:headEnd/>
            <a:tailEnd/>
          </a:ln>
        </p:spPr>
        <p:txBody>
          <a:bodyPr>
            <a:spAutoFit/>
          </a:bodyPr>
          <a:lstStyle/>
          <a:p>
            <a:r>
              <a:rPr lang="ja-JP" altLang="en-US" sz="2000" dirty="0">
                <a:latin typeface="Osaka" pitchFamily="-112" charset="-128"/>
                <a:ea typeface="Osaka" pitchFamily="-112" charset="-128"/>
              </a:rPr>
              <a:t>薬剤をすべて中止</a:t>
            </a:r>
            <a:endParaRPr lang="en-US" altLang="ja-JP" sz="2000" dirty="0">
              <a:latin typeface="Osaka" pitchFamily="-112" charset="-128"/>
              <a:ea typeface="Osaka" pitchFamily="-112" charset="-128"/>
            </a:endParaRPr>
          </a:p>
          <a:p>
            <a:r>
              <a:rPr lang="ja-JP" altLang="en-US" sz="2000" dirty="0">
                <a:latin typeface="Osaka" pitchFamily="-112" charset="-128"/>
                <a:ea typeface="Osaka" pitchFamily="-112" charset="-128"/>
              </a:rPr>
              <a:t>中止後、</a:t>
            </a:r>
            <a:r>
              <a:rPr lang="en-US" altLang="en-US" sz="2000" dirty="0">
                <a:latin typeface="Osaka" pitchFamily="-112" charset="-128"/>
                <a:ea typeface="Osaka" pitchFamily="-112" charset="-128"/>
              </a:rPr>
              <a:t>肝機能検査を概ね</a:t>
            </a:r>
            <a:r>
              <a:rPr lang="ja-JP" altLang="ja-JP" sz="2000" dirty="0">
                <a:latin typeface="Osaka" pitchFamily="-112" charset="-128"/>
                <a:ea typeface="Osaka" pitchFamily="-112" charset="-128"/>
              </a:rPr>
              <a:t>1</a:t>
            </a:r>
            <a:r>
              <a:rPr lang="en-US" altLang="en-US" sz="2000" dirty="0">
                <a:latin typeface="Osaka" pitchFamily="-112" charset="-128"/>
                <a:ea typeface="Osaka" pitchFamily="-112" charset="-128"/>
              </a:rPr>
              <a:t>週ごとに繰り返</a:t>
            </a:r>
            <a:r>
              <a:rPr lang="ja-JP" altLang="en-US" sz="2000" dirty="0">
                <a:latin typeface="Osaka" pitchFamily="-112" charset="-128"/>
                <a:ea typeface="Osaka" pitchFamily="-112" charset="-128"/>
              </a:rPr>
              <a:t>す</a:t>
            </a:r>
            <a:endParaRPr lang="ja-JP" altLang="ja-JP" sz="2000" dirty="0">
              <a:latin typeface="Osaka" pitchFamily="-112" charset="-128"/>
              <a:ea typeface="Osaka" pitchFamily="-112" charset="-128"/>
            </a:endParaRPr>
          </a:p>
          <a:p>
            <a:r>
              <a:rPr lang="ja-JP" altLang="en-US" sz="2000" dirty="0">
                <a:latin typeface="Osaka" pitchFamily="-112" charset="-128"/>
                <a:ea typeface="Osaka" pitchFamily="-112" charset="-128"/>
              </a:rPr>
              <a:t>治療継続が必要な場合</a:t>
            </a:r>
            <a:r>
              <a:rPr lang="ja-JP" altLang="ja-JP" sz="2000" dirty="0">
                <a:latin typeface="Osaka" pitchFamily="-112" charset="-128"/>
                <a:ea typeface="Osaka" pitchFamily="-112" charset="-128"/>
              </a:rPr>
              <a:t>EB</a:t>
            </a:r>
            <a:r>
              <a:rPr lang="ja-JP" altLang="en-US" sz="2000" dirty="0">
                <a:latin typeface="Osaka" pitchFamily="-112" charset="-128"/>
                <a:ea typeface="Osaka" pitchFamily="-112" charset="-128"/>
              </a:rPr>
              <a:t>、</a:t>
            </a:r>
            <a:r>
              <a:rPr lang="ja-JP" altLang="ja-JP" sz="2000" dirty="0">
                <a:latin typeface="Osaka" pitchFamily="-112" charset="-128"/>
                <a:ea typeface="Osaka" pitchFamily="-112" charset="-128"/>
              </a:rPr>
              <a:t>SM</a:t>
            </a:r>
            <a:r>
              <a:rPr lang="ja-JP" altLang="en-US" sz="2000" dirty="0">
                <a:latin typeface="Osaka" pitchFamily="-112" charset="-128"/>
                <a:ea typeface="Osaka" pitchFamily="-112" charset="-128"/>
              </a:rPr>
              <a:t>、</a:t>
            </a:r>
            <a:r>
              <a:rPr lang="ja-JP" altLang="ja-JP" sz="2000" dirty="0">
                <a:latin typeface="Osaka" pitchFamily="-112" charset="-128"/>
                <a:ea typeface="Osaka" pitchFamily="-112" charset="-128"/>
              </a:rPr>
              <a:t>LVFX</a:t>
            </a:r>
            <a:r>
              <a:rPr lang="ja-JP" altLang="en-US" sz="2000" dirty="0">
                <a:latin typeface="Osaka" pitchFamily="-112" charset="-128"/>
                <a:ea typeface="Osaka" pitchFamily="-112" charset="-128"/>
              </a:rPr>
              <a:t>のうち</a:t>
            </a:r>
            <a:r>
              <a:rPr lang="ja-JP" altLang="ja-JP" sz="2000" dirty="0">
                <a:latin typeface="Osaka" pitchFamily="-112" charset="-128"/>
                <a:ea typeface="Osaka" pitchFamily="-112" charset="-128"/>
              </a:rPr>
              <a:t>1-3</a:t>
            </a:r>
            <a:r>
              <a:rPr lang="ja-JP" altLang="en-US" sz="2000" dirty="0">
                <a:latin typeface="Osaka" pitchFamily="-112" charset="-128"/>
                <a:ea typeface="Osaka" pitchFamily="-112" charset="-128"/>
              </a:rPr>
              <a:t>剤を投与する。</a:t>
            </a:r>
          </a:p>
        </p:txBody>
      </p:sp>
      <p:sp>
        <p:nvSpPr>
          <p:cNvPr id="31755" name="Line 11"/>
          <p:cNvSpPr>
            <a:spLocks noChangeShapeType="1"/>
          </p:cNvSpPr>
          <p:nvPr/>
        </p:nvSpPr>
        <p:spPr bwMode="auto">
          <a:xfrm flipH="1">
            <a:off x="3205773" y="3395663"/>
            <a:ext cx="1194792" cy="311150"/>
          </a:xfrm>
          <a:prstGeom prst="line">
            <a:avLst/>
          </a:prstGeom>
          <a:noFill/>
          <a:ln w="9525">
            <a:solidFill>
              <a:schemeClr val="tx1"/>
            </a:solidFill>
            <a:round/>
            <a:headEnd/>
            <a:tailEnd type="triangle" w="med" len="med"/>
          </a:ln>
        </p:spPr>
        <p:txBody>
          <a:bodyPr wrap="none" anchor="ctr"/>
          <a:lstStyle/>
          <a:p>
            <a:endParaRPr lang="ja-JP" altLang="en-US"/>
          </a:p>
        </p:txBody>
      </p:sp>
      <p:sp>
        <p:nvSpPr>
          <p:cNvPr id="31756" name="Line 12"/>
          <p:cNvSpPr>
            <a:spLocks noChangeShapeType="1"/>
          </p:cNvSpPr>
          <p:nvPr/>
        </p:nvSpPr>
        <p:spPr bwMode="auto">
          <a:xfrm>
            <a:off x="5418561" y="3459163"/>
            <a:ext cx="1298377" cy="371475"/>
          </a:xfrm>
          <a:prstGeom prst="line">
            <a:avLst/>
          </a:prstGeom>
          <a:noFill/>
          <a:ln w="9525">
            <a:solidFill>
              <a:schemeClr val="tx1"/>
            </a:solidFill>
            <a:round/>
            <a:headEnd/>
            <a:tailEnd type="triangle" w="med" len="med"/>
          </a:ln>
        </p:spPr>
        <p:txBody>
          <a:bodyPr wrap="none" anchor="ctr"/>
          <a:lstStyle/>
          <a:p>
            <a:endParaRPr lang="ja-JP" altLang="en-US"/>
          </a:p>
        </p:txBody>
      </p:sp>
      <p:sp>
        <p:nvSpPr>
          <p:cNvPr id="31757" name="Rectangle 13"/>
          <p:cNvSpPr>
            <a:spLocks noChangeArrowheads="1"/>
          </p:cNvSpPr>
          <p:nvPr/>
        </p:nvSpPr>
        <p:spPr bwMode="auto">
          <a:xfrm>
            <a:off x="5800725" y="3902126"/>
            <a:ext cx="2377574" cy="707886"/>
          </a:xfrm>
          <a:prstGeom prst="rect">
            <a:avLst/>
          </a:prstGeom>
          <a:noFill/>
          <a:ln w="9525">
            <a:noFill/>
            <a:miter lim="800000"/>
            <a:headEnd/>
            <a:tailEnd/>
          </a:ln>
        </p:spPr>
        <p:txBody>
          <a:bodyPr wrap="none">
            <a:spAutoFit/>
          </a:bodyPr>
          <a:lstStyle/>
          <a:p>
            <a:r>
              <a:rPr lang="ja-JP" altLang="en-US" sz="2000">
                <a:latin typeface="Osaka" pitchFamily="-112" charset="-128"/>
                <a:ea typeface="Osaka" pitchFamily="-112" charset="-128"/>
              </a:rPr>
              <a:t>薬剤をすべて中止し</a:t>
            </a:r>
            <a:endParaRPr lang="ja-JP" altLang="ja-JP" sz="2000">
              <a:latin typeface="Osaka" pitchFamily="-112" charset="-128"/>
              <a:ea typeface="Osaka" pitchFamily="-112" charset="-128"/>
            </a:endParaRPr>
          </a:p>
          <a:p>
            <a:r>
              <a:rPr lang="ja-JP" altLang="en-US" sz="2000">
                <a:latin typeface="Osaka" pitchFamily="-112" charset="-128"/>
                <a:ea typeface="Osaka" pitchFamily="-112" charset="-128"/>
              </a:rPr>
              <a:t>肝機能検査を行う</a:t>
            </a:r>
          </a:p>
        </p:txBody>
      </p:sp>
      <p:sp>
        <p:nvSpPr>
          <p:cNvPr id="31758" name="Line 14"/>
          <p:cNvSpPr>
            <a:spLocks noChangeShapeType="1"/>
          </p:cNvSpPr>
          <p:nvPr/>
        </p:nvSpPr>
        <p:spPr bwMode="auto">
          <a:xfrm flipH="1">
            <a:off x="3959444" y="4225925"/>
            <a:ext cx="1743075" cy="323850"/>
          </a:xfrm>
          <a:prstGeom prst="line">
            <a:avLst/>
          </a:prstGeom>
          <a:noFill/>
          <a:ln w="9525">
            <a:solidFill>
              <a:schemeClr val="tx1"/>
            </a:solidFill>
            <a:round/>
            <a:headEnd/>
            <a:tailEnd type="triangle" w="med" len="med"/>
          </a:ln>
        </p:spPr>
        <p:txBody>
          <a:bodyPr wrap="none" anchor="ctr"/>
          <a:lstStyle/>
          <a:p>
            <a:endParaRPr lang="ja-JP" altLang="en-US"/>
          </a:p>
        </p:txBody>
      </p:sp>
      <p:sp>
        <p:nvSpPr>
          <p:cNvPr id="31759" name="Line 15"/>
          <p:cNvSpPr>
            <a:spLocks noChangeShapeType="1"/>
          </p:cNvSpPr>
          <p:nvPr/>
        </p:nvSpPr>
        <p:spPr bwMode="auto">
          <a:xfrm>
            <a:off x="2666405" y="5368976"/>
            <a:ext cx="1298376" cy="371475"/>
          </a:xfrm>
          <a:prstGeom prst="line">
            <a:avLst/>
          </a:prstGeom>
          <a:noFill/>
          <a:ln w="9525">
            <a:solidFill>
              <a:schemeClr val="tx1"/>
            </a:solidFill>
            <a:round/>
            <a:headEnd/>
            <a:tailEnd type="triangle" w="med" len="med"/>
          </a:ln>
        </p:spPr>
        <p:txBody>
          <a:bodyPr wrap="none" anchor="ctr"/>
          <a:lstStyle/>
          <a:p>
            <a:endParaRPr lang="ja-JP" altLang="en-US"/>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デザート">
  <a:themeElements>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デザート">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デザート">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デザート">
  <a:themeElements>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デザート">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デザート">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デザート">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デザート">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デザート.thmx</Template>
  <TotalTime>6676</TotalTime>
  <Words>11830</Words>
  <Application>Microsoft Macintosh PowerPoint</Application>
  <PresentationFormat>35mm スライド</PresentationFormat>
  <Paragraphs>1300</Paragraphs>
  <Slides>120</Slides>
  <Notes>41</Notes>
  <HiddenSlides>0</HiddenSlides>
  <MMClips>0</MMClips>
  <ScaleCrop>false</ScaleCrop>
  <HeadingPairs>
    <vt:vector size="8" baseType="variant">
      <vt:variant>
        <vt:lpstr>使用されているフォント</vt:lpstr>
      </vt:variant>
      <vt:variant>
        <vt:i4>29</vt:i4>
      </vt:variant>
      <vt:variant>
        <vt:lpstr>テーマ</vt:lpstr>
      </vt:variant>
      <vt:variant>
        <vt:i4>2</vt:i4>
      </vt:variant>
      <vt:variant>
        <vt:lpstr>埋め込まれた OLE サーバー</vt:lpstr>
      </vt:variant>
      <vt:variant>
        <vt:i4>4</vt:i4>
      </vt:variant>
      <vt:variant>
        <vt:lpstr>スライド タイトル</vt:lpstr>
      </vt:variant>
      <vt:variant>
        <vt:i4>120</vt:i4>
      </vt:variant>
    </vt:vector>
  </HeadingPairs>
  <TitlesOfParts>
    <vt:vector size="155" baseType="lpstr">
      <vt:lpstr>AdvHelN</vt:lpstr>
      <vt:lpstr>AdvPSHN</vt:lpstr>
      <vt:lpstr>AR P丸ゴシック体M</vt:lpstr>
      <vt:lpstr>Arial Unicode MS</vt:lpstr>
      <vt:lpstr>GothicBBBPro</vt:lpstr>
      <vt:lpstr>HGPｺﾞｼｯｸE</vt:lpstr>
      <vt:lpstr>HGP創英角ﾎﾟｯﾌﾟ体</vt:lpstr>
      <vt:lpstr>HGSｺﾞｼｯｸE</vt:lpstr>
      <vt:lpstr>HG丸ｺﾞｼｯｸM-PRO</vt:lpstr>
      <vt:lpstr>Inter</vt:lpstr>
      <vt:lpstr>Meiryo UI</vt:lpstr>
      <vt:lpstr>MS</vt:lpstr>
      <vt:lpstr>ＭＳ Ｐゴシック</vt:lpstr>
      <vt:lpstr>ＭＳ Ｐ明朝</vt:lpstr>
      <vt:lpstr>ＭＳ ゴシック</vt:lpstr>
      <vt:lpstr>Osaka</vt:lpstr>
      <vt:lpstr>OTNEJMQuadraat</vt:lpstr>
      <vt:lpstr>Ryumin</vt:lpstr>
      <vt:lpstr>Times</vt:lpstr>
      <vt:lpstr>Meiryo</vt:lpstr>
      <vt:lpstr>平成角ゴシック</vt:lpstr>
      <vt:lpstr>游ゴシック Medium</vt:lpstr>
      <vt:lpstr>Arial</vt:lpstr>
      <vt:lpstr>Calibri</vt:lpstr>
      <vt:lpstr>Courier New</vt:lpstr>
      <vt:lpstr>Times New Roman</vt:lpstr>
      <vt:lpstr>Tw Cen MT</vt:lpstr>
      <vt:lpstr>Wingdings</vt:lpstr>
      <vt:lpstr>Wingdings 2</vt:lpstr>
      <vt:lpstr>デザート</vt:lpstr>
      <vt:lpstr>1_デザート</vt:lpstr>
      <vt:lpstr>Photo Editor ｲﾒｰｼﾞ</vt:lpstr>
      <vt:lpstr>Image</vt:lpstr>
      <vt:lpstr>グラフ</vt:lpstr>
      <vt:lpstr>ワークシート</vt:lpstr>
      <vt:lpstr>結核の診断と治療</vt:lpstr>
      <vt:lpstr>結核はヒトからヒトに伝染する伝染病</vt:lpstr>
      <vt:lpstr>PowerPoint プレゼンテーション</vt:lpstr>
      <vt:lpstr>結核の進展</vt:lpstr>
      <vt:lpstr>初期播種型粟粒結核（一次型）</vt:lpstr>
      <vt:lpstr>二次型肺結核症の胸部Ｘ線画像</vt:lpstr>
      <vt:lpstr>PowerPoint プレゼンテーション</vt:lpstr>
      <vt:lpstr>DosR regulon</vt:lpstr>
      <vt:lpstr>診断の遅れ</vt:lpstr>
      <vt:lpstr>受診から登録までの遅れ</vt:lpstr>
      <vt:lpstr>診断の遅れ </vt:lpstr>
      <vt:lpstr>受診の遅れ</vt:lpstr>
      <vt:lpstr>診断の遅れについて</vt:lpstr>
      <vt:lpstr>診断の遅れの原因</vt:lpstr>
      <vt:lpstr>症例　93歳　男性</vt:lpstr>
      <vt:lpstr>見落とされ易い結核</vt:lpstr>
      <vt:lpstr>結核を見逃さないためには</vt:lpstr>
      <vt:lpstr>結核発病の危険度(免疫状態）</vt:lpstr>
      <vt:lpstr>結核発病の危険度(環境）</vt:lpstr>
      <vt:lpstr>結核の診断</vt:lpstr>
      <vt:lpstr>結核の診断は総合的に判断される</vt:lpstr>
      <vt:lpstr>結核を疑った場合の検査</vt:lpstr>
      <vt:lpstr>抗酸菌の検査法</vt:lpstr>
      <vt:lpstr>PowerPoint プレゼンテーション</vt:lpstr>
      <vt:lpstr>小川法、MGIT法、PCR法の検出率の比較</vt:lpstr>
      <vt:lpstr>肉眼的品質分類による 抗酸菌塗抹検査の成績(n=205)</vt:lpstr>
      <vt:lpstr>喀痰の採取回数と抗酸菌塗抹および培養累積陽性率　*1)</vt:lpstr>
      <vt:lpstr>検査結果の解釈</vt:lpstr>
      <vt:lpstr>PowerPoint プレゼンテーション</vt:lpstr>
      <vt:lpstr>結核菌群リファンピシン(RFP)/イソニアジド(INH)耐性遺伝子同時検査 </vt:lpstr>
      <vt:lpstr>PowerPoint プレゼンテーション</vt:lpstr>
      <vt:lpstr>PowerPoint プレゼンテーション</vt:lpstr>
      <vt:lpstr>PowerPoint プレゼンテーション</vt:lpstr>
      <vt:lpstr>ｱﾃﾞﾉｼﾝﾃﾞｱﾐﾅｰｾﾞ（ADA）</vt:lpstr>
      <vt:lpstr>QFT-Plus</vt:lpstr>
      <vt:lpstr>PowerPoint プレゼンテーション</vt:lpstr>
      <vt:lpstr>PowerPoint プレゼンテーション</vt:lpstr>
      <vt:lpstr>QFTの陽性化の時期</vt:lpstr>
      <vt:lpstr>PowerPoint プレゼンテーション</vt:lpstr>
      <vt:lpstr>PowerPoint プレゼンテーション</vt:lpstr>
      <vt:lpstr>結核と診断したら</vt:lpstr>
      <vt:lpstr>保健所への届け出</vt:lpstr>
      <vt:lpstr>結核の入院基準</vt:lpstr>
      <vt:lpstr>もし、あなたの病院で 　　　　　結核患者さんが発生したら</vt:lpstr>
      <vt:lpstr>患者さん移送時の注意点</vt:lpstr>
      <vt:lpstr>結核の治療</vt:lpstr>
      <vt:lpstr>PowerPoint プレゼンテーション</vt:lpstr>
      <vt:lpstr>高齢者結核</vt:lpstr>
      <vt:lpstr>PowerPoint プレゼンテーション</vt:lpstr>
      <vt:lpstr>高齢者結核の病態</vt:lpstr>
      <vt:lpstr>結核死亡</vt:lpstr>
      <vt:lpstr>外国人（生まれ）</vt:lpstr>
      <vt:lpstr>外国人結核</vt:lpstr>
      <vt:lpstr>PowerPoint プレゼンテーション</vt:lpstr>
      <vt:lpstr>PowerPoint プレゼンテーション</vt:lpstr>
      <vt:lpstr>結核コントロールの目標 </vt:lpstr>
      <vt:lpstr>主な抗結核薬の薬剤耐性化の確率　 </vt:lpstr>
      <vt:lpstr>服薬を忘れるとどうなるか</vt:lpstr>
      <vt:lpstr>薬剤投与終了後の経過観察が必要</vt:lpstr>
      <vt:lpstr>日本版DOTS戦略推進体系図</vt:lpstr>
      <vt:lpstr>病棟での服薬確認の実際</vt:lpstr>
      <vt:lpstr>PowerPoint プレゼンテーション</vt:lpstr>
      <vt:lpstr>DOTSカンファレンスの実際</vt:lpstr>
      <vt:lpstr>DOTSの効果</vt:lpstr>
      <vt:lpstr>結核に対する行政の役割 結核対策は行政と医療が一体にならないと成功しない </vt:lpstr>
      <vt:lpstr>結核患者支援</vt:lpstr>
      <vt:lpstr>PowerPoint プレゼンテーション</vt:lpstr>
      <vt:lpstr>地域連携クリニカルパスを用いた結核の 地域医療連携のための指針　２０１３年５月</vt:lpstr>
      <vt:lpstr>みんなで支えています</vt:lpstr>
      <vt:lpstr>結核と隔離の歴史</vt:lpstr>
      <vt:lpstr>国により異なる結核患者の隔離</vt:lpstr>
      <vt:lpstr>結核化学療法　（結核医療の基準がガイドライン）</vt:lpstr>
      <vt:lpstr>潜在性結核感染症（医療の基準）</vt:lpstr>
      <vt:lpstr>潜在性結核感染症治療指針　２０１３結核病学会</vt:lpstr>
      <vt:lpstr>潜在性結核感染後の発病リスク</vt:lpstr>
      <vt:lpstr>LTBI治療の実際</vt:lpstr>
      <vt:lpstr>LTBI治療(INH)による副作用</vt:lpstr>
      <vt:lpstr>結核医療の基準</vt:lpstr>
      <vt:lpstr>PowerPoint プレゼンテーション</vt:lpstr>
      <vt:lpstr>結核医療の基準　抗結核薬</vt:lpstr>
      <vt:lpstr>PowerPoint プレゼンテーション</vt:lpstr>
      <vt:lpstr>PowerPoint プレゼンテーション</vt:lpstr>
      <vt:lpstr>PowerPoint プレゼンテーション</vt:lpstr>
      <vt:lpstr>初回治療時の薬剤選択</vt:lpstr>
      <vt:lpstr>結核治療の原則</vt:lpstr>
      <vt:lpstr>実際の治療</vt:lpstr>
      <vt:lpstr>標準療法が行えない状況</vt:lpstr>
      <vt:lpstr>結核治療とステロイド、免疫抑制剤</vt:lpstr>
      <vt:lpstr>PowerPoint プレゼンテーション</vt:lpstr>
      <vt:lpstr>PowerPoint プレゼンテーション</vt:lpstr>
      <vt:lpstr>PowerPoint プレゼンテーション</vt:lpstr>
      <vt:lpstr>PowerPoint プレゼンテーション</vt:lpstr>
      <vt:lpstr>結核発症に際しては通常、それまで宿主の過剰免疫を抑えていた生物学的製剤やＭＴＸは中止される．  それを補うためにもステロイドは継続し、さらに、 ＲＦＰによるステロイド不活化を補うためにも、　　　　　　　　　　　　　　　　ステロイドは２，３倍量で投与すべきである． 決して中止してはならない．</vt:lpstr>
      <vt:lpstr>Prednisone for the Prevention of Paradoxical Tuberculosis-Associated IRIS  </vt:lpstr>
      <vt:lpstr>副作用</vt:lpstr>
      <vt:lpstr>注意すべき副作用</vt:lpstr>
      <vt:lpstr>抗結核剤投与中の肝障害</vt:lpstr>
      <vt:lpstr>結核病学会の指針　投与開始</vt:lpstr>
      <vt:lpstr>結核病学会の指針　中止</vt:lpstr>
      <vt:lpstr>再投与時の抗結核剤をどうする？</vt:lpstr>
      <vt:lpstr>減感作療法の試案</vt:lpstr>
      <vt:lpstr>治療中断の考え方</vt:lpstr>
      <vt:lpstr>治療前開始前に必要なこと</vt:lpstr>
      <vt:lpstr>治療中に必要なこと</vt:lpstr>
      <vt:lpstr>治療終了後に必要なこと</vt:lpstr>
      <vt:lpstr>再治療例の治療</vt:lpstr>
      <vt:lpstr>INHの作用と副作用</vt:lpstr>
      <vt:lpstr>RFPの作用と副作用</vt:lpstr>
      <vt:lpstr>PZAの作用と副作用</vt:lpstr>
      <vt:lpstr>SMの作用と副作用</vt:lpstr>
      <vt:lpstr>EBの作用と副作用</vt:lpstr>
      <vt:lpstr>外科療法</vt:lpstr>
      <vt:lpstr>耐性結核</vt:lpstr>
      <vt:lpstr>多剤耐性結核（MDR-TB）</vt:lpstr>
      <vt:lpstr>PowerPoint プレゼンテーション</vt:lpstr>
      <vt:lpstr>PowerPoint プレゼンテーション</vt:lpstr>
      <vt:lpstr>結核医療の基準の改訂　2020.3</vt:lpstr>
      <vt:lpstr>PowerPoint プレゼンテーション</vt:lpstr>
      <vt:lpstr>PowerPoint プレゼンテーション</vt:lpstr>
      <vt:lpstr>WHOの耐性結核ガイドライン2022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結核院内感染対策の必要性</dc:title>
  <dc:creator>Atuo Sato</dc:creator>
  <cp:lastModifiedBy>敦夫 佐藤</cp:lastModifiedBy>
  <cp:revision>302</cp:revision>
  <cp:lastPrinted>2016-04-11T08:43:14Z</cp:lastPrinted>
  <dcterms:created xsi:type="dcterms:W3CDTF">2001-02-02T12:29:51Z</dcterms:created>
  <dcterms:modified xsi:type="dcterms:W3CDTF">2024-11-02T03:43:13Z</dcterms:modified>
</cp:coreProperties>
</file>